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9" r:id="rId63"/>
    <p:sldId id="320" r:id="rId64"/>
    <p:sldId id="321" r:id="rId65"/>
    <p:sldId id="322" r:id="rId66"/>
    <p:sldId id="323" r:id="rId67"/>
    <p:sldId id="324" r:id="rId68"/>
    <p:sldId id="32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2703" autoAdjust="0"/>
  </p:normalViewPr>
  <p:slideViewPr>
    <p:cSldViewPr snapToGrid="0">
      <p:cViewPr varScale="1">
        <p:scale>
          <a:sx n="93" d="100"/>
          <a:sy n="93" d="100"/>
        </p:scale>
        <p:origin x="1712" y="208"/>
      </p:cViewPr>
      <p:guideLst>
        <p:guide orient="horz" pos="2160"/>
        <p:guide pos="3840"/>
      </p:guideLst>
    </p:cSldViewPr>
  </p:slideViewPr>
  <p:notesTextViewPr>
    <p:cViewPr>
      <p:scale>
        <a:sx n="1" d="1"/>
        <a:sy n="1" d="1"/>
      </p:scale>
      <p:origin x="0" y="0"/>
    </p:cViewPr>
  </p:notesTextViewPr>
  <p:sorterViewPr>
    <p:cViewPr>
      <p:scale>
        <a:sx n="100" d="100"/>
        <a:sy n="100" d="100"/>
      </p:scale>
      <p:origin x="0" y="-19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AA786-849E-42BB-8F81-B00829D32ACF}" type="datetimeFigureOut">
              <a:rPr lang="en-US" smtClean="0"/>
              <a:t>8/16/17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D5C94-7CEB-4665-A534-044787AE9987}" type="slidenum">
              <a:rPr lang="en-US" smtClean="0"/>
              <a:t>‹#›</a:t>
            </a:fld>
            <a:endParaRPr lang="en-US"/>
          </a:p>
        </p:txBody>
      </p:sp>
    </p:spTree>
    <p:extLst>
      <p:ext uri="{BB962C8B-B14F-4D97-AF65-F5344CB8AC3E}">
        <p14:creationId xmlns:p14="http://schemas.microsoft.com/office/powerpoint/2010/main" val="38626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kern="1200" dirty="0">
                <a:solidFill>
                  <a:schemeClr val="tx1"/>
                </a:solidFill>
                <a:effectLst/>
                <a:latin typeface="+mn-lt"/>
                <a:ea typeface="+mn-ea"/>
                <a:cs typeface="+mn-cs"/>
              </a:rPr>
              <a:t>Bienvenido a la capacitación de seguridad de pesticidas del Estándar para la Protección del Trabajador (WPS) destinada a los</a:t>
            </a:r>
            <a:r>
              <a:rPr lang="es-US" sz="1100" kern="1200" baseline="0" dirty="0">
                <a:solidFill>
                  <a:schemeClr val="tx1"/>
                </a:solidFill>
                <a:effectLst/>
                <a:latin typeface="+mn-lt"/>
                <a:ea typeface="+mn-ea"/>
                <a:cs typeface="+mn-cs"/>
              </a:rPr>
              <a:t> trabajadores agr</a:t>
            </a:r>
            <a:r>
              <a:rPr lang="es-US" sz="1100" kern="1200" dirty="0">
                <a:solidFill>
                  <a:schemeClr val="tx1"/>
                </a:solidFill>
                <a:effectLst/>
                <a:latin typeface="+mn-lt"/>
                <a:ea typeface="+mn-ea"/>
                <a:cs typeface="+mn-cs"/>
              </a:rPr>
              <a:t>í</a:t>
            </a:r>
            <a:r>
              <a:rPr lang="es-US" sz="1100" kern="1200" baseline="0" dirty="0">
                <a:solidFill>
                  <a:schemeClr val="tx1"/>
                </a:solidFill>
                <a:effectLst/>
                <a:latin typeface="+mn-lt"/>
                <a:ea typeface="+mn-ea"/>
                <a:cs typeface="+mn-cs"/>
              </a:rPr>
              <a:t>colas</a:t>
            </a:r>
            <a:r>
              <a:rPr lang="es-US" sz="1100" kern="1200" dirty="0">
                <a:solidFill>
                  <a:schemeClr val="tx1"/>
                </a:solidFill>
                <a:effectLst/>
                <a:latin typeface="+mn-lt"/>
                <a:ea typeface="+mn-ea"/>
                <a:cs typeface="+mn-cs"/>
              </a:rPr>
              <a:t>. La norma del WPS requiere que los empleadores agrícolas proporcionen información y capacitación a los empleados sobre las maneras de evitar la exposición a pesticidas y residuos de pesticidas.</a:t>
            </a:r>
            <a:endParaRPr lang="en-US"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326459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pesticidas están formulados de diferentes maneras y se usan en cultivos agrícolas y en tierras de cultivo en una variedad de formas distintas. Algunas de las formulaciones más frecuentes son: líquidos, polvos, granulados, bolitas, gases, geles y aerosoles.</a:t>
            </a: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99465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Debe entender en qué lugares puede encontrar pesticidas o residuos de pesticidas en su lugar de trabajo. Incluso las personas que no mezclan, cargan ni aplican pesticidas pueden estar en contacto con estos materiales o sus residuos. Puede estar expuesto a pesticidas concentrados o diluidos y también con sus residuos. </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Los pesticidas y sus residuos pueden encontrarse en los siguientes lugares: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Hojas, tallos y frutos de plantas tratadas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Suelos donde se aplicaron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Agua o equipos de riego si los pesticidas se aplican con un sistema de irrigación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el aire (en forma de gota, polvillo o vapor)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Equipos de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Dentro o en la superficie de los contenedores de pesticidas (incluidos los contenedores de pesticidas vacíos)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forma de deriva de una aplicación cercana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Lugares de mezcla o carga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Almacenamientos de pesticidas</a:t>
            </a:r>
            <a:endParaRPr lang="es-AR" sz="1100" kern="1200" dirty="0">
              <a:solidFill>
                <a:schemeClr val="tx1"/>
              </a:solidFill>
              <a:effectLst/>
              <a:latin typeface="+mn-lt"/>
              <a:ea typeface="+mn-ea"/>
              <a:cs typeface="+mn-cs"/>
            </a:endParaRPr>
          </a:p>
          <a:p>
            <a:pPr defTabSz="966612">
              <a:defRPr/>
            </a:pPr>
            <a:endParaRPr lang="en-US" altLang="es-MX" sz="1100" b="1"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Asegúrese de analizar esta información con situaciones que sean relevantes para los trabajadores. </a:t>
            </a:r>
            <a:r>
              <a:rPr lang="es-US" sz="1100" b="1" kern="1200" dirty="0">
                <a:solidFill>
                  <a:srgbClr val="FF0000"/>
                </a:solidFill>
                <a:effectLst/>
                <a:latin typeface="+mn-lt"/>
                <a:ea typeface="+mn-ea"/>
                <a:cs typeface="+mn-cs"/>
              </a:rPr>
              <a:t>[Note: this sentence should be changed so it’s more relevant to workers!]…</a:t>
            </a:r>
            <a:r>
              <a:rPr lang="es-US" sz="1100" b="1" kern="1200" dirty="0">
                <a:solidFill>
                  <a:srgbClr val="FF0000"/>
                </a:solidFill>
                <a:effectLst/>
              </a:rPr>
              <a:t>Por ejemplo, algunos operarios de tractores pueden estar en contacto con residuos de pesticidas en tractores que no fueron descontaminados después de una aplicación de pesticidas.</a:t>
            </a:r>
            <a:endParaRPr lang="en-US" sz="1100" b="1" dirty="0">
              <a:solidFill>
                <a:srgbClr val="FF0000"/>
              </a:solidFill>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1248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Los pesticidas y sus residuos pueden ingresar en su cuerpo.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411667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AutoNum type="arabicPeriod"/>
            </a:pPr>
            <a:r>
              <a:rPr lang="es-US" sz="1100" kern="1200" dirty="0">
                <a:solidFill>
                  <a:schemeClr val="tx1"/>
                </a:solidFill>
                <a:effectLst/>
                <a:latin typeface="+mn-lt"/>
                <a:ea typeface="+mn-ea"/>
                <a:cs typeface="+mn-cs"/>
              </a:rPr>
              <a:t>Existen cuatro rutas de ingreso de pesticidas en el cuerpo:</a:t>
            </a:r>
            <a:endParaRPr lang="en-US" sz="1100" baseline="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Piel (dérmica)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Ojos (ocular)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Nariz (inhalación)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Boca (oral)</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24728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En caso de una exposición, los pesticidas pueden ingresar en el cuerpo por la piel. Esta vía de absorción también se denomina absorción </a:t>
            </a:r>
            <a:r>
              <a:rPr lang="es-US" sz="1100" u="sng" kern="1200" dirty="0">
                <a:solidFill>
                  <a:schemeClr val="tx1"/>
                </a:solidFill>
                <a:effectLst/>
                <a:latin typeface="+mn-lt"/>
                <a:ea typeface="+mn-ea"/>
                <a:cs typeface="+mn-cs"/>
              </a:rPr>
              <a:t>dérmica</a:t>
            </a:r>
            <a:r>
              <a:rPr lang="es-US" sz="1100" kern="1200" dirty="0">
                <a:solidFill>
                  <a:schemeClr val="tx1"/>
                </a:solidFill>
                <a:effectLst/>
                <a:latin typeface="+mn-lt"/>
                <a:ea typeface="+mn-ea"/>
                <a:cs typeface="+mn-cs"/>
              </a:rPr>
              <a:t>.</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La mayoría de las lesiones o intoxicaciones con pesticidas agrícolas se producen a causa de una exposición de la piel. Algunos pesticidas pueden ingresar en el flujo sanguíneo a través de la piel.</a:t>
            </a:r>
            <a:r>
              <a:rPr lang="en-US" sz="1100" dirty="0"/>
              <a:t> </a:t>
            </a:r>
          </a:p>
          <a:p>
            <a:pPr marL="241653" indent="-241653" defTabSz="966612">
              <a:buFont typeface="+mj-lt"/>
              <a:buAutoNum type="arabicPeriod"/>
              <a:defRPr/>
            </a:pPr>
            <a:r>
              <a:rPr lang="es-US" sz="1100" kern="1200" dirty="0">
                <a:solidFill>
                  <a:schemeClr val="tx1"/>
                </a:solidFill>
                <a:effectLst/>
                <a:latin typeface="+mn-lt"/>
                <a:ea typeface="+mn-ea"/>
                <a:cs typeface="+mn-cs"/>
              </a:rPr>
              <a:t>Es importante recordar que existen muchos factores que afectan a la absorción. Algunos pesticidas tienen más probabilidades de ser absorbidos por la piel que otros. Además, hay diferentes partes del cuerpo en que la absorción cutánea se produce más que en otras. La forma de los pesticidas que están en contacto con la piel también es importante.</a:t>
            </a:r>
            <a:endParaRPr lang="en-US" sz="1100" dirty="0"/>
          </a:p>
          <a:p>
            <a:pPr defTabSz="966612">
              <a:defRPr/>
            </a:pPr>
            <a:endParaRPr lang="en-US" sz="1100" dirty="0"/>
          </a:p>
          <a:p>
            <a:pPr defTabSz="483306">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mayoría de las lesiones o intoxicaciones con pesticidas agrícolas se producen a causa de una exposición de la piel. Cuando los pesticidas están en contacto con la piel, pueden provocar enrojecimiento, sarpullido, ampollas e irritación. Algunos tipos de pesticidas ingresan de inmediato en la piel y en el flujo sanguíneo.</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La piel puede estar expuesta a los pesticidas y sus residuos mediante el contacto con plantas o suelos tratados. Incluso el contacto con el agua de riego puede generar una exposición si los pesticidas se aplican mediante un sistema de irrigación, o si los residuos de suelos, plantas o equipos de aplicación ingresan en el agua de riego. La exposición de la piel también puede ocurrir cuando las aplicaciones negligentes de pesticidas provocan que estas sustancias lleguen a personas que están trabajando cerca o si se rocía a los trabajadores de manera directa. Los pesticidas pueden transferirse de manos contaminadas a otras partes del cuerpo si los trabajadores no lavan sus manos antes de comer, asearse o usar el baño.</a:t>
            </a:r>
            <a:endParaRPr lang="en-US" altLang="en-US" sz="1100" dirty="0">
              <a:latin typeface="Arial" panose="020B0604020202020204" pitchFamily="34" charset="0"/>
            </a:endParaRPr>
          </a:p>
        </p:txBody>
      </p:sp>
    </p:spTree>
    <p:extLst>
      <p:ext uri="{BB962C8B-B14F-4D97-AF65-F5344CB8AC3E}">
        <p14:creationId xmlns:p14="http://schemas.microsoft.com/office/powerpoint/2010/main" val="291830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deriva de aplicaciones cercanas o aplicaciones de pesticidas en áreas donde hay personas trabajando </a:t>
            </a:r>
            <a:r>
              <a:rPr lang="es-US" sz="1100" b="0" kern="1200" dirty="0">
                <a:solidFill>
                  <a:schemeClr val="tx1"/>
                </a:solidFill>
                <a:effectLst/>
                <a:latin typeface="+mn-lt"/>
                <a:ea typeface="+mn-ea"/>
                <a:cs typeface="+mn-cs"/>
              </a:rPr>
              <a:t>puede provocar que estas sustancias ingresen en los ojos.</a:t>
            </a:r>
            <a:endParaRPr lang="en-US" sz="1100" b="0" dirty="0"/>
          </a:p>
          <a:p>
            <a:pPr marL="241653" indent="-241653">
              <a:buFont typeface="+mj-lt"/>
              <a:buAutoNum type="arabicPeriod"/>
            </a:pPr>
            <a:r>
              <a:rPr lang="es-US" sz="1100" b="0" kern="1200" dirty="0">
                <a:solidFill>
                  <a:schemeClr val="tx1"/>
                </a:solidFill>
                <a:effectLst/>
                <a:latin typeface="+mn-lt"/>
                <a:ea typeface="+mn-ea"/>
                <a:cs typeface="+mn-cs"/>
              </a:rPr>
              <a:t>También se pueden transferir de las manos a los ojos. Estos residuos pueden provocar irritación ocular o tener peores</a:t>
            </a:r>
            <a:r>
              <a:rPr lang="es-US" sz="1100" b="0" kern="1200" baseline="0" dirty="0">
                <a:solidFill>
                  <a:schemeClr val="tx1"/>
                </a:solidFill>
                <a:effectLst/>
                <a:latin typeface="+mn-lt"/>
                <a:ea typeface="+mn-ea"/>
                <a:cs typeface="+mn-cs"/>
              </a:rPr>
              <a:t> consecuencias</a:t>
            </a:r>
            <a:r>
              <a:rPr lang="es-US" sz="1100" b="0" kern="1200" dirty="0">
                <a:solidFill>
                  <a:schemeClr val="tx1"/>
                </a:solidFill>
                <a:effectLst/>
                <a:latin typeface="+mn-lt"/>
                <a:ea typeface="+mn-ea"/>
                <a:cs typeface="+mn-cs"/>
              </a:rPr>
              <a:t>.</a:t>
            </a:r>
            <a:endParaRPr lang="en-US" sz="1100" b="0" dirty="0"/>
          </a:p>
          <a:p>
            <a:pPr marL="241653" indent="-241653">
              <a:buFont typeface="+mj-lt"/>
              <a:buAutoNum type="arabicPeriod"/>
            </a:pPr>
            <a:r>
              <a:rPr lang="es-US" sz="1100" kern="1200" dirty="0">
                <a:solidFill>
                  <a:schemeClr val="tx1"/>
                </a:solidFill>
                <a:effectLst/>
                <a:latin typeface="+mn-lt"/>
                <a:ea typeface="+mn-ea"/>
                <a:cs typeface="+mn-cs"/>
              </a:rPr>
              <a:t>Durante el proceso de absorción de pesticidas, los ojos pueden dañarse o no, según la naturaleza corrosiva de las sustancias químicas y su capacidad de ingresar en los tejidos externos.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69315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La deriva de pesticidas de aplicaciones cercanas puede generarle un riesgo si aspira el vapor, el polvillo o las gotas de rocío del pesticida.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718686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Si trabaja en los campos, puede transferir los residuos de las plantas tratadas a la boca cuando come, bebe o fuma sin lavarse las manos.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No consuma productos ni frutas sin lavar y que se hayan obtenido directamente de los campos. </a:t>
            </a:r>
            <a:r>
              <a:rPr lang="en-US" sz="11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99223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Es importante que conozca los signos y síntomas de una intoxicación con pesticidas.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185093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55451" indent="-255451">
              <a:buFont typeface="+mj-lt"/>
              <a:buAutoNum type="arabicPeriod"/>
            </a:pPr>
            <a:r>
              <a:rPr lang="es-US" sz="1100" kern="1200" dirty="0">
                <a:solidFill>
                  <a:schemeClr val="tx1"/>
                </a:solidFill>
                <a:effectLst/>
                <a:latin typeface="+mn-lt"/>
                <a:ea typeface="+mn-ea"/>
                <a:cs typeface="+mn-cs"/>
              </a:rPr>
              <a:t>Los síntomas son cualquier dolencia inusual o cambio en la función de la salud que una persona observa o siente, o que puede detectarse mediante un examen médico o análisis de laboratorio. Estos síntomas indican la presencia de una lesión, enfermedad o trastorno.</a:t>
            </a:r>
            <a:r>
              <a:rPr lang="en-US" sz="1100" dirty="0"/>
              <a:t> </a:t>
            </a:r>
          </a:p>
          <a:p>
            <a:pPr marL="255451" indent="-255451">
              <a:buFont typeface="+mj-lt"/>
              <a:buAutoNum type="arabicPeriod"/>
            </a:pPr>
            <a:r>
              <a:rPr lang="es-US" sz="1100" kern="1200" dirty="0">
                <a:solidFill>
                  <a:schemeClr val="tx1"/>
                </a:solidFill>
                <a:effectLst/>
                <a:latin typeface="+mn-lt"/>
                <a:ea typeface="+mn-ea"/>
                <a:cs typeface="+mn-cs"/>
              </a:rPr>
              <a:t>La siguiente es una lista de síntomas que puede ser el resultado de una exposición a pesticidas:</a:t>
            </a:r>
            <a:endParaRPr lang="en-US" sz="1100" dirty="0"/>
          </a:p>
          <a:p>
            <a:pPr marL="766354" lvl="1" indent="-255451">
              <a:buFont typeface="Arial" panose="020B0604020202020204" pitchFamily="34" charset="0"/>
              <a:buChar char="•"/>
            </a:pPr>
            <a:r>
              <a:rPr lang="es-US" sz="1100" kern="1200" dirty="0">
                <a:solidFill>
                  <a:schemeClr val="tx1"/>
                </a:solidFill>
                <a:effectLst/>
                <a:latin typeface="+mn-lt"/>
                <a:ea typeface="+mn-ea"/>
                <a:cs typeface="+mn-cs"/>
              </a:rPr>
              <a:t>irritación ocular, dolor en la nariz y la garganta, erupción cutánea, mareos, dolor de cabeza, dolor o calambres musculares, cansancio, náuseas, diarrea, dolor en el tórax, dificultades para respirar, visión borrosa, exceso de salivación o babeo, pupilas muy pequeñas y contraídas, falta de control muscular, convulsiones o ataques violentos, pérdida de conciencia.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97232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kern="1200" dirty="0">
                <a:solidFill>
                  <a:schemeClr val="tx1"/>
                </a:solidFill>
                <a:effectLst/>
                <a:latin typeface="+mn-lt"/>
                <a:ea typeface="+mn-ea"/>
                <a:cs typeface="+mn-cs"/>
              </a:rPr>
              <a:t>La EPA aprobó este material a fin de capacitar a los </a:t>
            </a:r>
            <a:r>
              <a:rPr lang="es-US" sz="1100" dirty="0"/>
              <a:t>trabajadores agrícolas </a:t>
            </a:r>
            <a:r>
              <a:rPr lang="es-US" sz="1100" kern="1200" dirty="0">
                <a:solidFill>
                  <a:schemeClr val="tx1"/>
                </a:solidFill>
                <a:effectLst/>
                <a:latin typeface="+mn-lt"/>
                <a:ea typeface="+mn-ea"/>
                <a:cs typeface="+mn-cs"/>
              </a:rPr>
              <a:t>sobre la seguridad con respecto a los pesticidas según el contenido ampliado de capacitación del WPS de 2015 (40 CFR Parte 170). El número de aprobación es PST de la EPA 00017 (EPA Worker PST 00017).</a:t>
            </a:r>
          </a:p>
          <a:p>
            <a:pPr defTabSz="966612">
              <a:defRPr/>
            </a:pPr>
            <a:endParaRPr lang="es-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 </a:t>
            </a:r>
            <a:r>
              <a:rPr lang="en-US" sz="1200" kern="1200" dirty="0" err="1">
                <a:solidFill>
                  <a:schemeClr val="tx1"/>
                </a:solidFill>
                <a:effectLst/>
                <a:latin typeface="+mn-lt"/>
                <a:ea typeface="+mn-ea"/>
                <a:cs typeface="+mn-cs"/>
              </a:rPr>
              <a:t>aplican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condiciones</a:t>
            </a:r>
            <a:r>
              <a:rPr lang="en-US" sz="1200" kern="1200" dirty="0">
                <a:solidFill>
                  <a:schemeClr val="tx1"/>
                </a:solidFill>
                <a:effectLst/>
                <a:latin typeface="+mn-lt"/>
                <a:ea typeface="+mn-ea"/>
                <a:cs typeface="+mn-cs"/>
              </a:rPr>
              <a:t> de derechos de </a:t>
            </a:r>
            <a:r>
              <a:rPr lang="en-US" sz="1200" kern="1200" dirty="0" err="1">
                <a:solidFill>
                  <a:schemeClr val="tx1"/>
                </a:solidFill>
                <a:effectLst/>
                <a:latin typeface="+mn-lt"/>
                <a:ea typeface="+mn-ea"/>
                <a:cs typeface="+mn-cs"/>
              </a:rPr>
              <a:t>autor</a:t>
            </a:r>
            <a:r>
              <a:rPr lang="en-US" sz="1200" kern="1200" dirty="0">
                <a:solidFill>
                  <a:schemeClr val="tx1"/>
                </a:solidFill>
                <a:effectLst/>
                <a:latin typeface="+mn-lt"/>
                <a:ea typeface="+mn-ea"/>
                <a:cs typeface="+mn-cs"/>
              </a:rPr>
              <a:t> y de </a:t>
            </a:r>
            <a:r>
              <a:rPr lang="en-US" sz="1200" kern="1200" dirty="0" err="1">
                <a:solidFill>
                  <a:schemeClr val="tx1"/>
                </a:solidFill>
                <a:effectLst/>
                <a:latin typeface="+mn-lt"/>
                <a:ea typeface="+mn-ea"/>
                <a:cs typeface="+mn-cs"/>
              </a:rPr>
              <a:t>licencia</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Está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disponible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adicional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los</a:t>
            </a:r>
            <a:r>
              <a:rPr lang="en-US" sz="1200" kern="1200" dirty="0">
                <a:solidFill>
                  <a:schemeClr val="tx1"/>
                </a:solidFill>
                <a:effectLst/>
                <a:latin typeface="+mn-lt"/>
                <a:ea typeface="+mn-ea"/>
                <a:cs typeface="+mn-cs"/>
              </a:rPr>
              <a:t> derechos de </a:t>
            </a:r>
            <a:r>
              <a:rPr lang="en-US" sz="1200" kern="1200" dirty="0" err="1">
                <a:solidFill>
                  <a:schemeClr val="tx1"/>
                </a:solidFill>
                <a:effectLst/>
                <a:latin typeface="+mn-lt"/>
                <a:ea typeface="+mn-ea"/>
                <a:cs typeface="+mn-cs"/>
              </a:rPr>
              <a:t>autor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aplicables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http://pesticideresources.org/AdoptedPERCPolicies.pdf</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121295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362480" indent="-362480">
              <a:buFont typeface="+mj-lt"/>
              <a:buAutoNum type="arabicPeriod"/>
            </a:pPr>
            <a:r>
              <a:rPr lang="es-US" sz="1100" kern="1200" dirty="0">
                <a:solidFill>
                  <a:schemeClr val="tx1"/>
                </a:solidFill>
                <a:effectLst/>
                <a:latin typeface="+mn-lt"/>
                <a:ea typeface="+mn-ea"/>
                <a:cs typeface="+mn-cs"/>
              </a:rPr>
              <a:t>Además, las personas expuestas a ciertos productos de fumigación pueden tener un comportamiento irracional o temperaturas corporales elevadas.</a:t>
            </a:r>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278015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Si se siente enfermo mientras manipula pesticidas o cuando trabaja en un área tratada con pesticidas puede ser complicado determinar si los síntomas que experimenta están relacionados con la exposición a uno de estos productos. Algunos síntomas frecuentes de los pesticidas se parecen a los de un resfrío, gripe, agotamiento por calor, náuseas por embarazo, intoxicación por alimentos o resaca. Por lo general, los diagnósticos requieren de un examen médico exhaustivo, análisis de laboratorio y observación.</a:t>
            </a:r>
            <a:endParaRPr lang="en-US" sz="1100" dirty="0"/>
          </a:p>
          <a:p>
            <a:pPr marL="255451" indent="-255451">
              <a:buFont typeface="+mj-lt"/>
              <a:buAutoNum type="arabicPeriod"/>
            </a:pPr>
            <a:r>
              <a:rPr lang="es-US" sz="1100" kern="1200" dirty="0">
                <a:solidFill>
                  <a:schemeClr val="tx1"/>
                </a:solidFill>
                <a:effectLst/>
                <a:latin typeface="+mn-lt"/>
                <a:ea typeface="+mn-ea"/>
                <a:cs typeface="+mn-cs"/>
              </a:rPr>
              <a:t>Si comienza a sentirse enfermo o manifiesta síntomas de enfermedad, empiece por identificar las </a:t>
            </a:r>
            <a:r>
              <a:rPr lang="es-US" sz="1100" b="0" kern="1200" dirty="0">
                <a:solidFill>
                  <a:schemeClr val="tx1"/>
                </a:solidFill>
                <a:effectLst/>
                <a:latin typeface="+mn-lt"/>
                <a:ea typeface="+mn-ea"/>
                <a:cs typeface="+mn-cs"/>
              </a:rPr>
              <a:t>posibles </a:t>
            </a:r>
            <a:r>
              <a:rPr lang="es-US" sz="1100" kern="1200" dirty="0">
                <a:solidFill>
                  <a:schemeClr val="tx1"/>
                </a:solidFill>
                <a:effectLst/>
                <a:latin typeface="+mn-lt"/>
                <a:ea typeface="+mn-ea"/>
                <a:cs typeface="+mn-cs"/>
              </a:rPr>
              <a:t>causas. </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Por ejemplo, si salió de su casa y se sentía bien, pero hizo mucho calor y no consumió una cantidad suficiente de agua. Siente debilidad repentina y dolor de cabeza. Es probable que los síntomas sean consecuencia de un agotamiento por calor.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Después de almorzar, siente dolor de estómago y náuseas. Recuerda que la comida tenía un olor raro. Es posible que tenga una intoxicación por alimentos.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Comienza a sentir dolor de garganta y observa un goteo nasal. Puede ser que se </a:t>
            </a:r>
            <a:r>
              <a:rPr lang="es-US" sz="1100" b="0" kern="1200" dirty="0">
                <a:solidFill>
                  <a:schemeClr val="tx1"/>
                </a:solidFill>
                <a:effectLst/>
                <a:latin typeface="+mn-lt"/>
                <a:ea typeface="+mn-ea"/>
                <a:cs typeface="+mn-cs"/>
              </a:rPr>
              <a:t>trate de</a:t>
            </a:r>
            <a:r>
              <a:rPr lang="es-US" sz="1100" kern="1200" dirty="0">
                <a:solidFill>
                  <a:schemeClr val="tx1"/>
                </a:solidFill>
                <a:effectLst/>
                <a:latin typeface="+mn-lt"/>
                <a:ea typeface="+mn-ea"/>
                <a:cs typeface="+mn-cs"/>
              </a:rPr>
              <a:t> un resfrío o una gripe.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Antes de pensar en otro tipo de enfermedad, piense un momento y analice si ingresó en un campo donde se aplicaron pesticidas recientemente y si comenzó a sentirse enfermo después de que empezó a trabajar. En este caso, los síntomas podrían ser a causa de una intoxicación por pesticidas. </a:t>
            </a:r>
            <a:endParaRPr lang="es-AR" sz="1100" kern="1200" dirty="0">
              <a:solidFill>
                <a:schemeClr val="tx1"/>
              </a:solidFill>
              <a:effectLst/>
              <a:latin typeface="+mn-lt"/>
              <a:ea typeface="+mn-ea"/>
              <a:cs typeface="+mn-cs"/>
            </a:endParaRPr>
          </a:p>
          <a:p>
            <a:pPr marL="255451" indent="-255451">
              <a:buFont typeface="+mj-lt"/>
              <a:buAutoNum type="arabicPeriod"/>
            </a:pPr>
            <a:r>
              <a:rPr lang="es-US" sz="1100" kern="1200" dirty="0">
                <a:solidFill>
                  <a:schemeClr val="tx1"/>
                </a:solidFill>
                <a:effectLst/>
                <a:latin typeface="+mn-lt"/>
                <a:ea typeface="+mn-ea"/>
                <a:cs typeface="+mn-cs"/>
              </a:rPr>
              <a:t>Ahora que identificó la causa de los síntomas, no espere a que se intensifiquen. </a:t>
            </a:r>
            <a:endParaRPr lang="en-US" sz="1100" dirty="0"/>
          </a:p>
          <a:p>
            <a:pPr marL="255451" indent="-255451">
              <a:buFont typeface="+mj-lt"/>
              <a:buAutoNum type="arabicPeriod"/>
            </a:pPr>
            <a:r>
              <a:rPr lang="es-US" sz="1100" kern="1200" dirty="0">
                <a:solidFill>
                  <a:schemeClr val="tx1"/>
                </a:solidFill>
                <a:effectLst/>
                <a:latin typeface="+mn-lt"/>
                <a:ea typeface="+mn-ea"/>
                <a:cs typeface="+mn-cs"/>
              </a:rPr>
              <a:t>Aléjese del área contaminada de inmediato e informe a su supervisor que sospecha de una exposición a pesticidas y que siente síntomas de intoxicación a causa de estos productos.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60437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varían en intensidad, de leves a graves.</a:t>
            </a:r>
            <a:endParaRPr lang="en-US" sz="1100" dirty="0"/>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leves incluyen: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Irritación de ojos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 de nariz y garganta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Erupción en la piel</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 de cabeza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Mareos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Diarrea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Dolores en los músculos o calambres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Agotamiento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Náuseas</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1069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síntomas moderados incluyen salivación o babeo en exceso, dificultades para respirar y visión borrosa.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95298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55451" indent="-255451" defTabSz="1021806">
              <a:buFont typeface="+mj-lt"/>
              <a:buAutoNum type="arabicPeriod"/>
              <a:defRPr/>
            </a:pPr>
            <a:r>
              <a:rPr lang="es-US" sz="1100" kern="1200" dirty="0">
                <a:solidFill>
                  <a:schemeClr val="tx1"/>
                </a:solidFill>
                <a:effectLst/>
                <a:latin typeface="+mn-lt"/>
                <a:ea typeface="+mn-ea"/>
                <a:cs typeface="+mn-cs"/>
              </a:rPr>
              <a:t>Los síntomas graves incluyen: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Pupilas contraídas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Temblores, pérdida del control de los músculos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Convulsiones o ataques violentos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Pérdida del estado de conciencia o la muerte</a:t>
            </a:r>
            <a:endParaRPr lang="en-US" baseline="0" dirty="0"/>
          </a:p>
          <a:p>
            <a:pPr marL="766354" lvl="1" indent="-255451" defTabSz="1021806">
              <a:buFont typeface="Arial" panose="020B0604020202020204" pitchFamily="34" charset="0"/>
              <a:buChar char="•"/>
              <a:defRPr/>
            </a:pPr>
            <a:endParaRPr lang="en-US" dirty="0"/>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sz="1400" dirty="0"/>
          </a:p>
          <a:p>
            <a:pPr marL="766354" lvl="1" indent="-255451" defTabSz="1021806">
              <a:buFont typeface="Arial" panose="020B0604020202020204" pitchFamily="34" charset="0"/>
              <a:buChar char="•"/>
              <a:defRPr/>
            </a:pPr>
            <a:endParaRPr lang="en-US" sz="14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894193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4091" y="4620576"/>
            <a:ext cx="6458673" cy="4893813"/>
          </a:xfrm>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lvl="0"/>
            <a:r>
              <a:rPr lang="es-US" sz="1100" kern="1200" dirty="0">
                <a:solidFill>
                  <a:schemeClr val="tx1"/>
                </a:solidFill>
                <a:effectLst/>
                <a:latin typeface="+mn-lt"/>
                <a:ea typeface="+mn-ea"/>
                <a:cs typeface="+mn-cs"/>
              </a:rPr>
              <a:t>La probabilidad de que los pesticidas afecten su salud depende de varios factores:</a:t>
            </a:r>
            <a:endParaRPr lang="en-US" sz="1100" dirty="0"/>
          </a:p>
          <a:p>
            <a:pPr marL="255451" indent="-255451">
              <a:buFont typeface="+mj-lt"/>
              <a:buAutoNum type="arabicPeriod"/>
            </a:pPr>
            <a:r>
              <a:rPr lang="es-US" sz="1100" kern="1200" dirty="0">
                <a:solidFill>
                  <a:schemeClr val="tx1"/>
                </a:solidFill>
                <a:effectLst/>
                <a:latin typeface="+mn-lt"/>
                <a:ea typeface="+mn-ea"/>
                <a:cs typeface="+mn-cs"/>
              </a:rPr>
              <a:t>El tipo de pesticida</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Los síntomas de intoxicación varían entre las clases de pesticidas y </a:t>
            </a:r>
            <a:r>
              <a:rPr lang="es-US" sz="1100" b="0" kern="1200" dirty="0">
                <a:solidFill>
                  <a:schemeClr val="tx1"/>
                </a:solidFill>
                <a:effectLst/>
                <a:latin typeface="+mn-lt"/>
                <a:ea typeface="+mn-ea"/>
                <a:cs typeface="+mn-cs"/>
              </a:rPr>
              <a:t>dentro de un tipo de pesticidas</a:t>
            </a:r>
            <a:r>
              <a:rPr lang="es-US" sz="1100" b="1"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en particular. Por ejemplo, los pesticidas que controlan las malezas (herbicidas) pueden ser menos tóxicos que algunos pesticidas que se usan para controlar los insectos (insecticidas); sin embargo, algunos pesticidas pueden ser más tóxicos que otros.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Un pesticida puede causar solo una irritación ocular leve si se salpican los ojos de una persona mientras que la exposición a otro producto puede provocar visión borrosa. Algunos pesticidas son extremadamente tóxicos si se ingieren, pero no son tan nocivos si se aspiran. Por último, también hay pesticidas que, cuando se usan en forma correcta y según las medidas de seguridad que se indican en la etiqueta, provocan efectos adversos desconocidos en la salud. </a:t>
            </a:r>
            <a:endParaRPr lang="es-AR" sz="1100" kern="1200" dirty="0">
              <a:solidFill>
                <a:schemeClr val="tx1"/>
              </a:solidFill>
              <a:effectLst/>
              <a:latin typeface="+mn-lt"/>
              <a:ea typeface="+mn-ea"/>
              <a:cs typeface="+mn-cs"/>
            </a:endParaRPr>
          </a:p>
          <a:p>
            <a:pPr marL="255451" indent="-255451">
              <a:buFont typeface="+mj-lt"/>
              <a:buAutoNum type="arabicPeriod"/>
            </a:pPr>
            <a:r>
              <a:rPr lang="es-US" sz="1100" kern="1200" dirty="0">
                <a:solidFill>
                  <a:schemeClr val="tx1"/>
                </a:solidFill>
                <a:effectLst/>
                <a:latin typeface="+mn-lt"/>
                <a:ea typeface="+mn-ea"/>
                <a:cs typeface="+mn-cs"/>
              </a:rPr>
              <a:t>La cantidad de pesticida a la que está expuesto</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general, la gravedad de los síntomas es proporcional a la cantidad de pesticida (dosis) que ingresa en el cuerpo de una persona.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tipo y la gravedad de los síntomas de la exposición también pueden estar influenciados por la cantidad absorbida en el cuerpo o la rapidez con que el cuerpo lo absorbe y elimina.</a:t>
            </a:r>
            <a:endParaRPr lang="es-AR" sz="1100" kern="1200" dirty="0">
              <a:solidFill>
                <a:schemeClr val="tx1"/>
              </a:solidFill>
              <a:effectLst/>
              <a:latin typeface="+mn-lt"/>
              <a:ea typeface="+mn-ea"/>
              <a:cs typeface="+mn-cs"/>
            </a:endParaRPr>
          </a:p>
          <a:p>
            <a:pPr marL="255451" indent="-255451">
              <a:buFont typeface="+mj-lt"/>
              <a:buAutoNum type="arabicPeriod"/>
            </a:pPr>
            <a:r>
              <a:rPr lang="es-US" sz="1100" kern="1200" dirty="0">
                <a:solidFill>
                  <a:schemeClr val="tx1"/>
                </a:solidFill>
                <a:effectLst/>
                <a:latin typeface="+mn-lt"/>
                <a:ea typeface="+mn-ea"/>
                <a:cs typeface="+mn-cs"/>
              </a:rPr>
              <a:t>La edad y la salud de la persona</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gravedad de los síntomas está relacionada con la sensibilidad de la persona a determinados ingredientes químicos.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Otro factor que puede condicionar de manera significativa el tipo y la gravedad de la reacción ante la exposición a un pesticida es la salud general y la conformación genética de la persona. Cada persona es diferente. Las personas ancianas, enfermas o que tienen sistemas inmunitarios comprometidos es probable que no tengan resistencia suficiente a algunos tipos de pesticidas.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Aquellas que padecen afecciones médicas, como asma, pueden experimentar dificultades para respirar si trabajan en un área donde se aplicaron pesticidas, incluso después de que haya transcurrido el intervalo de ingreso restringido (REI).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05785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0" kern="1200" dirty="0">
                <a:solidFill>
                  <a:schemeClr val="tx1"/>
                </a:solidFill>
                <a:effectLst/>
                <a:latin typeface="+mn-lt"/>
                <a:ea typeface="+mn-ea"/>
                <a:cs typeface="+mn-cs"/>
              </a:rPr>
              <a:t>Los pesticidas y sus residuos pueden/</a:t>
            </a:r>
            <a:r>
              <a:rPr lang="es-ES_tradnl" sz="1100" b="0" kern="1200" noProof="0" dirty="0">
                <a:solidFill>
                  <a:schemeClr val="tx1"/>
                </a:solidFill>
                <a:effectLst/>
                <a:latin typeface="+mn-lt"/>
                <a:ea typeface="+mn-ea"/>
                <a:cs typeface="+mn-cs"/>
              </a:rPr>
              <a:t>podrían </a:t>
            </a:r>
            <a:r>
              <a:rPr lang="es-US" sz="1100" b="0" kern="1200" dirty="0">
                <a:solidFill>
                  <a:schemeClr val="tx1"/>
                </a:solidFill>
                <a:effectLst/>
                <a:latin typeface="+mn-lt"/>
                <a:ea typeface="+mn-ea"/>
                <a:cs typeface="+mn-cs"/>
              </a:rPr>
              <a:t>presentar riesgos para los trabajadores, manipuladores</a:t>
            </a:r>
            <a:r>
              <a:rPr lang="es-US" sz="1100" b="0" kern="1200" baseline="0" dirty="0">
                <a:solidFill>
                  <a:schemeClr val="tx1"/>
                </a:solidFill>
                <a:effectLst/>
                <a:latin typeface="+mn-lt"/>
                <a:ea typeface="+mn-ea"/>
                <a:cs typeface="+mn-cs"/>
              </a:rPr>
              <a:t> y otras personas. </a:t>
            </a:r>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4049166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La exposición a los pesticidas puede</a:t>
            </a:r>
            <a:r>
              <a:rPr lang="es-US" sz="1100" b="0" kern="1200" dirty="0">
                <a:solidFill>
                  <a:schemeClr val="tx1"/>
                </a:solidFill>
                <a:effectLst/>
                <a:latin typeface="+mn-lt"/>
                <a:ea typeface="+mn-ea"/>
                <a:cs typeface="+mn-cs"/>
              </a:rPr>
              <a:t> presentar un peligro extremo para las embarazadas y provocar abortos o daños en el niño que esta por nacer.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Los niños también son susceptibles a los efectos de los pesticidas ya que sus cuerpos son pequeños y sus órganos internos todavía </a:t>
            </a:r>
            <a:r>
              <a:rPr lang="es-ES_tradnl" sz="1100" b="0" kern="1200" noProof="0" dirty="0">
                <a:solidFill>
                  <a:schemeClr val="tx1"/>
                </a:solidFill>
                <a:effectLst/>
                <a:latin typeface="+mn-lt"/>
                <a:ea typeface="+mn-ea"/>
                <a:cs typeface="+mn-cs"/>
              </a:rPr>
              <a:t>están desarrollándose</a:t>
            </a:r>
            <a:r>
              <a:rPr lang="es-US" sz="1100" b="0" kern="1200" dirty="0">
                <a:solidFill>
                  <a:schemeClr val="tx1"/>
                </a:solidFill>
                <a:effectLst/>
                <a:latin typeface="+mn-lt"/>
                <a:ea typeface="+mn-ea"/>
                <a:cs typeface="+mn-cs"/>
              </a:rPr>
              <a:t> y pueden sufrir el impacto negativo de la exposición. </a:t>
            </a:r>
            <a:endParaRPr lang="es-AR" sz="1100" b="0" kern="1200" dirty="0">
              <a:solidFill>
                <a:schemeClr val="tx1"/>
              </a:solidFill>
              <a:effectLst/>
              <a:latin typeface="+mn-lt"/>
              <a:ea typeface="+mn-ea"/>
              <a:cs typeface="+mn-cs"/>
            </a:endParaRPr>
          </a:p>
          <a:p>
            <a:pPr marL="228600" lvl="0" indent="-228600">
              <a:buFont typeface="+mj-lt"/>
              <a:buAutoNum type="arabicPeriod"/>
            </a:pPr>
            <a:r>
              <a:rPr lang="es-US" sz="1100" b="0" kern="1200" dirty="0">
                <a:solidFill>
                  <a:schemeClr val="tx1"/>
                </a:solidFill>
                <a:effectLst/>
                <a:latin typeface="+mn-lt"/>
                <a:ea typeface="+mn-ea"/>
                <a:cs typeface="+mn-cs"/>
              </a:rPr>
              <a:t>Por este motivo, todos los empleados agrícolas que trabajan en un área que está con intervalo de ingreso restringido vigente (entrada anticipada de los trabajadores) deben tener 18 años como mínimo. </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328194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Si está expuesto a algún tipo de pesticida y según la dosis, puede experimentar </a:t>
            </a:r>
            <a:r>
              <a:rPr lang="es-US" sz="1100" b="0" kern="1200" dirty="0">
                <a:solidFill>
                  <a:schemeClr val="tx1"/>
                </a:solidFill>
                <a:effectLst/>
                <a:latin typeface="+mn-lt"/>
                <a:ea typeface="+mn-ea"/>
                <a:cs typeface="+mn-cs"/>
              </a:rPr>
              <a:t>efectos inmediatos </a:t>
            </a:r>
            <a:r>
              <a:rPr lang="es-US" sz="1100" kern="1200" dirty="0">
                <a:solidFill>
                  <a:schemeClr val="tx1"/>
                </a:solidFill>
                <a:effectLst/>
                <a:latin typeface="+mn-lt"/>
                <a:ea typeface="+mn-ea"/>
                <a:cs typeface="+mn-cs"/>
              </a:rPr>
              <a:t>en la salud</a:t>
            </a:r>
            <a:r>
              <a:rPr lang="es-US" sz="1100" kern="1200" baseline="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(agudos) y a largo plazo (crónicos).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inicio de una enfermedad o lesión aguda se manifiesta poco después de la exposición. Estas enfermedades o lesiones agudas pueden ser graves y podrían provocar ausentismo en el trabajo o la necesidad de un tratamiento médico. En la mayoría de los casos, los efectos agudos se resuelven relativamente rápido y la persona expuesta se recupera de manera total.</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efectos a largo plazo o crónicos son enfermedades o lesiones que se mantienen durante períodos prolongados. Pueden ser consecuencia de un solo incidente de exposición a un pesticida extremadamente tóxico o una gran cantidad de este producto, o pueden ser provocados por exposiciones reiteradas a un nivel que es demasiado bajo como para producir enfermedades o lesiones que se manifiesten de manera inmediata.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efectos tardíos son consecuencias en la salud que aparecen después de un par de horas a unos días posteriores a la exposición. Estos no son efectos crónicos en la salud que pueden desarrollarse después de meses o años (por ejemplo, cáncer). Sin embargo, los efectos tardíos pueden presentarse como síntomas que se describieron en las consecuencias de corto y largo plazo.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938482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defTabSz="1021806">
              <a:buFont typeface="+mj-lt"/>
              <a:buAutoNum type="arabicPeriod"/>
              <a:defRPr/>
            </a:pPr>
            <a:r>
              <a:rPr lang="es-US" sz="1100" b="0" strike="noStrike" kern="1200" baseline="0" dirty="0">
                <a:solidFill>
                  <a:schemeClr val="tx1"/>
                </a:solidFill>
                <a:effectLst/>
                <a:latin typeface="+mn-lt"/>
                <a:ea typeface="+mn-ea"/>
                <a:cs typeface="+mn-cs"/>
              </a:rPr>
              <a:t>Entre otros, </a:t>
            </a:r>
            <a:r>
              <a:rPr lang="es-US" sz="1100" b="0" strike="noStrike" kern="1200" dirty="0">
                <a:solidFill>
                  <a:schemeClr val="tx1"/>
                </a:solidFill>
                <a:effectLst/>
                <a:latin typeface="+mn-lt"/>
                <a:ea typeface="+mn-ea"/>
                <a:cs typeface="+mn-cs"/>
              </a:rPr>
              <a:t>alteraciones</a:t>
            </a:r>
            <a:r>
              <a:rPr lang="es-US" sz="1100" b="0" strike="noStrike" kern="1200" baseline="0" dirty="0">
                <a:solidFill>
                  <a:schemeClr val="tx1"/>
                </a:solidFill>
                <a:effectLst/>
                <a:latin typeface="+mn-lt"/>
                <a:ea typeface="+mn-ea"/>
                <a:cs typeface="+mn-cs"/>
              </a:rPr>
              <a:t> l</a:t>
            </a:r>
            <a:r>
              <a:rPr lang="es-US" sz="1100" b="0" strike="noStrike" kern="1200" dirty="0">
                <a:solidFill>
                  <a:schemeClr val="tx1"/>
                </a:solidFill>
                <a:effectLst/>
                <a:latin typeface="+mn-lt"/>
                <a:ea typeface="+mn-ea"/>
                <a:cs typeface="+mn-cs"/>
              </a:rPr>
              <a:t>os</a:t>
            </a:r>
            <a:r>
              <a:rPr lang="es-US" sz="1100" b="0" kern="1200" dirty="0">
                <a:solidFill>
                  <a:schemeClr val="tx1"/>
                </a:solidFill>
                <a:effectLst/>
                <a:latin typeface="+mn-lt"/>
                <a:ea typeface="+mn-ea"/>
                <a:cs typeface="+mn-cs"/>
              </a:rPr>
              <a:t> efectos </a:t>
            </a:r>
            <a:r>
              <a:rPr lang="es-US" sz="1100" kern="1200" dirty="0">
                <a:solidFill>
                  <a:schemeClr val="tx1"/>
                </a:solidFill>
                <a:effectLst/>
                <a:latin typeface="+mn-lt"/>
                <a:ea typeface="+mn-ea"/>
                <a:cs typeface="+mn-cs"/>
              </a:rPr>
              <a:t>a largo plazo en la salud que están </a:t>
            </a:r>
            <a:r>
              <a:rPr lang="es-US" sz="1100" b="0" kern="1200" dirty="0">
                <a:solidFill>
                  <a:schemeClr val="tx1"/>
                </a:solidFill>
                <a:effectLst/>
                <a:latin typeface="+mn-lt"/>
                <a:ea typeface="+mn-ea"/>
                <a:cs typeface="+mn-cs"/>
              </a:rPr>
              <a:t>asociados c</a:t>
            </a:r>
            <a:r>
              <a:rPr lang="es-US" sz="1100" kern="1200" dirty="0">
                <a:solidFill>
                  <a:schemeClr val="tx1"/>
                </a:solidFill>
                <a:effectLst/>
                <a:latin typeface="+mn-lt"/>
                <a:ea typeface="+mn-ea"/>
                <a:cs typeface="+mn-cs"/>
              </a:rPr>
              <a:t>on la exposición a ciertos pesticidas incluyen: cáncer; incapacidad para concebir hijos (infertilidad); aborto espontáneo; defectos de nacimiento en niños de padres que estuvieron expuestos; daños en el sistema nervioso; daños en órganos específicos, como los pulmones o el hígado; y daños en el sistema </a:t>
            </a:r>
            <a:r>
              <a:rPr lang="es-ES_tradnl" sz="1100" b="0" kern="1200" noProof="0" dirty="0">
                <a:solidFill>
                  <a:schemeClr val="tx1"/>
                </a:solidFill>
                <a:effectLst/>
                <a:latin typeface="+mn-lt"/>
                <a:ea typeface="+mn-ea"/>
                <a:cs typeface="+mn-cs"/>
              </a:rPr>
              <a:t>inmunológico</a:t>
            </a:r>
            <a:r>
              <a:rPr lang="es-US" sz="1100" b="0" kern="1200" dirty="0">
                <a:solidFill>
                  <a:schemeClr val="tx1"/>
                </a:solidFill>
                <a:effectLst/>
                <a:latin typeface="+mn-lt"/>
                <a:ea typeface="+mn-ea"/>
                <a:cs typeface="+mn-cs"/>
              </a:rPr>
              <a:t>.</a:t>
            </a:r>
            <a:endParaRPr lang="en-US" sz="1100" b="0" dirty="0"/>
          </a:p>
          <a:p>
            <a:pPr defTabSz="966612">
              <a:defRPr/>
            </a:pPr>
            <a:endParaRPr lang="es-US" sz="1100" b="1" kern="1200" dirty="0">
              <a:solidFill>
                <a:schemeClr val="tx1"/>
              </a:solidFill>
              <a:effectLst/>
              <a:latin typeface="+mn-lt"/>
              <a:ea typeface="+mn-ea"/>
              <a:cs typeface="+mn-cs"/>
            </a:endParaRPr>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Analicemos el caso de Miguel, que se muestra en esta imagen. Cada uno de los puntos de color en el cuerpo de Miguel representa un nivel bajo de exposición a los residuos de pesticidas, que podrían haberse evitado si Miguel se hubiese protegido de mejor manera. Lavarse al salir del área tratada para almorzar o realizar una llamada, bañarse después de trabajar y usar ropa limpia que le cubran la piel puede reducir su exposición.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Cada día de trabajo, una persona está en contacto con residuos de pesticidas en el polvillo que está debajo de sus pies. Se adhiere a la suela del calzado y a </a:t>
            </a:r>
            <a:r>
              <a:rPr lang="es-US" sz="1100" b="0" kern="1200" dirty="0">
                <a:solidFill>
                  <a:srgbClr val="FF0000"/>
                </a:solidFill>
                <a:effectLst/>
                <a:latin typeface="+mn-lt"/>
                <a:ea typeface="+mn-ea"/>
                <a:cs typeface="+mn-cs"/>
              </a:rPr>
              <a:t>la basta</a:t>
            </a:r>
            <a:r>
              <a:rPr lang="es-US" sz="1100" strike="noStrike"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de los pantalones.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Por lo tanto y paulatinamente, los residuos de pesticidas ingresan en el cuerpo.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Cada vez que se expone a un pesticida, absorbe los residuos. Es probable que la primera vez no sienta ningún efecto, pero a medida que el cuerpo absorba cada vez más residuos, puede enfermarse.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¿Recuerda el dicho: “little by little the jug is full” o en español, “</a:t>
            </a:r>
            <a:r>
              <a:rPr lang="es-US" sz="1100" b="0" kern="1200" dirty="0">
                <a:solidFill>
                  <a:schemeClr val="tx1"/>
                </a:solidFill>
                <a:effectLst/>
                <a:latin typeface="+mn-lt"/>
                <a:ea typeface="+mn-ea"/>
                <a:cs typeface="+mn-cs"/>
              </a:rPr>
              <a:t>poquito a poquito, se llena el jarrito</a:t>
            </a:r>
            <a:r>
              <a:rPr lang="es-US" sz="1100" kern="1200" dirty="0">
                <a:solidFill>
                  <a:schemeClr val="tx1"/>
                </a:solidFill>
                <a:effectLst/>
                <a:latin typeface="+mn-lt"/>
                <a:ea typeface="+mn-ea"/>
                <a:cs typeface="+mn-cs"/>
              </a:rPr>
              <a:t>”? Así es cómo, después de varios días, puede terminar con niveles elevados de pesticida en su cuerpo.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contacto reiterado con los residuos puede generar una intoxicación.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estos casos, los efectos en la salud pueden aparecer después de varios años. Esto se debe a que pequeñas dosis de diferentes pesticidas ingresan en el cuerpo en momentos distintos y se absorben en los órganos internos.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329211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Notas para los instructores de trabajadores agrícolas:</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Los instructores deben proporcionar la capacitación según los requerimientos de la ley. Las revisiones de administración de la capacitación incorporadas en la ley de 2015 deben comenzar el 2 de enero de 2017.  </a:t>
            </a:r>
            <a:endParaRPr lang="es-AR" sz="11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100" kern="1200" dirty="0">
                <a:solidFill>
                  <a:schemeClr val="tx1"/>
                </a:solidFill>
                <a:effectLst/>
                <a:latin typeface="+mn-lt"/>
                <a:ea typeface="+mn-ea"/>
                <a:cs typeface="+mn-cs"/>
              </a:rPr>
              <a:t>Consulte el Estándar Nacional para la Protección del trabajador: Manual para Instructores de Trabajadores Agrícolas y Manipuladores de Pesticidas o el documento de PowerPoint sobre la capacitación que se adjunta para la preparación y los requerimientos de la capacitación.</a:t>
            </a:r>
          </a:p>
          <a:p>
            <a:pPr marL="171450" indent="-171450">
              <a:buFont typeface="Arial" panose="020B0604020202020204" pitchFamily="34" charset="0"/>
              <a:buChar char="•"/>
            </a:pPr>
            <a:endParaRPr lang="es-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200" b="1" kern="1200" dirty="0">
                <a:solidFill>
                  <a:schemeClr val="tx1"/>
                </a:solidFill>
                <a:effectLst/>
                <a:latin typeface="+mn-lt"/>
                <a:ea typeface="+mn-ea"/>
                <a:cs typeface="+mn-cs"/>
              </a:rPr>
              <a:t>Si tiene la intención de agregar o quitar diapositivas de este conjunto, consulte la siguiente guía de la EPA: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_tradnl" sz="1200" kern="1200" dirty="0">
                <a:solidFill>
                  <a:schemeClr val="tx1"/>
                </a:solidFill>
                <a:effectLst/>
                <a:latin typeface="+mn-lt"/>
                <a:ea typeface="+mn-ea"/>
                <a:cs typeface="+mn-cs"/>
              </a:rPr>
              <a:t>La oficina de programas de pesticidas de la EPA ofrece la siguiente guía preliminar sobre las modificaciones a los materiales de capacitación aprobados por la EPA para trabajadores, manejadores y capacitadores bajo la norma de protección al trabajador (WPS, por sus siglas en inglés):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200" kern="1200" dirty="0">
                <a:solidFill>
                  <a:schemeClr val="tx1"/>
                </a:solidFill>
                <a:effectLst/>
                <a:latin typeface="+mn-lt"/>
                <a:ea typeface="+mn-ea"/>
                <a:cs typeface="+mn-cs"/>
              </a:rPr>
              <a:t>Los usuarios de materiales de capacitación DEBEN utilizar los materiales aprobados por la EPA en su totalidad y según se proporcionen, excepto lo dispuesto en el párrafo siguiente. Cambios a el contenido, el orden de la información o las imágenes en la presentación por un usuario pueden anular la aprobación para ese uso específico. Sin embargo, los usuarios pueden presentar ejercicios, folletos e imágenes adicionales en sus sesiones para ilustrar los puntos de la presentación (sin agregarlos al material aprobado). No es necesario que la EPA revise estos materiales adicionales, ya que la EPA espera que no entren en conflicto con los materiales originales aprobados por la EPA.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_tradnl" sz="1200" kern="1200" dirty="0">
                <a:solidFill>
                  <a:schemeClr val="tx1"/>
                </a:solidFill>
                <a:effectLst/>
                <a:latin typeface="+mn-lt"/>
                <a:ea typeface="+mn-ea"/>
                <a:cs typeface="+mn-cs"/>
              </a:rPr>
              <a:t>Si un usuario determina que la información específica del estado o región (como cortar imágenes e información específicas, o información sobre las regulaciones estatales / locales que modifican las de la WPS) mejorará la presentación para sus audiencias, la EPA prefiere que se incluyan por separado, como se ha descrito anteriormente. Si resulta disruptivo o poco práctico desde el punto de vista de la presentación (por ejemplo, pasar de una presentación a otra), la EPA está de acuerdo en que se pueden añadir a la presentación diapositivas (preferiblemente lo menos posible). Las diapositivas agregadas DEBEN tener una declaración que identifique el origen, y la diapositiva debe mirar distinto de los materiales aprobados por EPA. No es necesario que la EPA revise estas diapositivas, ya que la EPA espera que no entren en conflicto con los materiales originales aprobados por la EPA.</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50588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965" y="4620577"/>
            <a:ext cx="6516546" cy="4650746"/>
          </a:xfrm>
        </p:spPr>
        <p:txBody>
          <a:bodyPr/>
          <a:lstStyle/>
          <a:p>
            <a:pPr defTabSz="966612">
              <a:defRPr/>
            </a:pPr>
            <a:r>
              <a:rPr lang="en-US" altLang="es-MX" sz="1100" b="1" dirty="0"/>
              <a:t>Information required to be covered: </a:t>
            </a:r>
          </a:p>
          <a:p>
            <a:pPr marL="228600" lvl="0" indent="-228600">
              <a:buFont typeface="+mj-lt"/>
              <a:buAutoNum type="arabicPeriod"/>
            </a:pPr>
            <a:r>
              <a:rPr lang="es-US" sz="1100" kern="1200" dirty="0">
                <a:solidFill>
                  <a:schemeClr val="tx1"/>
                </a:solidFill>
                <a:effectLst/>
                <a:latin typeface="+mn-lt"/>
                <a:ea typeface="+mn-ea"/>
                <a:cs typeface="+mn-cs"/>
              </a:rPr>
              <a:t>La sensibilización es el desarrollo gradual de una reacción alérgica a un tipo de pesticida o sustancia química en general. En algunas personas, se manifiesta como dolor de cabeza, sarpullido o mareos cada vez que trabajan con un pesticida o ingresan en un área donde se usó recientemente este tipo de productos.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Algunas veces, incluso si usa protección, puede tener más sensibilidad a los pesticidas. Puede comenzar a tener una reacción alérgica. Tal vez, no tuvo ninguna reacción cuando comenzó a trabajar en el campo, pero aparecieron con el paso del tiempo.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manifestación más frecuente es que el aumento de la sensibilidad causa irritación en la piel o problemas respiratorios. </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trabajadores agrícolas de pesticidas pueden entender mejor la sensibilización si se la compara con una reacción alérgica a una hiedra o roble venenoso. No todas las personas evidenciarán una reacción cutánea adversa las primeras veces que estén en contacto con las plantas. No obstante, después de exposiciones reiteradas, algunas personas estarán más sensibles y desarrollarán un sarpullido que empeorará con las próximas exposiciones.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sensibilidad a los pesticidas no es lo mismo que la exposición excesiva a estos productos. Es importante identificar las causas de los síntomas para que sepa cómo tratarlas.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desarrollo de la sensibilidad a los pesticidas puede demorar meses o años, según la persona y el tipo de pesticida al que está expuesto.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irritación cutánea implica picazón, enrojecimiento, dolor o presencia de ampollas en la piel cuando está en contacto con residuos de pesticidas.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problemas respiratorios se manifiestan como estornudos, tos, dificultad para respirar y hasta ataques de asma.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detecta que está más sensible a los pesticidas, informe a su supervisor. Existen algunas medidas que pueden adoptarse para protegerse, como usar un respirador o guantes de protección.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mayoría de las personas no desarrollan alergias a los pesticidas, pero todos necesitamos tener cuidado.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990336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El Estándar para la Protección del Trabajador (WPS) ofrece maneras de reducir la exposición a los pesticidas.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636753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Cada vez que vea este cartel, significa que el área está con un intervalo de ingreso restringido (REI) y es probable que todavía no se hayan disipado los pesticidas a niveles seguros.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determinadas circunstancias, los empleadores tienen que exhibir carteles de advertencia en las áreas tratadas con pesticidas para indicar la vigencia de un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REI es el tiempo que debe transcurrir después de una aplicación de pesticida, antes de que sea seguro para los trabajadores ingresar en el área sin la </a:t>
            </a:r>
            <a:r>
              <a:rPr lang="es-US" sz="1100" b="0" kern="1200" dirty="0">
                <a:solidFill>
                  <a:schemeClr val="tx1"/>
                </a:solidFill>
                <a:effectLst/>
                <a:latin typeface="+mn-lt"/>
                <a:ea typeface="+mn-ea"/>
                <a:cs typeface="+mn-cs"/>
              </a:rPr>
              <a:t>necesidad de una </a:t>
            </a:r>
            <a:r>
              <a:rPr lang="es-US" sz="1100" kern="1200" dirty="0">
                <a:solidFill>
                  <a:schemeClr val="tx1"/>
                </a:solidFill>
                <a:effectLst/>
                <a:latin typeface="+mn-lt"/>
                <a:ea typeface="+mn-ea"/>
                <a:cs typeface="+mn-cs"/>
              </a:rPr>
              <a:t>capacitación y protección adecuadas.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el REI, solos los manipuladores de pesticidas que cuenten con la capacitación y el equipo adecuados y los trabajadores de ingreso anticipado tienen permitida la entrada en el área.</a:t>
            </a:r>
            <a:endParaRPr lang="es-AR" sz="1100" kern="1200" dirty="0">
              <a:solidFill>
                <a:schemeClr val="tx1"/>
              </a:solidFill>
              <a:effectLst/>
              <a:latin typeface="+mn-lt"/>
              <a:ea typeface="+mn-ea"/>
              <a:cs typeface="+mn-cs"/>
            </a:endParaRPr>
          </a:p>
          <a:p>
            <a:endParaRPr lang="en-US" sz="1100" dirty="0"/>
          </a:p>
          <a:p>
            <a:pPr defTabSz="1021806">
              <a:defRPr/>
            </a:pPr>
            <a:r>
              <a:rPr lang="es-US" sz="1100" b="1" kern="1200" dirty="0">
                <a:solidFill>
                  <a:schemeClr val="tx1"/>
                </a:solidFill>
                <a:effectLst/>
                <a:latin typeface="+mn-lt"/>
                <a:ea typeface="+mn-ea"/>
                <a:cs typeface="+mn-cs"/>
              </a:rPr>
              <a:t>Notas para los instructores de </a:t>
            </a:r>
            <a:r>
              <a:rPr lang="es-US" sz="1100" b="1" dirty="0"/>
              <a:t>trabajadores agrícolas</a:t>
            </a:r>
            <a:r>
              <a:rPr lang="es-US" sz="1100" b="1" kern="1200" dirty="0">
                <a:solidFill>
                  <a:schemeClr val="tx1"/>
                </a:solidFill>
                <a:effectLst/>
                <a:latin typeface="+mn-lt"/>
                <a:ea typeface="+mn-ea"/>
                <a:cs typeface="+mn-cs"/>
              </a:rPr>
              <a:t>:</a:t>
            </a:r>
            <a:endParaRPr lang="en-US" altLang="es-MX" sz="1100" b="1" dirty="0"/>
          </a:p>
          <a:p>
            <a:pPr marL="241653" indent="-241653" defTabSz="1021806">
              <a:buFont typeface="+mj-lt"/>
              <a:buAutoNum type="arabicPeriod"/>
              <a:defRPr/>
            </a:pPr>
            <a:r>
              <a:rPr lang="es-US" sz="1100" kern="1200" dirty="0">
                <a:solidFill>
                  <a:schemeClr val="tx1"/>
                </a:solidFill>
                <a:effectLst/>
                <a:latin typeface="+mn-lt"/>
                <a:ea typeface="+mn-ea"/>
                <a:cs typeface="+mn-cs"/>
              </a:rPr>
              <a:t>Refuerce la idea de </a:t>
            </a:r>
            <a:r>
              <a:rPr lang="es-US" sz="1100" dirty="0"/>
              <a:t>que NO DEBEN INGRESAR EN EL ÁREA </a:t>
            </a:r>
            <a:r>
              <a:rPr lang="es-US" sz="1100" kern="1200" dirty="0">
                <a:solidFill>
                  <a:schemeClr val="tx1"/>
                </a:solidFill>
                <a:effectLst/>
                <a:latin typeface="+mn-lt"/>
                <a:ea typeface="+mn-ea"/>
                <a:cs typeface="+mn-cs"/>
              </a:rPr>
              <a:t>si observan </a:t>
            </a:r>
            <a:r>
              <a:rPr lang="es-US" sz="1100" b="0" dirty="0"/>
              <a:t>este</a:t>
            </a:r>
            <a:r>
              <a:rPr lang="es-US" sz="1100" dirty="0"/>
              <a:t> </a:t>
            </a:r>
            <a:r>
              <a:rPr lang="es-US" sz="1100" kern="1200" dirty="0">
                <a:solidFill>
                  <a:schemeClr val="tx1"/>
                </a:solidFill>
                <a:effectLst/>
                <a:latin typeface="+mn-lt"/>
                <a:ea typeface="+mn-ea"/>
                <a:cs typeface="+mn-cs"/>
              </a:rPr>
              <a:t>cartel.</a:t>
            </a:r>
            <a:endParaRPr lang="en-US" sz="11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17A8D3B-8073-F647-89F8-2555B1CABB0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79144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1263"/>
            <a:ext cx="5759450" cy="3240087"/>
          </a:xfrm>
        </p:spPr>
      </p:sp>
      <p:sp>
        <p:nvSpPr>
          <p:cNvPr id="3" name="Notes Placeholder 2"/>
          <p:cNvSpPr>
            <a:spLocks noGrp="1"/>
          </p:cNvSpPr>
          <p:nvPr>
            <p:ph type="body" idx="1"/>
          </p:nvPr>
        </p:nvSpPr>
        <p:spPr/>
        <p:txBody>
          <a:bodyPr>
            <a:normAutofit fontScale="85000" lnSpcReduction="1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El supervisor publicará carteles o le notificará en forma verbal sobre las áreas que están con un intervalo de ingreso restringido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notificación puede ser verbal o exhibida por escrito y se deben respetar los carteles porque el área todavía está con un intervalo de ingreso restringido (REI).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Permanezca fuera de áreas tratadas o en tratamiento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las aplicaciones de pesticidas, aléjese del equipo de aplicación.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Aunque haya finalizado el REI, los trabajadores no deben ingresar en el área tratada hasta que se hayan tapado o retirado los carteles.  SIN EMBARGO, el empleador puede, en raras ocasiones, indicar a los trabajadores que ingresen en un área tratada que tiene un REI vigente (ingreso anticipado), pero si eso sucede, deben obtener información sobre el pesticida que se usó y sus riesgos, datos sobre el tiempo que pueden permanecer en el área y qué tareas pueden realizar, y si deben usar PPE. </a:t>
            </a:r>
            <a:endParaRPr lang="es-AR" sz="1100" kern="1200" dirty="0">
              <a:solidFill>
                <a:schemeClr val="tx1"/>
              </a:solidFill>
              <a:effectLst/>
              <a:latin typeface="+mn-lt"/>
              <a:ea typeface="+mn-ea"/>
              <a:cs typeface="+mn-cs"/>
            </a:endParaRPr>
          </a:p>
          <a:p>
            <a:pPr defTabSz="1021806">
              <a:defRPr/>
            </a:pPr>
            <a:endParaRPr lang="en-US" sz="1100" dirty="0"/>
          </a:p>
          <a:p>
            <a:pPr defTabSz="1021806">
              <a:defRPr/>
            </a:pPr>
            <a:r>
              <a:rPr lang="es-US" sz="1100" b="1" kern="1200" dirty="0">
                <a:solidFill>
                  <a:schemeClr val="tx1"/>
                </a:solidFill>
                <a:effectLst/>
                <a:latin typeface="+mn-lt"/>
                <a:ea typeface="+mn-ea"/>
                <a:cs typeface="+mn-cs"/>
              </a:rPr>
              <a:t>Notas para los instructores de trabajadores</a:t>
            </a:r>
            <a:r>
              <a:rPr lang="es-US" b="1" dirty="0"/>
              <a:t> agrícolas</a:t>
            </a:r>
            <a:r>
              <a:rPr lang="es-US" sz="1100" b="1" kern="1200" dirty="0">
                <a:solidFill>
                  <a:schemeClr val="tx1"/>
                </a:solidFill>
                <a:effectLst/>
                <a:latin typeface="+mn-lt"/>
                <a:ea typeface="+mn-ea"/>
                <a:cs typeface="+mn-cs"/>
              </a:rPr>
              <a:t>:</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Informe a los trabajadores que pueden consultar la información de aplicación en caso de que no estén seguros sobre un área.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requisitos de exhibición de carteles dependen de las instrucciones de la etiqueta y de la duración del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Asegúrese de que los manipuladores de pesticidas sepan que no pueden quitar los carteles antes del tiempo requerido. Recuérdeles que podrían exponer a otras personas si quitan el cartel demasiado pronto y que los trabajadores tienen prohibida la entrada (excepto para los de ingreso anticipado) mientras los carteles están exhibidos.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trabajadores deben entender claramente la siguiente información: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significado de los carteles publicados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importancia de obedecer las advertencias verbales y escritas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de las maneras posibles en que los trabajadores pueden estar expuestos a los pesticidas es si ingresan en áreas tratadas mientras hay un REI vigente. Esto </a:t>
            </a:r>
            <a:r>
              <a:rPr lang="es-US" sz="1100" b="0" kern="1200" dirty="0">
                <a:solidFill>
                  <a:schemeClr val="tx1"/>
                </a:solidFill>
                <a:effectLst/>
                <a:latin typeface="+mn-lt"/>
                <a:ea typeface="+mn-ea"/>
                <a:cs typeface="+mn-cs"/>
              </a:rPr>
              <a:t>puede ocurrir porque</a:t>
            </a:r>
            <a:r>
              <a:rPr lang="es-US" sz="1100" b="0" strike="noStrike" kern="120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el empleador nopudo notificar a los trabajadores o no</a:t>
            </a:r>
            <a:r>
              <a:rPr lang="en-US" sz="1100" b="0" strike="noStrike" kern="1200" dirty="0">
                <a:solidFill>
                  <a:schemeClr val="tx1"/>
                </a:solidFill>
                <a:effectLst/>
                <a:latin typeface="+mn-lt"/>
                <a:ea typeface="+mn-ea"/>
                <a:cs typeface="+mn-cs"/>
              </a:rPr>
              <a:t> </a:t>
            </a:r>
            <a:r>
              <a:rPr lang="en-US" sz="1100" b="0" kern="1200" dirty="0" err="1">
                <a:solidFill>
                  <a:schemeClr val="tx1"/>
                </a:solidFill>
                <a:effectLst/>
                <a:latin typeface="+mn-lt"/>
                <a:ea typeface="+mn-ea"/>
                <a:cs typeface="+mn-cs"/>
              </a:rPr>
              <a:t>publicó</a:t>
            </a:r>
            <a:r>
              <a:rPr lang="en-US" sz="1100" b="0" kern="120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el cartel de advertencia en un área restringida. </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167265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trabaja en áreas tratadas, debe usar vestimenta que le proteja la piel (por ejemplo, una camisa con mangas largas, pantalones, calzado con calcetines y un sombrero).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alejarse de las áreas indicadas por el supervisor o que están en tratamiento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se siente afectado p</a:t>
            </a:r>
            <a:r>
              <a:rPr lang="es-US" sz="1100" b="0" kern="1200" dirty="0">
                <a:solidFill>
                  <a:schemeClr val="tx1"/>
                </a:solidFill>
                <a:effectLst/>
                <a:latin typeface="+mn-lt"/>
                <a:ea typeface="+mn-ea"/>
                <a:cs typeface="+mn-cs"/>
              </a:rPr>
              <a:t>or la deriva (pesticidas acarreados</a:t>
            </a:r>
            <a:r>
              <a:rPr lang="es-US" sz="1100" b="0" kern="1200" baseline="0" dirty="0">
                <a:solidFill>
                  <a:schemeClr val="tx1"/>
                </a:solidFill>
                <a:effectLst/>
                <a:latin typeface="+mn-lt"/>
                <a:ea typeface="+mn-ea"/>
                <a:cs typeface="+mn-cs"/>
              </a:rPr>
              <a:t> por el viento desde una aplicaci</a:t>
            </a:r>
            <a:r>
              <a:rPr lang="en-US" sz="1100" b="0" kern="1200" baseline="0" dirty="0" err="1">
                <a:solidFill>
                  <a:schemeClr val="tx1"/>
                </a:solidFill>
                <a:effectLst/>
                <a:latin typeface="+mn-lt"/>
                <a:ea typeface="+mn-ea"/>
                <a:cs typeface="+mn-cs"/>
              </a:rPr>
              <a:t>ón</a:t>
            </a:r>
            <a:r>
              <a:rPr lang="en-US" sz="1100" b="0" kern="1200" baseline="0" dirty="0">
                <a:solidFill>
                  <a:schemeClr val="tx1"/>
                </a:solidFill>
                <a:effectLst/>
                <a:latin typeface="+mn-lt"/>
                <a:ea typeface="+mn-ea"/>
                <a:cs typeface="+mn-cs"/>
              </a:rPr>
              <a:t> </a:t>
            </a:r>
            <a:r>
              <a:rPr lang="en-US" sz="1100" b="0" kern="1200" baseline="0" dirty="0" err="1">
                <a:solidFill>
                  <a:schemeClr val="tx1"/>
                </a:solidFill>
                <a:effectLst/>
                <a:latin typeface="+mn-lt"/>
                <a:ea typeface="+mn-ea"/>
                <a:cs typeface="+mn-cs"/>
              </a:rPr>
              <a:t>cercana</a:t>
            </a:r>
            <a:r>
              <a:rPr lang="en-US" sz="1100" b="0" kern="1200" baseline="0" dirty="0">
                <a:solidFill>
                  <a:schemeClr val="tx1"/>
                </a:solidFill>
                <a:effectLst/>
                <a:latin typeface="+mn-lt"/>
                <a:ea typeface="+mn-ea"/>
                <a:cs typeface="+mn-cs"/>
              </a:rPr>
              <a:t>)</a:t>
            </a:r>
            <a:r>
              <a:rPr lang="es-US" sz="1100" b="0"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debe informar a su supervisor y abandonar el área de inmediato.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necesario que se lave con </a:t>
            </a:r>
            <a:r>
              <a:rPr lang="es-US" sz="1100" b="0" kern="1200" dirty="0">
                <a:solidFill>
                  <a:schemeClr val="tx1"/>
                </a:solidFill>
                <a:effectLst/>
                <a:latin typeface="+mn-lt"/>
                <a:ea typeface="+mn-ea"/>
                <a:cs typeface="+mn-cs"/>
              </a:rPr>
              <a:t>agua y jabón después de trabajar en campos que fueron tratados con pesticidas y antes de llevar algo a la boca,</a:t>
            </a:r>
            <a:r>
              <a:rPr lang="es-US" sz="1100" b="0" kern="1200" baseline="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usar el baño y tener cualquier </a:t>
            </a:r>
            <a:r>
              <a:rPr lang="es-US" sz="1100" kern="1200" dirty="0">
                <a:solidFill>
                  <a:schemeClr val="tx1"/>
                </a:solidFill>
                <a:effectLst/>
                <a:latin typeface="+mn-lt"/>
                <a:ea typeface="+mn-ea"/>
                <a:cs typeface="+mn-cs"/>
              </a:rPr>
              <a:t>contacto físico con su familia.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414210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Lo antes que pueda, luego de trabajar en campos tratados, lave su cuerpo con abundante cantidad de agua y jabón, y use champú para el cabello.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Póngase ropa limpia luego de lavarse.</a:t>
            </a:r>
            <a:endParaRPr lang="es-AR" sz="1100" kern="1200" dirty="0">
              <a:solidFill>
                <a:schemeClr val="tx1"/>
              </a:solidFill>
              <a:effectLst/>
              <a:latin typeface="+mn-lt"/>
              <a:ea typeface="+mn-ea"/>
              <a:cs typeface="+mn-cs"/>
            </a:endParaRPr>
          </a:p>
          <a:p>
            <a:endParaRPr lang="es-MX" altLang="es-MX" sz="1100" dirty="0"/>
          </a:p>
          <a:p>
            <a:endParaRPr lang="es-MX" altLang="es-MX"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503704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Quítese el calzado contaminado antes de ingresar a su casa; es probable que transporte una cantidad importante de pesticida en el calzado de trabajo, en especial el que usan los manipuladores de estos productos. Se recomienda enfáticamente quitarse el calzado antes de ingresar a un vehículo y a su casa.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Quítese la ropa de trabajo y dúchese antes del contacto con niños o familiares.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tiene duchas en el trabajo, úselas antes de salir del área de trabajo. </a:t>
            </a:r>
            <a:endParaRPr lang="es-AR" sz="11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007049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residuos de pesticidas que quedan en la vestimenta de trabajo (como en pantalones, </a:t>
            </a:r>
            <a:r>
              <a:rPr lang="es-US" sz="1100" b="0" kern="1200" dirty="0">
                <a:solidFill>
                  <a:schemeClr val="tx1"/>
                </a:solidFill>
                <a:effectLst/>
                <a:latin typeface="+mn-lt"/>
                <a:ea typeface="+mn-ea"/>
                <a:cs typeface="+mn-cs"/>
              </a:rPr>
              <a:t>camisas de mangas </a:t>
            </a:r>
            <a:r>
              <a:rPr lang="es-US" sz="1100" kern="1200" dirty="0">
                <a:solidFill>
                  <a:schemeClr val="tx1"/>
                </a:solidFill>
                <a:effectLst/>
                <a:latin typeface="+mn-lt"/>
                <a:ea typeface="+mn-ea"/>
                <a:cs typeface="+mn-cs"/>
              </a:rPr>
              <a:t>largas, calzado y calcetines) pueden ser otra fuente de peligro.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Puede reducir el riesgo de exposición a estos residuos si:</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Usa vestimenta solo una vez y tiene un mínimo de dos conjuntos de ropa de trabajo para evitar usar otra que pueda estar contaminada antes de que se lave.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b="0" kern="1200" dirty="0">
                <a:solidFill>
                  <a:schemeClr val="tx1"/>
                </a:solidFill>
                <a:effectLst/>
                <a:latin typeface="+mn-lt"/>
                <a:ea typeface="+mn-ea"/>
                <a:cs typeface="+mn-cs"/>
              </a:rPr>
              <a:t>Separe la vestimenta de trabajo que pueda contener residuos de otra ropa (por ejemplo, si la coloca en una bolsa de plástico) para evitar que otras personas entren en contacto con esa ropa.</a:t>
            </a:r>
            <a:endParaRPr lang="es-AR" sz="1100" b="0" kern="1200" dirty="0">
              <a:solidFill>
                <a:schemeClr val="tx1"/>
              </a:solidFill>
              <a:effectLst/>
              <a:latin typeface="+mn-lt"/>
              <a:ea typeface="+mn-ea"/>
              <a:cs typeface="+mn-cs"/>
            </a:endParaRPr>
          </a:p>
          <a:p>
            <a:endParaRPr lang="en-US" sz="13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726706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Los residuos de pesticidas que quedan en la vestimenta pueden ser una fuente de exposición para usted y su familia. Existen muchas maneras en que puede evitar estos riesgos: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 aquellos que lavan la vestimenta de trabajo agrícola que la ropa puede contener residuos de pesticidas e indíqueles las </a:t>
            </a:r>
            <a:r>
              <a:rPr lang="es-US" sz="1100" b="0" kern="1200" dirty="0">
                <a:solidFill>
                  <a:schemeClr val="tx1"/>
                </a:solidFill>
                <a:effectLst/>
                <a:latin typeface="+mn-lt"/>
                <a:ea typeface="+mn-ea"/>
                <a:cs typeface="+mn-cs"/>
              </a:rPr>
              <a:t>medidas que deben seguir para </a:t>
            </a:r>
            <a:r>
              <a:rPr lang="es-US" sz="1100" kern="1200" dirty="0">
                <a:solidFill>
                  <a:schemeClr val="tx1"/>
                </a:solidFill>
                <a:effectLst/>
                <a:latin typeface="+mn-lt"/>
                <a:ea typeface="+mn-ea"/>
                <a:cs typeface="+mn-cs"/>
              </a:rPr>
              <a:t>que se protejan.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Lave la ropa de trabajo después de cada uso.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Lávela separada de otra ropa.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Use agua caliente.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Descontamine la lavadora de ropa; para hacerlo, accione otro ciclo de lavado completo con agua caliente y detergente para eliminar cualquier resto de residuos de pesticidas de la máquina.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Seque la ropa lavada al sol para potenciar la eliminación de residuos de la ropa.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37828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Nunca lleve pesticidas del trabajo porque no son seguros para uso doméstico.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ningún caso lleve contenedores de pesticidas a su casa, aunque estén vacíos. Esos contenedores nunca están completamente libres de residuos de pesticidas ni pueden usarse con otros fines de manera segura.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su mayoría, los pesticidas agrícolas son más concentrados y nunca deben usarse en la casa.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No vierta pesticidas de su envase original a otros envases que se usan para beber. Es una acción peligrosa e ilegal. Alguna persona desprevenida puede equivocarse y pensar que es para consumo.</a:t>
            </a:r>
            <a:endParaRPr lang="es-AR" sz="1100" kern="1200" dirty="0">
              <a:solidFill>
                <a:schemeClr val="tx1"/>
              </a:solidFill>
              <a:effectLst/>
              <a:latin typeface="+mn-lt"/>
              <a:ea typeface="+mn-ea"/>
              <a:cs typeface="+mn-cs"/>
            </a:endParaRPr>
          </a:p>
          <a:p>
            <a:pPr marL="241653" indent="-241653">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trabajadores </a:t>
            </a:r>
            <a:r>
              <a:rPr lang="es-US" b="1" dirty="0"/>
              <a:t>agrícolas</a:t>
            </a:r>
            <a:r>
              <a:rPr lang="es-US" sz="1100" b="1" kern="1200" dirty="0">
                <a:solidFill>
                  <a:schemeClr val="tx1"/>
                </a:solidFill>
                <a:effectLst/>
                <a:latin typeface="+mn-lt"/>
                <a:ea typeface="+mn-ea"/>
                <a:cs typeface="+mn-cs"/>
              </a:rPr>
              <a:t>:</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intoxicación con pesticidas puede suceder cuando una persona come o bebe por accidente un pesticida que se colocó en un envase de comida o bebida o bebe de un envase que se usó para medir pesticidas. Almacenar o mezclar pesticidas en envases de comida es ilegal.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Evite llevar residuos de pesticidas a su casa; podría ser complicado eliminarlos una vez que ingresaron.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Evite contaminar vehículos con pesticidas o residuos de estos productos. Los trabajadores pueden transferir residuos de pesticidas a sus vehículos a partir de la ropa de trabajo contaminada.</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4526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El WPS protege a los trabajadores agrícolas, los manipuladores de pesticidas y otras personas durante las aplicación de </a:t>
            </a:r>
            <a:r>
              <a:rPr lang="es-US" sz="1100" b="0" kern="1200" dirty="0">
                <a:solidFill>
                  <a:srgbClr val="FF0000"/>
                </a:solidFill>
                <a:effectLst/>
                <a:latin typeface="+mn-lt"/>
                <a:ea typeface="+mn-ea"/>
                <a:cs typeface="+mn-cs"/>
              </a:rPr>
              <a:t>pesticidas</a:t>
            </a:r>
            <a:r>
              <a:rPr lang="es-US" sz="11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4092364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No permita que niños menores ingresen en áreas tratadas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familiares que no trabajen en este tipo de áreas deben permanecer alejados de sectores con intervalo de ingreso restringido o de zonas que se trataron recientemente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casa, mantenga los pesticidas fuera del alcance de los niños.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4205493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Es importante entender cómo minimizar la exposición a los pesticidas y sus residuos, y cómo responder si se produce una emergencia.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41</a:t>
            </a:fld>
            <a:endParaRPr lang="en-US" dirty="0"/>
          </a:p>
        </p:txBody>
      </p:sp>
    </p:spTree>
    <p:extLst>
      <p:ext uri="{BB962C8B-B14F-4D97-AF65-F5344CB8AC3E}">
        <p14:creationId xmlns:p14="http://schemas.microsoft.com/office/powerpoint/2010/main" val="918677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descontaminación es el proceso de limpieza del cuerpo, la vestimenta, el equipo de protección personal y el equipo de aplicación para eliminar el pesticida o los residuos de este producto.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Existen dos tipos de descontaminación: de rutina y de emergencia.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descontaminación de rutina es el proceso de limpieza del rostro, las manos o todo el cuerpo para minimizar la exposición a residuos de pesticidas. Lavarse las manos con agua y jabón antes de comer o ir al baño</a:t>
            </a:r>
            <a:r>
              <a:rPr lang="es-US" sz="1100" kern="1200" baseline="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son ejemplos de descontaminación de rutina. Esto se lleva a cabo al salir del lugar del trabajo y al fin del día.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descontaminación de emergencia es el proceso de eliminar el pesticida de los ojos, la piel o la vestimenta durante situaciones de emergencia, lo antes </a:t>
            </a:r>
            <a:r>
              <a:rPr lang="es-ES_tradnl" sz="1100" kern="1200" noProof="0" dirty="0">
                <a:solidFill>
                  <a:schemeClr val="tx1"/>
                </a:solidFill>
                <a:effectLst/>
                <a:latin typeface="+mn-lt"/>
                <a:ea typeface="+mn-ea"/>
                <a:cs typeface="+mn-cs"/>
              </a:rPr>
              <a:t>posible después de la exposición para evitar efectos adversos en la salud. Por ejemplo, si es alcanzado por la </a:t>
            </a:r>
            <a:r>
              <a:rPr lang="es-ES_tradnl" sz="1100" b="0" kern="1200" noProof="0" dirty="0">
                <a:solidFill>
                  <a:schemeClr val="tx1"/>
                </a:solidFill>
                <a:effectLst/>
                <a:latin typeface="+mn-lt"/>
                <a:ea typeface="+mn-ea"/>
                <a:cs typeface="+mn-cs"/>
              </a:rPr>
              <a:t>deriva de pesticidas desde una aplicación cercana, debe </a:t>
            </a:r>
            <a:r>
              <a:rPr lang="es-ES_tradnl" sz="1100" kern="1200" noProof="0" dirty="0">
                <a:solidFill>
                  <a:schemeClr val="tx1"/>
                </a:solidFill>
                <a:effectLst/>
                <a:latin typeface="+mn-lt"/>
                <a:ea typeface="+mn-ea"/>
                <a:cs typeface="+mn-cs"/>
              </a:rPr>
              <a:t>lavarse la piel con agua y jabón lo antes posible para evitar que el pesticida se absorba e ingrese en el cuerpo. Para eliminar el pesticida de los ojos, </a:t>
            </a:r>
            <a:r>
              <a:rPr lang="es-ES_tradnl" sz="1100" b="0" kern="1200" noProof="0" dirty="0">
                <a:solidFill>
                  <a:schemeClr val="tx1"/>
                </a:solidFill>
                <a:effectLst/>
                <a:latin typeface="+mn-lt"/>
                <a:ea typeface="+mn-ea"/>
                <a:cs typeface="+mn-cs"/>
              </a:rPr>
              <a:t>sostenga </a:t>
            </a:r>
            <a:r>
              <a:rPr lang="es-ES_tradnl" sz="1100" b="0" strike="noStrike" kern="1200" noProof="0" dirty="0">
                <a:solidFill>
                  <a:schemeClr val="tx1"/>
                </a:solidFill>
                <a:effectLst/>
                <a:latin typeface="+mn-lt"/>
                <a:ea typeface="+mn-ea"/>
                <a:cs typeface="+mn-cs"/>
              </a:rPr>
              <a:t>los </a:t>
            </a:r>
            <a:r>
              <a:rPr lang="es-ES_tradnl" sz="1100" b="0" kern="1200" noProof="0" dirty="0">
                <a:solidFill>
                  <a:schemeClr val="tx1"/>
                </a:solidFill>
                <a:effectLst/>
                <a:latin typeface="+mn-lt"/>
                <a:ea typeface="+mn-ea"/>
                <a:cs typeface="+mn-cs"/>
              </a:rPr>
              <a:t>parpados abiertos y lave con un chorro continuo de agua limpia durante un mínimo de 15 minutos. </a:t>
            </a:r>
          </a:p>
          <a:p>
            <a:endParaRPr lang="en-US" sz="1100" b="0" baseline="0" dirty="0"/>
          </a:p>
          <a:p>
            <a:pPr defTabSz="483306">
              <a:defRPr/>
            </a:pPr>
            <a:r>
              <a:rPr lang="es-US" sz="1100" b="1" kern="1200" dirty="0">
                <a:solidFill>
                  <a:schemeClr val="tx1"/>
                </a:solidFill>
                <a:effectLst/>
                <a:latin typeface="+mn-lt"/>
                <a:ea typeface="+mn-ea"/>
                <a:cs typeface="+mn-cs"/>
              </a:rPr>
              <a:t>Notas para los instructores de trabajadores </a:t>
            </a:r>
            <a:r>
              <a:rPr lang="es-US" b="1" dirty="0"/>
              <a:t>agrícolas</a:t>
            </a:r>
            <a:r>
              <a:rPr lang="es-US" sz="1100" b="1" kern="1200" dirty="0">
                <a:solidFill>
                  <a:schemeClr val="tx1"/>
                </a:solidFill>
                <a:effectLst/>
                <a:latin typeface="+mn-lt"/>
                <a:ea typeface="+mn-ea"/>
                <a:cs typeface="+mn-cs"/>
              </a:rPr>
              <a:t>:</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Asegúrese de cubrir el siguiente aspecto durante esta parte de la capacitación:</a:t>
            </a:r>
            <a:endParaRPr lang="en-US" sz="1100" b="0" baseline="0" dirty="0"/>
          </a:p>
          <a:p>
            <a:pPr marL="724959" lvl="1" indent="-241653">
              <a:buFont typeface="Arial" panose="020B0604020202020204" pitchFamily="34" charset="0"/>
              <a:buChar char="•"/>
            </a:pPr>
            <a:r>
              <a:rPr lang="es-US" sz="1100" kern="1200" dirty="0">
                <a:solidFill>
                  <a:schemeClr val="tx1"/>
                </a:solidFill>
                <a:effectLst/>
                <a:latin typeface="+mn-lt"/>
                <a:ea typeface="+mn-ea"/>
                <a:cs typeface="+mn-cs"/>
              </a:rPr>
              <a:t>Cómo realizar una descontaminación de rutina y una de emergencia, que incluye técnicas de lavado de ojos de emergencia.</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231445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Existen varias medidas que los trabajadores pueden implementar como parte de su rutina diaria para minimizar su propia exposición y la de sus familias a los pesticidas y sus residuos. Estas son:</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antes de comer, beber, fumar o usar el baño mientras está en 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antes de tocarse los ojos o la boca mientras está en 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Lavarse las manos después del trabajo y antes de subir a sus vehículos.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Cambiarse la ropa y el calzado por otros limpios antes de subir a sus vehículos para regresar a casa.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Ducharse o bañarse con agua y jabón, y lavarse el cabello con champú de inmediato o lo antes posible después del trabajo.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 la ropa de trabajo por separado del resto de la ropa antes de usarla de nuevo.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228267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54091"/>
            <a:ext cx="7216815" cy="4329694"/>
          </a:xfrm>
        </p:spPr>
        <p:txBody>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Descontaminación de emergencia por exposición de la piel</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Quítese el PPE o la ropa contaminada tan pronto como sea posible.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Enjuague de inmediato el pesticida de la piel con agua limpia. Para lavarse de inmediato, use insumos de descontaminación o enjuáguese en la fuente de agua limpia más cercana, que incluye manantiales, arroyos, lagos u otras fuentes si están disponibles de manera más rápida que los insumos de descontaminación.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Lávese </a:t>
            </a:r>
            <a:r>
              <a:rPr lang="es-US" sz="1100" b="0" kern="1200" dirty="0">
                <a:solidFill>
                  <a:schemeClr val="tx1"/>
                </a:solidFill>
                <a:effectLst/>
                <a:latin typeface="+mn-lt"/>
                <a:ea typeface="+mn-ea"/>
                <a:cs typeface="+mn-cs"/>
              </a:rPr>
              <a:t>el cuerpo con agua y jabón, y el cabello con champ</a:t>
            </a:r>
            <a:r>
              <a:rPr lang="en-US" sz="1100" b="0" kern="1200" dirty="0" err="1">
                <a:solidFill>
                  <a:schemeClr val="tx1"/>
                </a:solidFill>
                <a:effectLst/>
                <a:latin typeface="+mn-lt"/>
                <a:ea typeface="+mn-ea"/>
                <a:cs typeface="+mn-cs"/>
              </a:rPr>
              <a:t>ú</a:t>
            </a:r>
            <a:r>
              <a:rPr lang="en-US" sz="1100" b="0" kern="120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lo antes posible.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Póngase ropa limpia y sin contaminar.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al supervisor o a la persona a cargo.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Reciba atención médica de inmediato si </a:t>
            </a:r>
            <a:r>
              <a:rPr lang="es-US" sz="1100" b="0" kern="1200" dirty="0">
                <a:solidFill>
                  <a:schemeClr val="tx1"/>
                </a:solidFill>
                <a:effectLst/>
                <a:latin typeface="+mn-lt"/>
                <a:ea typeface="+mn-ea"/>
                <a:cs typeface="+mn-cs"/>
              </a:rPr>
              <a:t>sospecha o desarrolla</a:t>
            </a:r>
            <a:r>
              <a:rPr lang="es-US" sz="1100" kern="1200" dirty="0">
                <a:solidFill>
                  <a:schemeClr val="tx1"/>
                </a:solidFill>
                <a:effectLst/>
                <a:latin typeface="+mn-lt"/>
                <a:ea typeface="+mn-ea"/>
                <a:cs typeface="+mn-cs"/>
              </a:rPr>
              <a:t> síntomas de intoxicación con pesticidas.</a:t>
            </a:r>
            <a:endParaRPr lang="es-AR" sz="1100" kern="1200" dirty="0">
              <a:solidFill>
                <a:schemeClr val="tx1"/>
              </a:solidFill>
              <a:effectLst/>
              <a:latin typeface="+mn-lt"/>
              <a:ea typeface="+mn-ea"/>
              <a:cs typeface="+mn-cs"/>
            </a:endParaRPr>
          </a:p>
          <a:p>
            <a:pPr defTabSz="966612">
              <a:defRPr/>
            </a:pPr>
            <a:r>
              <a:rPr lang="es-US" sz="1100" b="1" kern="1200" dirty="0">
                <a:solidFill>
                  <a:schemeClr val="tx1"/>
                </a:solidFill>
                <a:effectLst/>
                <a:latin typeface="+mn-lt"/>
                <a:ea typeface="+mn-ea"/>
                <a:cs typeface="+mn-cs"/>
              </a:rPr>
              <a:t>Notas para los instructores de trabajadores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Si se derrama o rocía pesticida en el cuerpo, los trabajadores deben estar capacitados para usar los insumos de descontaminación y lavarse de inmediato. Los procedimientos de descontaminación tienen una importancia extrema porque ayudarán a reducir la gravedad de la lesión en caso de una exposición.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Cambio importante en la ley: La EPA eliminó del texto reglamentario la disposición que autoriza a los empleadores a permitir que los trabajadores usen agua limpia de manantiales, arroyos, lagos y otras fuentes si se puede acceder a esa fuente de agua de manera más rápida en lugares lejanos donde los insumos de descontaminación están a más de un cuarto de milla del lugar de actividades de los trabajadores. La eliminación de esta disposición no prohíbe la práctica de permitir que los trabajadores o manipuladores usen agua limpia de manantiales, arroyos, lagos u otras fuentes para descontaminar siempre que dicha agua esté más cerca que los insumos de descontaminación provistos, pero elimina la responsabilidad del empleador de garantizar que dicha agua cumpla con el estándar de ser de calidad y tener la temperatura adecuada de tal manera que no provoque una enfermedad o lesión si está en contacto con la piel o los ojos, o si se ingiere. Según la ley definitiva, cuando los trabajadores realizan tareas en lugares lejanos que están a más de un cuarto de milla del punto más cercano de acceso vehicular, los empleadores deben proporcionar todos los insumos de descontaminación requeridos (jabón, toallas descartables y agua, además de un cambio de ropa limpia, si fuera necesario) en el punto más cercano de acceso vehicular. Los empleadores deben contar con insumos de descontaminación lo más cerca posible del sitio lejano (determinado por la cercanía a la que pueda llegar un vehículo), pero los empleadores no tienen que verificar ni confirmar que el agua de manantiales, arroyos, lagos y otras fuentes de sitios lejanos cumplan con el estándar de ser de calidad y tener una temperatura que no provoque una enfermedad o lesión.</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031912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El objetivo de la hoja de datos de seguridad (SDS) es proporcionar información sobre los riesgos químicos y físicos, la toxicidad, primeros auxilios, PPE, tratamiento médico de emergencia y otra información sobre los pesticidas usados en el establecimiento y con los que una persona podría estar en contacto.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caso de una exposición, debe consultar las hojas de datos de seguridad.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empleadores deben exhibir las SDS de todos los pesticidas usados en su establecimiento en una ubicación central y deben estar disponibles durante el horario de trabajo habitual.</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Las SDS deben coincidir con los registros de aplicación de pesticidas.</a:t>
            </a:r>
            <a:endParaRPr lang="es-AR" sz="1100" kern="1200" dirty="0">
              <a:solidFill>
                <a:schemeClr val="tx1"/>
              </a:solidFill>
              <a:effectLst/>
              <a:latin typeface="+mn-lt"/>
              <a:ea typeface="+mn-ea"/>
              <a:cs typeface="+mn-cs"/>
            </a:endParaRPr>
          </a:p>
          <a:p>
            <a:endParaRPr lang="en-US" sz="1100" dirty="0"/>
          </a:p>
          <a:p>
            <a:pPr defTabSz="966612">
              <a:defRPr/>
            </a:pPr>
            <a:r>
              <a:rPr lang="es-US" sz="1100" b="1" kern="1200" dirty="0">
                <a:solidFill>
                  <a:schemeClr val="tx1"/>
                </a:solidFill>
                <a:effectLst/>
                <a:latin typeface="+mn-lt"/>
                <a:ea typeface="+mn-ea"/>
                <a:cs typeface="+mn-cs"/>
              </a:rPr>
              <a:t>Notas para los instructores de trabajadores de pesticidas: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Asegúrese de que los trabajadores de pesticidas entiendan qué es una SDS y cuál es su objetivo.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es responsable de hacer lo siguiente:</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Exhibir las SDS de todos los pesticidas que se usan en el establecimiento. Las copias de las SDS que se usan en el establecimiento deben mostrarse en una ubicación central del establecimiento agrícola de manera que estén disponibles de inmediato y en todo momento durante el horario de trabajo habitual y que los trabajadores puedan verlas y leerlas sin problemas. Por lo general, el lugar para mostrarlas es donde se reúnen los empleados, donde registran su ingreso y salida del trabajo, se cambian de ropa, comen, etc.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Informe a los trabajadores sobre cuál es el lugar de las SDS en el establecimiento.</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Proporcione a trabajadores acceso libre a las SDS durante el horario de trabajo habitual.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102588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cree que sufrió una intoxicación, lesión o contrajo una enfermedad a causa de los pesticidas, debe buscar atención médica de inmediato.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la ubicación central, se indica el nombre, la dirección y el número de teléfono de un centro médico cercano que puede proporcionar tratamiento médico de emergencia.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empleador agrícola proporcionará el transporte. El transporte disponible será el siguiente: el empleador lo llevará al centro de atención médica; se llamará a un vehículo de emergencia, por ejemplo una ambulancia; o se coordinará todo lo necesario para que otra persona lo lleve a dicho centro.</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765218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47</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5652"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el pesticida está en contacto con la piel, cuanto más rápido se lave la sustancia química, menor será la lesión. En caso de una exposición cutánea, deben implementarse las siguientes medidas: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Quitarse la ropa y el PPE con cuidado, pero lo más rápido posible Intentar limitar el contacto con la piel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Lavar la piel</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Limpiar la piel y cabello cuidadosamente con agua y jabón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Secar y cubrir a la víctima con cualquier elemento limpio disponible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 caso de una quemadura con una sustancia química, evitar usar cremas, lociones, polvos y otros fármacos en los tratamientos de primeros auxilios para quemaduras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si fuera necesario </a:t>
            </a:r>
            <a:endParaRPr lang="es-AR" sz="1100" kern="1200" dirty="0">
              <a:solidFill>
                <a:schemeClr val="tx1"/>
              </a:solidFill>
              <a:effectLst/>
              <a:latin typeface="+mn-lt"/>
              <a:ea typeface="+mn-ea"/>
              <a:cs typeface="+mn-cs"/>
            </a:endParaRP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marL="241653" indent="-241653" defTabSz="966612">
              <a:buFont typeface="+mj-lt"/>
              <a:buAutoNum type="arabicPeriod"/>
              <a:defRPr/>
            </a:pPr>
            <a:endParaRPr lang="en-US" sz="1100" dirty="0"/>
          </a:p>
          <a:p>
            <a:pPr defTabSz="966612">
              <a:defRPr/>
            </a:pPr>
            <a:r>
              <a:rPr lang="es-US" sz="1100" b="1" kern="1200" dirty="0">
                <a:solidFill>
                  <a:schemeClr val="tx1"/>
                </a:solidFill>
                <a:effectLst/>
                <a:latin typeface="+mn-lt"/>
                <a:ea typeface="+mn-ea"/>
                <a:cs typeface="+mn-cs"/>
              </a:rPr>
              <a:t>Notas para los instructores de trabajadores </a:t>
            </a:r>
            <a:r>
              <a:rPr lang="es-US" b="1" dirty="0"/>
              <a:t>agrícolas </a:t>
            </a:r>
            <a:r>
              <a:rPr lang="es-US" sz="1100" b="1" kern="1200" dirty="0">
                <a:solidFill>
                  <a:schemeClr val="tx1"/>
                </a:solidFill>
                <a:effectLst/>
                <a:latin typeface="+mn-lt"/>
                <a:ea typeface="+mn-ea"/>
                <a:cs typeface="+mn-cs"/>
              </a:rPr>
              <a:t>de pesticidas:</a:t>
            </a:r>
            <a:endParaRPr lang="en-US" altLang="es-MX" sz="1100" b="1" dirty="0"/>
          </a:p>
          <a:p>
            <a:pPr marL="241653" indent="-241653" defTabSz="966612">
              <a:buFont typeface="+mj-lt"/>
              <a:buAutoNum type="arabicPeriod"/>
              <a:defRPr/>
            </a:pPr>
            <a:r>
              <a:rPr lang="es-US" dirty="0"/>
              <a:t>L</a:t>
            </a:r>
            <a:r>
              <a:rPr lang="es-US" sz="1200" kern="1200" dirty="0">
                <a:solidFill>
                  <a:schemeClr val="tx1"/>
                </a:solidFill>
                <a:effectLst/>
                <a:latin typeface="+mn-lt"/>
                <a:ea typeface="+mn-ea"/>
                <a:cs typeface="+mn-cs"/>
              </a:rPr>
              <a:t>os trabajadores agrícolas deben conocer los procedimientos de primeros </a:t>
            </a:r>
            <a:r>
              <a:rPr lang="es-US" sz="1200" b="0" kern="1200" dirty="0">
                <a:solidFill>
                  <a:schemeClr val="tx1"/>
                </a:solidFill>
                <a:effectLst/>
                <a:latin typeface="+mn-lt"/>
                <a:ea typeface="+mn-ea"/>
                <a:cs typeface="+mn-cs"/>
              </a:rPr>
              <a:t>auxilios indicados </a:t>
            </a:r>
            <a:r>
              <a:rPr lang="es-US" sz="1200" kern="1200" dirty="0">
                <a:solidFill>
                  <a:schemeClr val="tx1"/>
                </a:solidFill>
                <a:effectLst/>
                <a:latin typeface="+mn-lt"/>
                <a:ea typeface="+mn-ea"/>
                <a:cs typeface="+mn-cs"/>
              </a:rPr>
              <a:t>para las lesiones o la intoxicación con pesticidas. Existen algunas medidas que los trabajadores pueden adoptar de inmediato para atenuar una posible lesión antes de que la </a:t>
            </a:r>
            <a:r>
              <a:rPr lang="es-US" sz="1200" b="0" kern="1200" dirty="0">
                <a:solidFill>
                  <a:schemeClr val="tx1"/>
                </a:solidFill>
                <a:effectLst/>
                <a:latin typeface="+mn-lt"/>
                <a:ea typeface="+mn-ea"/>
                <a:cs typeface="+mn-cs"/>
              </a:rPr>
              <a:t>persona (la víctima) </a:t>
            </a:r>
            <a:r>
              <a:rPr lang="es-US" sz="1200" kern="1200" dirty="0">
                <a:solidFill>
                  <a:schemeClr val="tx1"/>
                </a:solidFill>
                <a:effectLst/>
                <a:latin typeface="+mn-lt"/>
                <a:ea typeface="+mn-ea"/>
                <a:cs typeface="+mn-cs"/>
              </a:rPr>
              <a:t>sea trasladada a un centro médico.</a:t>
            </a:r>
            <a:endParaRPr lang="en-US" sz="1200" dirty="0"/>
          </a:p>
        </p:txBody>
      </p:sp>
    </p:spTree>
    <p:extLst>
      <p:ext uri="{BB962C8B-B14F-4D97-AF65-F5344CB8AC3E}">
        <p14:creationId xmlns:p14="http://schemas.microsoft.com/office/powerpoint/2010/main" val="190867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48</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4"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el pesticida ingresa en el ojo de una persona, ayude a la víctima a:</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enjuagar el ojo de manera suave con agua limpia;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mantener el ojo en agua o verter agua en el ojo con un recipiente de agua limpio; mantener el ojo lo más abierto posible mientras se enjuaga; seguir enjuagando durante al menos 15 minutos;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informar al supervisor o a la persona a cargo;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de inmediato después de lavar.</a:t>
            </a:r>
            <a:endParaRPr lang="es-AR" sz="1100" kern="1200" dirty="0">
              <a:solidFill>
                <a:schemeClr val="tx1"/>
              </a:solidFill>
              <a:effectLst/>
              <a:latin typeface="+mn-lt"/>
              <a:ea typeface="+mn-ea"/>
              <a:cs typeface="+mn-cs"/>
            </a:endParaRP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marL="664546" lvl="1" indent="-181240">
              <a:buFont typeface="Arial" panose="020B0604020202020204" pitchFamily="34" charset="0"/>
              <a:buChar char="•"/>
            </a:pPr>
            <a:endParaRPr lang="en-US" sz="1100" dirty="0">
              <a:effectLst/>
            </a:endParaRPr>
          </a:p>
          <a:p>
            <a:pPr defTabSz="966612">
              <a:defRPr/>
            </a:pPr>
            <a:r>
              <a:rPr lang="es-US" sz="1100" b="1" kern="1200" dirty="0">
                <a:solidFill>
                  <a:schemeClr val="tx1"/>
                </a:solidFill>
                <a:effectLst/>
                <a:latin typeface="+mn-lt"/>
                <a:ea typeface="+mn-ea"/>
                <a:cs typeface="+mn-cs"/>
              </a:rPr>
              <a:t>Notas para los instructores de trabajadores</a:t>
            </a:r>
            <a:r>
              <a:rPr lang="es-US" b="1" dirty="0"/>
              <a:t> agrícolas</a:t>
            </a:r>
            <a:r>
              <a:rPr lang="es-US" sz="1100" b="1" kern="1200" dirty="0">
                <a:solidFill>
                  <a:schemeClr val="tx1"/>
                </a:solidFill>
                <a:effectLst/>
                <a:latin typeface="+mn-lt"/>
                <a:ea typeface="+mn-ea"/>
                <a:cs typeface="+mn-cs"/>
              </a:rPr>
              <a:t>:</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Los trabajadores deben saber cómo ayudar a una persona si le ingresa pesticida en los ojos. Saber qué hacer en caso de una emergencia ocular puede ahorrar un tiempo valioso y, posiblemente, evitar la pérdida de la visión.</a:t>
            </a:r>
            <a:endParaRPr lang="en-US" altLang="en-US" sz="1100" b="0" i="0" baseline="0" dirty="0">
              <a:solidFill>
                <a:srgbClr val="000000"/>
              </a:solidFill>
              <a:cs typeface="Times New Roman" panose="02020603050405020304" pitchFamily="18" charset="0"/>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Si la persona usa lentes de contacto, comience a lavar sobre la lente de inmediato. Luego, si fuera posible, ayude a la víctima a quitarse los lentes. Es posible que los lentes mantengan la sustancia química en contacto con la córnea. </a:t>
            </a:r>
            <a:br>
              <a:rPr lang="es-US" sz="1100" kern="1200" dirty="0">
                <a:solidFill>
                  <a:schemeClr val="tx1"/>
                </a:solidFill>
                <a:effectLst/>
                <a:latin typeface="+mn-lt"/>
                <a:ea typeface="+mn-ea"/>
                <a:cs typeface="+mn-cs"/>
              </a:rPr>
            </a:br>
            <a:r>
              <a:rPr lang="es-US" sz="1100" kern="1200" dirty="0">
                <a:solidFill>
                  <a:schemeClr val="tx1"/>
                </a:solidFill>
                <a:effectLst/>
                <a:latin typeface="+mn-lt"/>
                <a:ea typeface="+mn-ea"/>
                <a:cs typeface="+mn-cs"/>
              </a:rPr>
              <a:t>La persona que proporciona primeros auxilios debe asegurarse de que el agua no esté demasiado caliente o tenga una temperatura tal que pueda provocar más daño en el tejido ocular. El flujo de agua debe ser suave.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Es necesario girar la cabeza de la persona para que el ojo afectado esté en un plano inferior con respecto al ojo no afectado. Esta posición evitará que el agua contaminada ingrese en el otro ojo.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Nunca agregue ningún tipo de medicamento o sustancia al agua con la que lava el ojo; tampoco administre alguna sustancia o loción a la víctima después de lavar.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NO coloque un vendaje en el ojo.</a:t>
            </a:r>
            <a:endParaRPr lang="es-AR"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90981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49</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7700"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Si una persona inhaló pesticidas, el personal de primeros auxilios debería: </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antes de rescatar a cualquier persona de un área cerrada, asegurarse de no exponerse al mismo peligro; usar el equipo de protección adecuado;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trasladar a la persona al aire libre;</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aflojar cualquier vestimenta que pudiera dificultar la respiración;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aplicar respiración boca a boca si la persona no respira; solo una persona capacitada en RCP debe realizar esta maniobra;</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buscar atención médica para la víctima. </a:t>
            </a:r>
            <a:endParaRPr lang="en-US" sz="1100" dirty="0"/>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n-US" sz="1100" dirty="0"/>
          </a:p>
          <a:p>
            <a:pPr defTabSz="966612">
              <a:defRPr/>
            </a:pPr>
            <a:endParaRPr lang="en-US" altLang="es-MX" sz="1100" b="1"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Asegúrese de que tanto los trabajadores como los manipuladores entiendan que antes de rescatar a cualquier persona, el personal de primeros auxilios debe usar el PPE adecuado para evitar estar en riesgo.</a:t>
            </a:r>
            <a:endParaRPr lang="en-US" sz="1100" dirty="0"/>
          </a:p>
        </p:txBody>
      </p:sp>
    </p:spTree>
    <p:extLst>
      <p:ext uri="{BB962C8B-B14F-4D97-AF65-F5344CB8AC3E}">
        <p14:creationId xmlns:p14="http://schemas.microsoft.com/office/powerpoint/2010/main" val="42413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s-US" sz="1100" b="1" kern="1200" dirty="0">
                <a:solidFill>
                  <a:schemeClr val="tx1"/>
                </a:solidFill>
                <a:effectLst/>
                <a:latin typeface="+mn-lt"/>
                <a:ea typeface="+mn-ea"/>
                <a:cs typeface="+mn-cs"/>
              </a:rPr>
              <a:t>Información obligatoria que debe tratarse:</a:t>
            </a:r>
            <a:r>
              <a:rPr lang="en-US" altLang="es-MX" sz="1100" b="1" dirty="0"/>
              <a:t> </a:t>
            </a:r>
          </a:p>
          <a:p>
            <a:pPr marL="241653" indent="-241653" defTabSz="483306">
              <a:buFont typeface="+mj-lt"/>
              <a:buAutoNum type="arabicPeriod"/>
              <a:defRPr/>
            </a:pPr>
            <a:r>
              <a:rPr lang="es-US" sz="1100" kern="1200" dirty="0">
                <a:solidFill>
                  <a:schemeClr val="tx1"/>
                </a:solidFill>
                <a:effectLst/>
                <a:latin typeface="+mn-lt"/>
                <a:ea typeface="+mn-ea"/>
                <a:cs typeface="+mn-cs"/>
              </a:rPr>
              <a:t>Usted es un trabajador agrícola </a:t>
            </a:r>
            <a:r>
              <a:rPr lang="es-US" sz="1100" dirty="0"/>
              <a:t>si</a:t>
            </a:r>
            <a:r>
              <a:rPr lang="es-US" sz="1100" kern="1200" dirty="0">
                <a:solidFill>
                  <a:schemeClr val="tx1"/>
                </a:solidFill>
                <a:effectLst/>
                <a:latin typeface="+mn-lt"/>
                <a:ea typeface="+mn-ea"/>
                <a:cs typeface="+mn-cs"/>
              </a:rPr>
              <a:t> trabaja en un campo que fue fumigado con algún tipo de pesticida o tiene un intervalo de entrada restringida (REI</a:t>
            </a:r>
            <a:r>
              <a:rPr lang="es-US" sz="1100" kern="1200" baseline="0" dirty="0">
                <a:solidFill>
                  <a:schemeClr val="tx1"/>
                </a:solidFill>
                <a:effectLst/>
                <a:latin typeface="+mn-lt"/>
                <a:ea typeface="+mn-ea"/>
                <a:cs typeface="+mn-cs"/>
              </a:rPr>
              <a:t> por sus siglas en ingles)</a:t>
            </a:r>
            <a:r>
              <a:rPr lang="es-US" sz="1100" kern="1200" dirty="0">
                <a:solidFill>
                  <a:schemeClr val="tx1"/>
                </a:solidFill>
                <a:effectLst/>
                <a:latin typeface="+mn-lt"/>
                <a:ea typeface="+mn-ea"/>
                <a:cs typeface="+mn-cs"/>
              </a:rPr>
              <a:t> vigente en los últimos 30 días.</a:t>
            </a:r>
          </a:p>
          <a:p>
            <a:pPr marL="241653" indent="-241653" defTabSz="483306">
              <a:buFont typeface="+mj-lt"/>
              <a:buAutoNum type="arabicPeriod"/>
              <a:defRPr/>
            </a:pPr>
            <a:r>
              <a:rPr lang="es-US" sz="1100" kern="1200" dirty="0">
                <a:solidFill>
                  <a:schemeClr val="tx1"/>
                </a:solidFill>
                <a:effectLst/>
                <a:latin typeface="+mn-lt"/>
                <a:ea typeface="+mn-ea"/>
                <a:cs typeface="+mn-cs"/>
              </a:rPr>
              <a:t>El REI es el tiempo que pasa después de la aplicación de los pesticidas y antes de que los </a:t>
            </a:r>
            <a:r>
              <a:rPr lang="es-US" sz="1100" dirty="0"/>
              <a:t>trabajadores </a:t>
            </a:r>
            <a:r>
              <a:rPr lang="es-US" sz="1100" kern="1200" baseline="0" dirty="0">
                <a:solidFill>
                  <a:schemeClr val="tx1"/>
                </a:solidFill>
                <a:effectLst/>
                <a:latin typeface="+mn-lt"/>
                <a:ea typeface="+mn-ea"/>
                <a:cs typeface="+mn-cs"/>
              </a:rPr>
              <a:t>agr</a:t>
            </a:r>
            <a:r>
              <a:rPr lang="en-US" sz="1100" dirty="0" err="1"/>
              <a:t>í</a:t>
            </a:r>
            <a:r>
              <a:rPr lang="es-US" sz="1100" kern="1200" baseline="0" dirty="0">
                <a:solidFill>
                  <a:schemeClr val="tx1"/>
                </a:solidFill>
                <a:effectLst/>
                <a:latin typeface="+mn-lt"/>
                <a:ea typeface="+mn-ea"/>
                <a:cs typeface="+mn-cs"/>
              </a:rPr>
              <a:t>colas  pueden entrar </a:t>
            </a:r>
            <a:r>
              <a:rPr lang="es-US" sz="1100" dirty="0"/>
              <a:t>al</a:t>
            </a:r>
            <a:r>
              <a:rPr lang="es-US" sz="1100" kern="1200" baseline="0" dirty="0">
                <a:solidFill>
                  <a:schemeClr val="tx1"/>
                </a:solidFill>
                <a:effectLst/>
                <a:latin typeface="+mn-lt"/>
                <a:ea typeface="+mn-ea"/>
                <a:cs typeface="+mn-cs"/>
              </a:rPr>
              <a:t> </a:t>
            </a:r>
            <a:r>
              <a:rPr lang="en-US" sz="1100" kern="1200" baseline="0" dirty="0" err="1">
                <a:solidFill>
                  <a:schemeClr val="tx1"/>
                </a:solidFill>
                <a:effectLst/>
                <a:latin typeface="+mn-lt"/>
                <a:ea typeface="+mn-ea"/>
                <a:cs typeface="+mn-cs"/>
              </a:rPr>
              <a:t>área</a:t>
            </a:r>
            <a:r>
              <a:rPr lang="es-US" sz="1100" kern="1200" baseline="0" dirty="0">
                <a:solidFill>
                  <a:schemeClr val="tx1"/>
                </a:solidFill>
                <a:effectLst/>
                <a:latin typeface="+mn-lt"/>
                <a:ea typeface="+mn-ea"/>
                <a:cs typeface="+mn-cs"/>
              </a:rPr>
              <a:t> tratada en una manera segura sin haber recibido</a:t>
            </a:r>
            <a:r>
              <a:rPr lang="es-US" sz="1100" strike="noStrike" kern="1200" baseline="0" dirty="0">
                <a:solidFill>
                  <a:schemeClr val="tx1"/>
                </a:solidFill>
                <a:effectLst/>
                <a:latin typeface="+mn-lt"/>
                <a:ea typeface="+mn-ea"/>
                <a:cs typeface="+mn-cs"/>
              </a:rPr>
              <a:t> la</a:t>
            </a:r>
            <a:r>
              <a:rPr lang="es-US" sz="1100" kern="1200" baseline="0" dirty="0">
                <a:solidFill>
                  <a:schemeClr val="tx1"/>
                </a:solidFill>
                <a:effectLst/>
                <a:latin typeface="+mn-lt"/>
                <a:ea typeface="+mn-ea"/>
                <a:cs typeface="+mn-cs"/>
              </a:rPr>
              <a:t> capacitación y la ropa de proteccion personal de un manipulador. </a:t>
            </a:r>
            <a:endParaRPr lang="es-US" sz="1100" kern="1200" dirty="0">
              <a:solidFill>
                <a:schemeClr val="tx1"/>
              </a:solidFill>
              <a:effectLst/>
              <a:latin typeface="+mn-lt"/>
              <a:ea typeface="+mn-ea"/>
              <a:cs typeface="+mn-cs"/>
            </a:endParaRPr>
          </a:p>
          <a:p>
            <a:pPr marL="241653" indent="-241653" defTabSz="483306">
              <a:buFont typeface="+mj-lt"/>
              <a:buAutoNum type="arabicPeriod"/>
              <a:defRPr/>
            </a:pPr>
            <a:r>
              <a:rPr lang="es-US" sz="1100" kern="1200" dirty="0">
                <a:solidFill>
                  <a:schemeClr val="tx1"/>
                </a:solidFill>
                <a:effectLst/>
                <a:latin typeface="+mn-lt"/>
                <a:ea typeface="+mn-ea"/>
                <a:cs typeface="+mn-cs"/>
              </a:rPr>
              <a:t>Son personas que realizan tareas agrícolas y que tienen mucho contacto con el desmalezamiento, el movimiento de equipos de riego, la poda, la cosecha, etc.</a:t>
            </a:r>
            <a:endParaRPr lang="en-US" sz="1100" dirty="0"/>
          </a:p>
          <a:p>
            <a:pPr marL="241653" indent="-241653" defTabSz="483306">
              <a:buFont typeface="+mj-lt"/>
              <a:buAutoNum type="arabicPeriod"/>
              <a:defRPr/>
            </a:pPr>
            <a:r>
              <a:rPr lang="es-US" sz="1100" kern="1200" dirty="0">
                <a:solidFill>
                  <a:schemeClr val="tx1"/>
                </a:solidFill>
                <a:effectLst/>
                <a:latin typeface="+mn-lt"/>
                <a:ea typeface="+mn-ea"/>
                <a:cs typeface="+mn-cs"/>
              </a:rPr>
              <a:t>Los trabajadores NO manipulan pesticidas.</a:t>
            </a:r>
            <a:endParaRPr lang="en-US" sz="1100" baseline="0" dirty="0"/>
          </a:p>
          <a:p>
            <a:pPr defTabSz="483306">
              <a:defRPr/>
            </a:pPr>
            <a:endParaRPr lang="en-US" sz="1100" baseline="0" dirty="0"/>
          </a:p>
          <a:p>
            <a:pPr defTabSz="483306">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defTabSz="483306">
              <a:buFont typeface="+mj-lt"/>
              <a:buAutoNum type="arabicPeriod"/>
              <a:defRPr/>
            </a:pPr>
            <a:r>
              <a:rPr lang="es-US" sz="1100" kern="1200" dirty="0">
                <a:solidFill>
                  <a:schemeClr val="tx1"/>
                </a:solidFill>
                <a:effectLst/>
                <a:latin typeface="+mn-lt"/>
                <a:ea typeface="+mn-ea"/>
                <a:cs typeface="+mn-cs"/>
              </a:rPr>
              <a:t>Comience esta sección con una pregunta de análisis. "La persona que aparece en esta imagen es una trabajadora agrícola. ¿Qué tipo de tareas realiza como trabajadora agrícola?".</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30062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50</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6"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Nunca induzca el vómito si la víctima está inconsciente, sufre convulsiones o está en posición horizontal boca arriba.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Algunos productos tienen ingredientes que empeoran la regurgitación; por lo tanto, consulte la etiqueta o la SDS antes de continuar. La etiqueta o la SDS debe tener información sobre la posibilidad de provocar el vómito o no.</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Siempre lea la etiqueta o llame al centro de control de intoxicaciones.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Busque atención médica para la víctima. </a:t>
            </a:r>
            <a:endParaRPr lang="es-AR"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100" kern="1200" dirty="0">
                <a:solidFill>
                  <a:schemeClr val="tx1"/>
                </a:solidFill>
                <a:effectLst/>
                <a:latin typeface="+mn-lt"/>
                <a:ea typeface="+mn-ea"/>
                <a:cs typeface="+mn-cs"/>
              </a:rPr>
              <a:t>En caso de una exposición, debe consultar la SDS para obtener información sobre las instrucciones de primeros auxilios y los posibles síntomas.</a:t>
            </a:r>
            <a:endParaRPr lang="es-AR" sz="1100" kern="1200" dirty="0">
              <a:solidFill>
                <a:schemeClr val="tx1"/>
              </a:solidFill>
              <a:effectLst/>
              <a:latin typeface="+mn-lt"/>
              <a:ea typeface="+mn-ea"/>
              <a:cs typeface="+mn-cs"/>
            </a:endParaRPr>
          </a:p>
          <a:p>
            <a:r>
              <a:rPr lang="en-US" sz="1100" b="1" dirty="0"/>
              <a:t> </a:t>
            </a:r>
            <a:endParaRPr lang="en-US" sz="1100"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La decisión más importante que un trabajador o manipulador que proporciona primeros auxilios necesita tomar en caso de que una persona haya ingerido pesticidas es si debe provocar el vómito o no. La vida de la víctima puede depender de esta decisión; por lo tanto, debe tomarse con precisión.</a:t>
            </a:r>
            <a:endParaRPr lang="en-US" sz="1100" dirty="0"/>
          </a:p>
        </p:txBody>
      </p:sp>
    </p:spTree>
    <p:extLst>
      <p:ext uri="{BB962C8B-B14F-4D97-AF65-F5344CB8AC3E}">
        <p14:creationId xmlns:p14="http://schemas.microsoft.com/office/powerpoint/2010/main" val="3748820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Su </a:t>
            </a:r>
            <a:r>
              <a:rPr lang="es-US" sz="1100" b="0" kern="1200" dirty="0">
                <a:solidFill>
                  <a:schemeClr val="tx1"/>
                </a:solidFill>
                <a:effectLst/>
                <a:latin typeface="+mn-lt"/>
                <a:ea typeface="+mn-ea"/>
                <a:cs typeface="+mn-cs"/>
              </a:rPr>
              <a:t>empleador debe proporcionarle las protecciones especificadas en</a:t>
            </a:r>
            <a:r>
              <a:rPr lang="es-US" sz="1100" kern="1200" dirty="0">
                <a:solidFill>
                  <a:schemeClr val="tx1"/>
                </a:solidFill>
                <a:effectLst/>
                <a:latin typeface="+mn-lt"/>
                <a:ea typeface="+mn-ea"/>
                <a:cs typeface="+mn-cs"/>
              </a:rPr>
              <a:t> el WPS.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242052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200150"/>
            <a:ext cx="5759450" cy="3240088"/>
          </a:xfrm>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514350" lvl="0" indent="-514350">
              <a:buFont typeface="+mj-lt"/>
              <a:buAutoNum type="arabicPeriod"/>
            </a:pPr>
            <a:r>
              <a:rPr lang="es-US" sz="1100" kern="1200" dirty="0">
                <a:solidFill>
                  <a:schemeClr val="tx1"/>
                </a:solidFill>
                <a:effectLst/>
                <a:latin typeface="+mn-lt"/>
                <a:ea typeface="+mn-ea"/>
                <a:cs typeface="+mn-cs"/>
              </a:rPr>
              <a:t>Es responsabilidad de su empleador asegurarse de que todos los años reciba capacitación de seguridad con respecto a los pesticidas antes de que comience su trabajo, a fin de recordarle los pasos básicos que puede seguir para protegerse a usted y a su familia</a:t>
            </a:r>
            <a:r>
              <a:rPr lang="es-US" dirty="0"/>
              <a:t>.</a:t>
            </a:r>
          </a:p>
          <a:p>
            <a:pPr marL="514350" lvl="0" indent="-514350">
              <a:buFont typeface="+mj-lt"/>
              <a:buAutoNum type="arabicPeriod"/>
            </a:pPr>
            <a:r>
              <a:rPr lang="en-US" dirty="0"/>
              <a:t>El </a:t>
            </a:r>
            <a:r>
              <a:rPr lang="en-US" dirty="0" err="1"/>
              <a:t>empleador</a:t>
            </a:r>
            <a:r>
              <a:rPr lang="en-US" dirty="0"/>
              <a:t> </a:t>
            </a:r>
            <a:r>
              <a:rPr lang="es-ES" dirty="0"/>
              <a:t>debe proporcionarle información sobre la aplicación y las hojas de datos de seguridad para que usted tenga de referencia por si desea saber acerca de los pesticidas que se usan en el establecimiento, qué clases de riesgos presentan esos pesticidas, y en qué lugar del establecimiento están las restricciones para ingresar a un área.  </a:t>
            </a:r>
          </a:p>
          <a:p>
            <a:pPr marL="514350" lvl="0" indent="-514350">
              <a:buFont typeface="+mj-lt"/>
              <a:buAutoNum type="arabicPeriod"/>
            </a:pPr>
            <a:r>
              <a:rPr lang="es-ES" dirty="0"/>
              <a:t>Puede pedirle a su empleador una copia de la información de la aplicación y de las hojas de datos de seguridad, o puede designar un representante para que haga el pedido en su nombre. La designación de un representante debe ser por escrito. </a:t>
            </a:r>
          </a:p>
          <a:p>
            <a:pPr marL="514350" lvl="0" indent="-51435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434710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1.  Su empleador debe decirle en qué lugar del establecimiento se encuentran la ubicación central y los suministros de descontaminación.</a:t>
            </a:r>
          </a:p>
          <a:p>
            <a:r>
              <a:rPr lang="es-ES" dirty="0"/>
              <a:t>2.  La información de seguridad con respecto a los pesticidas se encuentran en el ubicación central y en algunos sitios de suministros de descontaminación y consiste en un recordatorio de los pasos que puede seguir para reducir las exposiciones. Tiene el nombre y la dirección de un centro médico cercano, en el caso de una emergencia</a:t>
            </a:r>
            <a:r>
              <a:rPr lang="es-ES" b="0" dirty="0"/>
              <a:t> cuando</a:t>
            </a:r>
            <a:r>
              <a:rPr lang="es-ES" dirty="0"/>
              <a:t> se sienta enfermo por un pesticida. En el caso de que necesite informar una infracción relacionada con un pesticida, la información de contacto para la ejecución se encuentra en </a:t>
            </a:r>
            <a:r>
              <a:rPr lang="es-ES" b="0" dirty="0"/>
              <a:t>el lugar de anuncios.</a:t>
            </a:r>
          </a:p>
          <a:p>
            <a:r>
              <a:rPr lang="es-ES" b="0" dirty="0"/>
              <a:t>3.  El empleador debe proveer agua, jabón y toallas desechables cerca de donde usted está trabajando para que pueda lavarse cuando salga del área de trabajo. Si existe una exposición accidental como un derrame, los suministros pueden usarse en una emergencia para quitar y reducir el efectos</a:t>
            </a:r>
            <a:r>
              <a:rPr lang="es-ES" b="0" baseline="0" dirty="0"/>
              <a:t> de </a:t>
            </a:r>
            <a:r>
              <a:rPr lang="es-ES" b="0" dirty="0"/>
              <a:t>los </a:t>
            </a:r>
            <a:r>
              <a:rPr lang="es-ES" b="0" spc="-40" dirty="0"/>
              <a:t>pesticidas</a:t>
            </a:r>
            <a:r>
              <a:rPr lang="es-ES" spc="-40" dirty="0"/>
              <a:t>. </a:t>
            </a:r>
            <a:endParaRPr lang="es-E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53</a:t>
            </a:fld>
            <a:endParaRPr lang="es-US" dirty="0"/>
          </a:p>
        </p:txBody>
      </p:sp>
    </p:spTree>
    <p:extLst>
      <p:ext uri="{BB962C8B-B14F-4D97-AF65-F5344CB8AC3E}">
        <p14:creationId xmlns:p14="http://schemas.microsoft.com/office/powerpoint/2010/main" val="30061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1. Si se siente enfermo, y es posible que sea por los pesticidas, el empleador tiene que saberlo para que pueda asegurarse de que lo lleven a un centro </a:t>
            </a:r>
            <a:r>
              <a:rPr lang="es-ES" b="0" dirty="0"/>
              <a:t>médico y proporcionarle información sobre la exposición al personal médico.</a:t>
            </a:r>
          </a:p>
          <a:p>
            <a:r>
              <a:rPr lang="es-ES" dirty="0"/>
              <a:t>2. El empleador debe notificarle a los trabajadores acerca de </a:t>
            </a:r>
            <a:r>
              <a:rPr lang="es-ES" b="0" dirty="0"/>
              <a:t>las </a:t>
            </a:r>
            <a:r>
              <a:rPr lang="en-US" b="0" dirty="0" err="1"/>
              <a:t>áreas</a:t>
            </a:r>
            <a:r>
              <a:rPr lang="en-US" b="0" dirty="0"/>
              <a:t> </a:t>
            </a:r>
            <a:r>
              <a:rPr lang="en-US" b="0" dirty="0" err="1"/>
              <a:t>restringidas</a:t>
            </a:r>
            <a:r>
              <a:rPr lang="en-US" b="0" dirty="0"/>
              <a:t> </a:t>
            </a:r>
            <a:r>
              <a:rPr lang="es-ES" dirty="0"/>
              <a:t>donde se están llevando a cabo aplicaciones y donde un REI se encuentra vigente. Estas notificaciones pueden ser en forma de advertencia</a:t>
            </a:r>
            <a:r>
              <a:rPr lang="es-ES" strike="noStrike" dirty="0"/>
              <a:t>s</a:t>
            </a:r>
            <a:r>
              <a:rPr lang="es-ES" dirty="0"/>
              <a:t> oral</a:t>
            </a:r>
            <a:r>
              <a:rPr lang="es-ES" strike="sngStrike" dirty="0"/>
              <a:t>es</a:t>
            </a:r>
            <a:r>
              <a:rPr lang="es-ES" dirty="0"/>
              <a:t> o señales de </a:t>
            </a:r>
            <a:r>
              <a:rPr lang="es-ES" b="0" dirty="0"/>
              <a:t>advertencia escritas </a:t>
            </a:r>
            <a:r>
              <a:rPr lang="es-ES" dirty="0"/>
              <a:t>que se encontrarán en las zonas circundantes del área tratada. </a:t>
            </a:r>
          </a:p>
        </p:txBody>
      </p:sp>
      <p:sp>
        <p:nvSpPr>
          <p:cNvPr id="4" name="Slide Number Placeholder 3"/>
          <p:cNvSpPr>
            <a:spLocks noGrp="1"/>
          </p:cNvSpPr>
          <p:nvPr>
            <p:ph type="sldNum" sz="quarter" idx="10"/>
          </p:nvPr>
        </p:nvSpPr>
        <p:spPr/>
        <p:txBody>
          <a:bodyPr/>
          <a:lstStyle/>
          <a:p>
            <a:fld id="{C17A8D3B-8073-F647-89F8-2555B1CABB06}" type="slidenum">
              <a:rPr lang="en-US" smtClean="0"/>
              <a:t>54</a:t>
            </a:fld>
            <a:endParaRPr lang="es-US" dirty="0"/>
          </a:p>
        </p:txBody>
      </p:sp>
    </p:spTree>
    <p:extLst>
      <p:ext uri="{BB962C8B-B14F-4D97-AF65-F5344CB8AC3E}">
        <p14:creationId xmlns:p14="http://schemas.microsoft.com/office/powerpoint/2010/main" val="1438933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362480" indent="-362480">
              <a:buFont typeface="+mj-lt"/>
              <a:buAutoNum type="arabicPeriod"/>
            </a:pPr>
            <a:r>
              <a:rPr lang="es-US" sz="1100" kern="1200" dirty="0">
                <a:solidFill>
                  <a:schemeClr val="tx1"/>
                </a:solidFill>
                <a:effectLst/>
                <a:latin typeface="+mn-lt"/>
                <a:ea typeface="+mn-ea"/>
                <a:cs typeface="+mn-cs"/>
              </a:rPr>
              <a:t>Usted debe recibir capacitación de seguridad con respecto a los pesticidas todos los años y puede pedir a su empleador que le entregue una copia del registro de la capacitación para su próximo empleador con el objeto de mostrarle que ya asistió a la capacitación de ese año. La capacitación le recordará los pasos que puede seguir para protegerse y proteger a su familia.</a:t>
            </a:r>
            <a:endParaRPr lang="en-US" sz="1100" dirty="0"/>
          </a:p>
          <a:p>
            <a:endParaRPr lang="en-US" altLang="es-MX" sz="1100" b="1" dirty="0"/>
          </a:p>
          <a:p>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La capacitación de seguridad recuerda a los trabajadores que, si prestan atención a las advertencias sobre la aplicación y las áreas tratadas, el uso de los insumos provistos para lavarse después de estar en un área donde se usaron pesticidas y el cuidado que deben tener para lavarse cuando llegan a casa, pueden minimizar su exposición habitual a los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capacitación sobre el WPS no es obligatoria para asesores de cultivo con licencia o autorización otorgada por un programa reconocido como adecuado por la EPA, un estado o tribu.</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383739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923924" cy="4268780"/>
          </a:xfrm>
        </p:spPr>
        <p:txBody>
          <a:bodyPr>
            <a:normAutofit/>
          </a:bodyPr>
          <a:lstStyle/>
          <a:p>
            <a:pPr defTabSz="966612">
              <a:defRPr/>
            </a:pPr>
            <a:r>
              <a:rPr lang="es-ES_tradnl" sz="1100" b="0" kern="1200" noProof="0" dirty="0">
                <a:solidFill>
                  <a:schemeClr val="tx1"/>
                </a:solidFill>
                <a:effectLst/>
                <a:latin typeface="+mn-lt"/>
                <a:ea typeface="+mn-ea"/>
                <a:cs typeface="+mn-cs"/>
              </a:rPr>
              <a:t>Información obligatoria que debe tratarse: </a:t>
            </a:r>
            <a:endParaRPr lang="es-ES_tradnl" altLang="es-MX" sz="1100" b="0" noProof="0" dirty="0"/>
          </a:p>
          <a:p>
            <a:pPr marL="228600" lvl="0" indent="-228600">
              <a:buFont typeface="+mj-lt"/>
              <a:buAutoNum type="arabicPeriod"/>
            </a:pPr>
            <a:r>
              <a:rPr lang="es-ES_tradnl" sz="1100" b="0" kern="1200" noProof="0" dirty="0">
                <a:solidFill>
                  <a:schemeClr val="tx1"/>
                </a:solidFill>
                <a:effectLst/>
                <a:latin typeface="+mn-lt"/>
                <a:ea typeface="+mn-ea"/>
                <a:cs typeface="+mn-cs"/>
              </a:rPr>
              <a:t>La información de seguridad con respecto a los pesticidas debe exhibirse/publicarse</a:t>
            </a:r>
            <a:r>
              <a:rPr lang="es-ES_tradnl" sz="1100" b="0" kern="1200" baseline="0" noProof="0" dirty="0">
                <a:solidFill>
                  <a:schemeClr val="tx1"/>
                </a:solidFill>
                <a:effectLst/>
                <a:latin typeface="+mn-lt"/>
                <a:ea typeface="+mn-ea"/>
                <a:cs typeface="+mn-cs"/>
              </a:rPr>
              <a:t> </a:t>
            </a:r>
            <a:r>
              <a:rPr lang="es-ES_tradnl" sz="1100" b="0" kern="1200" noProof="0" dirty="0">
                <a:solidFill>
                  <a:schemeClr val="tx1"/>
                </a:solidFill>
                <a:effectLst/>
                <a:latin typeface="+mn-lt"/>
                <a:ea typeface="+mn-ea"/>
                <a:cs typeface="+mn-cs"/>
              </a:rPr>
              <a:t>en la ubicación central y también en determinados lugares donde los insumos de descontaminación tienen que estar disponibles en el establecimiento agrícola, según la ley; específicamente, en casos en que los insumos de descontaminación están en sitios permanentes o se suministran en lugares y en cantidades que cumplan con los requisitos para 11 o más trabajadores.</a:t>
            </a:r>
          </a:p>
          <a:p>
            <a:pPr marL="228600" lvl="0" indent="-228600">
              <a:buFont typeface="+mj-lt"/>
              <a:buAutoNum type="arabicPeriod"/>
            </a:pPr>
            <a:r>
              <a:rPr lang="es-ES_tradnl" sz="1100" b="0" kern="1200" noProof="0" dirty="0">
                <a:solidFill>
                  <a:schemeClr val="tx1"/>
                </a:solidFill>
                <a:effectLst/>
                <a:latin typeface="+mn-lt"/>
                <a:ea typeface="+mn-ea"/>
                <a:cs typeface="+mn-cs"/>
              </a:rPr>
              <a:t>La ubicación central es una buena fuente de información sobre las áreas que se trataron de manera que pueda ver qué se usó y cuánto tiempo debería estar fuera del área. </a:t>
            </a:r>
          </a:p>
          <a:p>
            <a:pPr marL="228600" lvl="0" indent="-228600">
              <a:buFont typeface="+mj-lt"/>
              <a:buAutoNum type="arabicPeriod"/>
            </a:pPr>
            <a:r>
              <a:rPr lang="es-ES_tradnl" sz="1100" b="0" kern="1200" noProof="0" dirty="0">
                <a:solidFill>
                  <a:schemeClr val="tx1"/>
                </a:solidFill>
                <a:effectLst/>
                <a:latin typeface="+mn-lt"/>
                <a:ea typeface="+mn-ea"/>
                <a:cs typeface="+mn-cs"/>
              </a:rPr>
              <a:t>Tradicionalmente, la información de seguridad con respecto a los pesticidas se presentaba en un póster de seguridad sobre pesticidas (extremo superior izquierdo en la imagen). </a:t>
            </a:r>
          </a:p>
          <a:p>
            <a:pPr marL="228600" lvl="0" indent="-228600">
              <a:buFont typeface="+mj-lt"/>
              <a:buAutoNum type="arabicPeriod"/>
            </a:pPr>
            <a:r>
              <a:rPr lang="es-ES_tradnl" sz="1100" b="0" kern="1200" noProof="0" dirty="0">
                <a:solidFill>
                  <a:schemeClr val="tx1"/>
                </a:solidFill>
                <a:effectLst/>
                <a:latin typeface="+mn-lt"/>
                <a:ea typeface="+mn-ea"/>
                <a:cs typeface="+mn-cs"/>
              </a:rPr>
              <a:t>La información puede exhibirse/</a:t>
            </a:r>
            <a:r>
              <a:rPr lang="es-ES_tradnl" sz="1100" b="0" kern="1200" baseline="0" noProof="0" dirty="0">
                <a:solidFill>
                  <a:schemeClr val="tx1"/>
                </a:solidFill>
                <a:effectLst/>
                <a:latin typeface="+mn-lt"/>
                <a:ea typeface="+mn-ea"/>
                <a:cs typeface="+mn-cs"/>
              </a:rPr>
              <a:t> publicarse </a:t>
            </a:r>
            <a:r>
              <a:rPr lang="es-ES_tradnl" sz="1100" b="0" kern="1200" noProof="0" dirty="0">
                <a:solidFill>
                  <a:schemeClr val="tx1"/>
                </a:solidFill>
                <a:effectLst/>
                <a:latin typeface="+mn-lt"/>
                <a:ea typeface="+mn-ea"/>
                <a:cs typeface="+mn-cs"/>
              </a:rPr>
              <a:t>en cualquier formato, pero debe transmitirse de tal manera que se entienda.</a:t>
            </a:r>
          </a:p>
          <a:p>
            <a:pPr marL="228600" lvl="0" indent="-228600">
              <a:buFont typeface="+mj-lt"/>
              <a:buAutoNum type="arabicPeriod"/>
            </a:pPr>
            <a:r>
              <a:rPr lang="es-ES_tradnl" b="0" noProof="0" dirty="0"/>
              <a:t>Incluye la </a:t>
            </a:r>
            <a:r>
              <a:rPr lang="es-ES_tradnl" sz="1100" b="0" kern="1200" noProof="0" dirty="0">
                <a:solidFill>
                  <a:schemeClr val="tx1"/>
                </a:solidFill>
                <a:effectLst/>
                <a:latin typeface="+mn-lt"/>
                <a:ea typeface="+mn-ea"/>
                <a:cs typeface="+mn-cs"/>
              </a:rPr>
              <a:t>información de seguridad como el</a:t>
            </a:r>
            <a:r>
              <a:rPr lang="es-ES_tradnl" sz="1100" b="0" kern="1200" baseline="0" noProof="0" dirty="0">
                <a:solidFill>
                  <a:schemeClr val="tx1"/>
                </a:solidFill>
                <a:effectLst/>
                <a:latin typeface="+mn-lt"/>
                <a:ea typeface="+mn-ea"/>
                <a:cs typeface="+mn-cs"/>
              </a:rPr>
              <a:t> </a:t>
            </a:r>
            <a:r>
              <a:rPr lang="es-ES_tradnl" sz="1100" b="0" kern="1200" noProof="0" dirty="0">
                <a:solidFill>
                  <a:schemeClr val="tx1"/>
                </a:solidFill>
                <a:effectLst/>
                <a:latin typeface="+mn-lt"/>
                <a:ea typeface="+mn-ea"/>
                <a:cs typeface="+mn-cs"/>
              </a:rPr>
              <a:t>recordatorio de las maneras correctas de limitar la exposición, mediante el lavado y</a:t>
            </a:r>
            <a:r>
              <a:rPr lang="es-ES_tradnl" sz="1100" b="0" strike="noStrike" kern="1200" noProof="0" dirty="0">
                <a:solidFill>
                  <a:schemeClr val="tx1"/>
                </a:solidFill>
                <a:effectLst/>
                <a:latin typeface="+mn-lt"/>
                <a:ea typeface="+mn-ea"/>
                <a:cs typeface="+mn-cs"/>
              </a:rPr>
              <a:t> </a:t>
            </a:r>
            <a:r>
              <a:rPr lang="es-ES_tradnl" sz="1100" b="0" kern="1200" noProof="0" dirty="0">
                <a:solidFill>
                  <a:schemeClr val="tx1"/>
                </a:solidFill>
                <a:effectLst/>
                <a:latin typeface="+mn-lt"/>
                <a:ea typeface="+mn-ea"/>
                <a:cs typeface="+mn-cs"/>
              </a:rPr>
              <a:t>evitando</a:t>
            </a:r>
            <a:r>
              <a:rPr lang="es-ES_tradnl" sz="1100" b="0" kern="1200" baseline="0" noProof="0" dirty="0">
                <a:solidFill>
                  <a:schemeClr val="tx1"/>
                </a:solidFill>
                <a:effectLst/>
                <a:latin typeface="+mn-lt"/>
                <a:ea typeface="+mn-ea"/>
                <a:cs typeface="+mn-cs"/>
              </a:rPr>
              <a:t> la</a:t>
            </a:r>
            <a:r>
              <a:rPr lang="es-ES_tradnl" sz="1100" b="0" kern="1200" noProof="0" dirty="0">
                <a:solidFill>
                  <a:schemeClr val="tx1"/>
                </a:solidFill>
                <a:effectLst/>
                <a:latin typeface="+mn-lt"/>
                <a:ea typeface="+mn-ea"/>
                <a:cs typeface="+mn-cs"/>
              </a:rPr>
              <a:t>s áreas que fueron tratadas. </a:t>
            </a:r>
          </a:p>
          <a:p>
            <a:pPr marL="228600" lvl="0" indent="-228600">
              <a:buFont typeface="+mj-lt"/>
              <a:buAutoNum type="arabicPeriod"/>
            </a:pPr>
            <a:r>
              <a:rPr lang="es-ES_tradnl" b="0" noProof="0" dirty="0"/>
              <a:t>Tiene información sobre </a:t>
            </a:r>
            <a:r>
              <a:rPr lang="es-ES_tradnl" sz="1100" b="0" kern="1200" noProof="0" dirty="0">
                <a:solidFill>
                  <a:schemeClr val="tx1"/>
                </a:solidFill>
                <a:effectLst/>
                <a:latin typeface="+mn-lt"/>
                <a:ea typeface="+mn-ea"/>
                <a:cs typeface="+mn-cs"/>
              </a:rPr>
              <a:t>un centro médico con el que puede comunicarse si una persona se enferma. Debe conocer la información del centro médico para poder proceder si usted u otro trabajador se enferma. </a:t>
            </a:r>
          </a:p>
          <a:p>
            <a:pPr marL="228600" indent="-228600">
              <a:buFont typeface="+mj-lt"/>
              <a:buAutoNum type="arabicPeriod"/>
            </a:pPr>
            <a:r>
              <a:rPr lang="es-ES_tradnl" b="0" noProof="0" dirty="0">
                <a:solidFill>
                  <a:srgbClr val="FF0000"/>
                </a:solidFill>
              </a:rPr>
              <a:t>También</a:t>
            </a:r>
            <a:r>
              <a:rPr lang="es-ES_tradnl" b="0" noProof="0" dirty="0"/>
              <a:t> tiene información sobre </a:t>
            </a:r>
            <a:r>
              <a:rPr lang="es-ES_tradnl" sz="1100" b="0" kern="1200" noProof="0" dirty="0">
                <a:solidFill>
                  <a:schemeClr val="tx1"/>
                </a:solidFill>
                <a:effectLst/>
                <a:latin typeface="+mn-lt"/>
                <a:ea typeface="+mn-ea"/>
                <a:cs typeface="+mn-cs"/>
              </a:rPr>
              <a:t>el nombre, la dirección y el número de teléfono de la agencia reglamentaria estatal o tribal. </a:t>
            </a:r>
            <a:r>
              <a:rPr lang="es-ES_tradnl" sz="1100" b="0" kern="1200" noProof="0" dirty="0" err="1">
                <a:solidFill>
                  <a:schemeClr val="tx1"/>
                </a:solidFill>
                <a:effectLst/>
                <a:latin typeface="+mn-lt"/>
                <a:ea typeface="+mn-ea"/>
                <a:cs typeface="+mn-cs"/>
              </a:rPr>
              <a:t>Tambi</a:t>
            </a:r>
            <a:r>
              <a:rPr lang="en-US" sz="1100" b="0" kern="1200" noProof="0" dirty="0" err="1">
                <a:solidFill>
                  <a:schemeClr val="tx1"/>
                </a:solidFill>
                <a:effectLst/>
                <a:latin typeface="+mn-lt"/>
                <a:ea typeface="+mn-ea"/>
                <a:cs typeface="+mn-cs"/>
              </a:rPr>
              <a:t>én</a:t>
            </a:r>
            <a:r>
              <a:rPr lang="en-US" sz="1100" b="0" kern="1200" noProof="0" dirty="0">
                <a:solidFill>
                  <a:schemeClr val="tx1"/>
                </a:solidFill>
                <a:effectLst/>
                <a:latin typeface="+mn-lt"/>
                <a:ea typeface="+mn-ea"/>
                <a:cs typeface="+mn-cs"/>
              </a:rPr>
              <a:t> p</a:t>
            </a:r>
            <a:r>
              <a:rPr lang="es-ES_tradnl" sz="1100" b="0" kern="1200" noProof="0" dirty="0" err="1">
                <a:solidFill>
                  <a:schemeClr val="tx1"/>
                </a:solidFill>
                <a:effectLst/>
                <a:latin typeface="+mn-lt"/>
                <a:ea typeface="+mn-ea"/>
                <a:cs typeface="+mn-cs"/>
              </a:rPr>
              <a:t>uede</a:t>
            </a:r>
            <a:r>
              <a:rPr lang="es-ES_tradnl" sz="1100" b="0" kern="1200" noProof="0" dirty="0">
                <a:solidFill>
                  <a:schemeClr val="tx1"/>
                </a:solidFill>
                <a:effectLst/>
                <a:latin typeface="+mn-lt"/>
                <a:ea typeface="+mn-ea"/>
                <a:cs typeface="+mn-cs"/>
              </a:rPr>
              <a:t> usar estos datos para informar presuntas infracciones.</a:t>
            </a:r>
            <a:endParaRPr lang="es-ES_tradnl" sz="1100" b="0" noProof="0"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56</a:t>
            </a:fld>
            <a:endParaRPr lang="es-US" dirty="0">
              <a:solidFill>
                <a:prstClr val="black"/>
              </a:solidFill>
            </a:endParaRPr>
          </a:p>
        </p:txBody>
      </p:sp>
    </p:spTree>
    <p:extLst>
      <p:ext uri="{BB962C8B-B14F-4D97-AF65-F5344CB8AC3E}">
        <p14:creationId xmlns:p14="http://schemas.microsoft.com/office/powerpoint/2010/main" val="4201528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Si tiene dudas de cuáles son las áreas que tienen prohibido el ingreso, puede consultar la información de la aplicación para saber dónde hay un REI vigente y cuál fue el pesticida usado.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Puede usar el nombre del pesticida para buscar los riesgos de salud que genera en las hojas de datos de seguridad (SDS) que también estarán en el lugar.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 importante que sepa dónde está el número de registro de la EPA, en caso de que una persona se enferme y sea trasladada a un centro médico; el número de registro del pesticida es muy útil para el médico porque puede obtener más información sobre el producto al que estuvo expuesta la persona.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Los empleadores deben exhibir información de aplicación de pesticidas específica en la ubicación central, como la sala de descanso o las áreas de reunión comunes, a la que puedan acceder todos los empleados durante su horario de trabajo. </a:t>
            </a:r>
          </a:p>
          <a:p>
            <a:pPr marL="0" indent="0">
              <a:buFont typeface="+mj-lt"/>
              <a:buNone/>
            </a:pPr>
            <a:endParaRPr lang="en-US" sz="1100"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datos sobre la aplicación informarán a los trabajadores sobre:</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lugar de las áreas tratadas y el tiempo que deben permanecer fuera de ellas;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producto aplicado;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los riesgos que los pesticidas pueden plantear para su salud.</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Esta información permitirá a los trabajadores evitar la permanencia en las áreas tratadas con pesticidas o que todavía tienen un REI vigente.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La información puede exhibirse en cualquier formato, siempre que sea legible, accesible para todos los empleados y contenga:</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nombre del producto, número de registro de la EPA e ingrediente(s) activo(s) del pesticida;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cultivo o sitio tratado, ubicación y descripción del área tratada;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las fechas y horas de aplicación del pesticida;</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hora en que se completó la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duración del REI para esa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copia de la SDS.</a:t>
            </a:r>
            <a:endParaRPr lang="es-AR" sz="1100" kern="1200" dirty="0">
              <a:solidFill>
                <a:schemeClr val="tx1"/>
              </a:solidFill>
              <a:effectLst/>
              <a:latin typeface="+mn-lt"/>
              <a:ea typeface="+mn-ea"/>
              <a:cs typeface="+mn-cs"/>
            </a:endParaRPr>
          </a:p>
          <a:p>
            <a:pPr marL="283048" indent="-255451">
              <a:buFont typeface="+mj-lt"/>
              <a:buAutoNum type="arabicPeriod"/>
            </a:pPr>
            <a:r>
              <a:rPr lang="es-US" sz="1100" kern="1200" dirty="0">
                <a:solidFill>
                  <a:schemeClr val="tx1"/>
                </a:solidFill>
                <a:effectLst/>
                <a:latin typeface="+mn-lt"/>
                <a:ea typeface="+mn-ea"/>
                <a:cs typeface="+mn-cs"/>
              </a:rPr>
              <a:t>El empleador debe exhibir la información de aplicación y la SDS en una ubicación central en un plazo de 24 horas de finalización de la aplicación y antes de que los trabajadores ingresen en el área tratada; exhibir ambos datos durante 30 días después de que se cumplió el REI; y tener registros de la información de aplicación y la SDS durante 2 años a partir del fin del REI.</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378803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543719" indent="-543719" defTabSz="1021806">
              <a:buFont typeface="+mj-lt"/>
              <a:buAutoNum type="arabicPeriod"/>
              <a:defRPr/>
            </a:pPr>
            <a:r>
              <a:rPr lang="es-US" sz="1100" kern="1200" dirty="0">
                <a:solidFill>
                  <a:schemeClr val="tx1"/>
                </a:solidFill>
                <a:effectLst/>
                <a:latin typeface="+mn-lt"/>
                <a:ea typeface="+mn-ea"/>
                <a:cs typeface="+mn-cs"/>
              </a:rPr>
              <a:t>También puede solicitar registros por propia voluntad, mediante el personal médico o un representante designado. Un representante designado es una persona elegida por un trabajador que puede solicitar y obtener una copia de la aplicación del pesticida y de las hojas de datos de seguridad en su nombre. </a:t>
            </a:r>
            <a:r>
              <a:rPr lang="en-US" sz="1100" dirty="0"/>
              <a:t> </a:t>
            </a:r>
          </a:p>
          <a:p>
            <a:pPr defTabSz="1021806">
              <a:defRPr/>
            </a:pPr>
            <a:endParaRPr lang="en-US" altLang="es-MX" sz="1100" b="1" dirty="0"/>
          </a:p>
          <a:p>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543719" indent="-543719" defTabSz="966612">
              <a:buFont typeface="+mj-lt"/>
              <a:buAutoNum type="arabicPeriod"/>
              <a:defRPr/>
            </a:pPr>
            <a:r>
              <a:rPr lang="es-US" sz="1100" kern="1200" dirty="0">
                <a:solidFill>
                  <a:schemeClr val="tx1"/>
                </a:solidFill>
                <a:effectLst/>
                <a:latin typeface="+mn-lt"/>
                <a:ea typeface="+mn-ea"/>
                <a:cs typeface="+mn-cs"/>
              </a:rPr>
              <a:t>El representante debe estar designado por escrito. </a:t>
            </a:r>
            <a:endParaRPr lang="en-US" sz="1100" dirty="0">
              <a:ea typeface="ＭＳ Ｐゴシック" pitchFamily="84" charset="-128"/>
            </a:endParaRPr>
          </a:p>
          <a:p>
            <a:pPr marL="543719" indent="-543719">
              <a:buFont typeface="+mj-lt"/>
              <a:buAutoNum type="arabicPeriod"/>
            </a:pPr>
            <a:endParaRPr lang="en-US" altLang="es-MX" sz="1300" b="1"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58</a:t>
            </a:fld>
            <a:endParaRPr lang="es-US" dirty="0">
              <a:solidFill>
                <a:prstClr val="black"/>
              </a:solidFill>
            </a:endParaRPr>
          </a:p>
        </p:txBody>
      </p:sp>
    </p:spTree>
    <p:extLst>
      <p:ext uri="{BB962C8B-B14F-4D97-AF65-F5344CB8AC3E}">
        <p14:creationId xmlns:p14="http://schemas.microsoft.com/office/powerpoint/2010/main" val="2523474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empleadores deben informarle dónde se encuentra la información sobre seguridad, aplicación y riesgos de los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Debe tener libre acceso a la información exhibida.</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dirty="0"/>
          </a:p>
          <a:p>
            <a:pPr defTabSz="966612">
              <a:defRPr/>
            </a:pPr>
            <a:r>
              <a:rPr lang="es-US" sz="1100" b="1" kern="1200" dirty="0">
                <a:solidFill>
                  <a:schemeClr val="tx1"/>
                </a:solidFill>
                <a:effectLst/>
                <a:latin typeface="+mn-lt"/>
                <a:ea typeface="+mn-ea"/>
                <a:cs typeface="+mn-cs"/>
              </a:rPr>
              <a:t>Notas para los instructores de </a:t>
            </a:r>
            <a:r>
              <a:rPr lang="es-US" b="1" dirty="0"/>
              <a:t>trabajadores agrícolas</a:t>
            </a:r>
            <a:r>
              <a:rPr lang="es-US" sz="1100" b="1" kern="1200" dirty="0">
                <a:solidFill>
                  <a:schemeClr val="tx1"/>
                </a:solidFill>
                <a:effectLst/>
                <a:latin typeface="+mn-lt"/>
                <a:ea typeface="+mn-ea"/>
                <a:cs typeface="+mn-cs"/>
              </a:rPr>
              <a:t>:</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La información está disponible para referencia del trabajador y manipulador; por lo tanto, deben conocer la ubicación de la exhibición en el lugar central y que la información debe estar actualizada y ser clara.</a:t>
            </a:r>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9833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41653" indent="-241653">
              <a:buFont typeface="+mj-lt"/>
              <a:buAutoNum type="arabicPeriod"/>
            </a:pPr>
            <a:r>
              <a:rPr lang="es-US" sz="1100" kern="1200" dirty="0">
                <a:solidFill>
                  <a:schemeClr val="tx1"/>
                </a:solidFill>
                <a:effectLst/>
                <a:latin typeface="+mn-lt"/>
                <a:ea typeface="+mn-ea"/>
                <a:cs typeface="+mn-cs"/>
              </a:rPr>
              <a:t>Un </a:t>
            </a:r>
            <a:r>
              <a:rPr lang="es-US" sz="1100" b="0" kern="1200" dirty="0">
                <a:solidFill>
                  <a:schemeClr val="tx1"/>
                </a:solidFill>
                <a:effectLst/>
                <a:latin typeface="+mn-lt"/>
                <a:ea typeface="+mn-ea"/>
                <a:cs typeface="+mn-cs"/>
              </a:rPr>
              <a:t>ingreso anticipado se refiere a la entrada en un campo u otra área tratada después de que se ha completado la aplicación del pesticida, pero antes de que se haya cumplido el intervalo de ingreso restringido (REI) u otras restricciones de entrada para este pesticida.</a:t>
            </a:r>
            <a:endParaRPr lang="en-US" sz="1100" b="0" dirty="0"/>
          </a:p>
          <a:p>
            <a:pPr marL="241653" indent="-241653">
              <a:buFont typeface="+mj-lt"/>
              <a:buAutoNum type="arabicPeriod"/>
            </a:pPr>
            <a:r>
              <a:rPr lang="es-US" sz="1100" b="0" kern="1200" dirty="0">
                <a:solidFill>
                  <a:schemeClr val="tx1"/>
                </a:solidFill>
                <a:effectLst/>
                <a:latin typeface="+mn-lt"/>
                <a:ea typeface="+mn-ea"/>
                <a:cs typeface="+mn-cs"/>
              </a:rPr>
              <a:t>Los trabajadores agrícolas que deben ingresar en áreas tratadas antes de que se cumpla el REI se consideran empleados de ingreso anticipado. Los empleadores agrícolas deben proporcionar capacitación y protección específicas de ingreso anticipado a los trabajadores antes de indicarles que realicen actividades de ingreso anticipado.</a:t>
            </a:r>
            <a:endParaRPr lang="en-US" sz="1100" b="0" dirty="0"/>
          </a:p>
          <a:p>
            <a:pPr marL="241653" indent="-241653">
              <a:buFont typeface="+mj-lt"/>
              <a:buAutoNum type="arabicPeriod"/>
            </a:pPr>
            <a:r>
              <a:rPr lang="es-US" sz="1100" b="0" kern="1200" dirty="0">
                <a:solidFill>
                  <a:schemeClr val="tx1"/>
                </a:solidFill>
                <a:effectLst/>
                <a:latin typeface="+mn-lt"/>
                <a:ea typeface="+mn-ea"/>
                <a:cs typeface="+mn-cs"/>
              </a:rPr>
              <a:t>La edad mínima nueva para trabajadores de ingreso anticipado es 18 años.</a:t>
            </a:r>
            <a:endParaRPr lang="en-US" sz="11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235191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r>
              <a:rPr lang="en-US" altLang="es-MX" sz="1100" b="1" dirty="0"/>
              <a:t> </a:t>
            </a:r>
            <a:endParaRPr lang="en-US" altLang="es-MX" sz="1100" dirty="0"/>
          </a:p>
          <a:p>
            <a:pPr marL="228600" lvl="0" indent="-228600">
              <a:buFont typeface="+mj-lt"/>
              <a:buAutoNum type="arabicPeriod"/>
            </a:pPr>
            <a:r>
              <a:rPr lang="es-US" sz="1100" kern="1200" dirty="0">
                <a:solidFill>
                  <a:schemeClr val="tx1"/>
                </a:solidFill>
                <a:effectLst/>
                <a:latin typeface="+mn-lt"/>
                <a:ea typeface="+mn-ea"/>
                <a:cs typeface="+mn-cs"/>
              </a:rPr>
              <a:t>El empleador agrícola debe proporcionar por lo menos 1 galón de agua para cada trabajador al comienzo del período de trabajo</a:t>
            </a:r>
            <a:endParaRPr lang="es-AR" sz="1100" kern="1200" dirty="0">
              <a:solidFill>
                <a:schemeClr val="tx1"/>
              </a:solidFill>
              <a:effectLst/>
              <a:latin typeface="+mn-lt"/>
              <a:ea typeface="+mn-ea"/>
              <a:cs typeface="+mn-cs"/>
            </a:endParaRPr>
          </a:p>
          <a:p>
            <a:pPr marL="228600" lvl="0" indent="-228600">
              <a:buFont typeface="+mj-lt"/>
              <a:buAutoNum type="arabicPeriod"/>
            </a:pPr>
            <a:r>
              <a:rPr lang="en-US" sz="1100" kern="1200" dirty="0">
                <a:solidFill>
                  <a:schemeClr val="tx1"/>
                </a:solidFill>
                <a:effectLst/>
                <a:latin typeface="+mn-lt"/>
                <a:ea typeface="+mn-ea"/>
                <a:cs typeface="+mn-cs"/>
              </a:rPr>
              <a:t>C</a:t>
            </a:r>
            <a:r>
              <a:rPr lang="es-US" sz="1100" kern="1200" dirty="0">
                <a:solidFill>
                  <a:schemeClr val="tx1"/>
                </a:solidFill>
                <a:effectLst/>
                <a:latin typeface="+mn-lt"/>
                <a:ea typeface="+mn-ea"/>
                <a:cs typeface="+mn-cs"/>
              </a:rPr>
              <a:t>antidad suficiente de jabón y toallas desechables para satisfacer las necesidades de los trabajadores.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insumos deben estar cerca del lugar de trabajo.</a:t>
            </a:r>
            <a:endParaRPr lang="es-AR" sz="1100" kern="1200" dirty="0">
              <a:solidFill>
                <a:schemeClr val="tx1"/>
              </a:solidFill>
              <a:effectLst/>
              <a:latin typeface="+mn-lt"/>
              <a:ea typeface="+mn-ea"/>
              <a:cs typeface="+mn-cs"/>
            </a:endParaRPr>
          </a:p>
          <a:p>
            <a:endParaRPr lang="en-US" sz="1100" b="1" baseline="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Oriente la capacitación hacia la necesidad de que los trabajadores USEN los insumos de descontaminación y haga hincapié en que los insumos están cerca para su uso, por su salud y seguridad. Las consecuencias de no lavarse pueden causarle, como mínimo, un sarpullido molesto.</a:t>
            </a:r>
            <a:endParaRPr lang="en-US" sz="1100" dirty="0"/>
          </a:p>
          <a:p>
            <a:endParaRPr lang="en-US" sz="1100" b="0" baseline="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716530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Si se siente enfermo y es razonable pensar que es por causa de pesticidas, debe hacer lo siguiente:</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Informar a su empleador, quien </a:t>
            </a:r>
            <a:r>
              <a:rPr lang="en-US" sz="1100" dirty="0" err="1">
                <a:solidFill>
                  <a:srgbClr val="000000"/>
                </a:solidFill>
              </a:rPr>
              <a:t>debe</a:t>
            </a:r>
            <a:r>
              <a:rPr lang="en-US" sz="1100" dirty="0">
                <a:solidFill>
                  <a:srgbClr val="000000"/>
                </a:solidFill>
              </a:rPr>
              <a:t> </a:t>
            </a:r>
            <a:r>
              <a:rPr lang="en-US" sz="1100" dirty="0" err="1">
                <a:solidFill>
                  <a:srgbClr val="000000"/>
                </a:solidFill>
              </a:rPr>
              <a:t>proveer</a:t>
            </a:r>
            <a:r>
              <a:rPr lang="en-US" sz="1100" dirty="0">
                <a:solidFill>
                  <a:srgbClr val="000000"/>
                </a:solidFill>
              </a:rPr>
              <a:t> </a:t>
            </a:r>
            <a:r>
              <a:rPr lang="en-US" sz="1100" dirty="0" err="1">
                <a:solidFill>
                  <a:srgbClr val="000000"/>
                </a:solidFill>
              </a:rPr>
              <a:t>traslado</a:t>
            </a:r>
            <a:r>
              <a:rPr lang="en-US" sz="1100" dirty="0">
                <a:solidFill>
                  <a:srgbClr val="000000"/>
                </a:solidFill>
              </a:rPr>
              <a:t> </a:t>
            </a:r>
            <a:r>
              <a:rPr lang="es-US" sz="1100" kern="1200" dirty="0">
                <a:solidFill>
                  <a:schemeClr val="tx1"/>
                </a:solidFill>
                <a:effectLst/>
                <a:latin typeface="+mn-lt"/>
                <a:ea typeface="+mn-ea"/>
                <a:cs typeface="+mn-cs"/>
              </a:rPr>
              <a:t>a un centro médico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Recibir primeros auxilios, si hay tiempo, pero no se demore en ver al personal médico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empleador debe proporcionarle esta información al personal médico: la hoja de datos de seguridad (SDS) con respecto al producto, el nombre del producto, su número de registro e ingredientes activos, y las circunstancias de uso del producto y de la exposición. </a:t>
            </a:r>
            <a:endParaRPr lang="es-AR" sz="1100" kern="1200" dirty="0">
              <a:solidFill>
                <a:schemeClr val="tx1"/>
              </a:solidFill>
              <a:effectLst/>
              <a:latin typeface="+mn-lt"/>
              <a:ea typeface="+mn-ea"/>
              <a:cs typeface="+mn-cs"/>
            </a:endParaRPr>
          </a:p>
          <a:p>
            <a:endParaRPr lang="en-US" sz="1100"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Resalte el hecho de que, si una persona se enferma y es posible que sea a causa de los pesticidas, deben informar al empleador y buscar atención médica de inmediato.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puede proporcionar la información directamente al personal médico o al trabajador o manipulador de pesticidas para que se la entregue al personal médico. En última instancia, el empleador es responsable de que la información llegue al personal médico.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5581224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El supervisor publicará carteles o le notificará en forma verbal sobre las áreas que están con un intervalo de ingreso restringido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notificación puede ser verbal o exhibida por escrito y se deben respetar los carteles porque el área todavía está con un intervalo de ingreso restringido (REI).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Permanezca fuera de áreas tratadas o en tratamiento con pesticidas.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Durante las aplicaciones de pesticidas, aléjese del equipo de aplicación.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Aunque haya finalizado el REI, los trabajadores no deben ingresar en el área tratada hasta que se hayan tapado o retirado los carteles.  SIN EMBARGO, el empleador puede, en raras ocasiones, indicar a los trabajadores que ingresen en un área tratada que tiene un REI vigente (ingreso anticipado), pero si eso sucede, deben obtener información sobre el pesticida que se usó y sus riesgos, datos sobre el tiempo que pueden permanecer en el área y qué tareas pueden realizar, y si deban usar PPE. </a:t>
            </a:r>
            <a:endParaRPr lang="es-AR" sz="1100" kern="1200" dirty="0">
              <a:solidFill>
                <a:schemeClr val="tx1"/>
              </a:solidFill>
              <a:effectLst/>
              <a:latin typeface="+mn-lt"/>
              <a:ea typeface="+mn-ea"/>
              <a:cs typeface="+mn-cs"/>
            </a:endParaRPr>
          </a:p>
          <a:p>
            <a:pPr defTabSz="1021806">
              <a:defRPr/>
            </a:pPr>
            <a:endParaRPr lang="en-US" sz="1100" dirty="0"/>
          </a:p>
          <a:p>
            <a:pPr defTabSz="1021806">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Informe a los trabajadores que pueden consultar la información de aplicación en caso de que no estén seguros sobre un área.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requisitos de exhibición de carteles dependen de las instrucciones de la etiqueta y de la duración del REI.</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trabajadores agrícolas deben entender claramente la siguiente información: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El significado de los carteles exhibidos </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importancia de obedecer las advertencias verbales y escritas exhibidas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Una de las maneras posibles en que los trabajadores pueden estar expuestos a los pesticidas es si ingresan en áreas tratadas mientras hay un REI vigente. Esto puede </a:t>
            </a:r>
            <a:r>
              <a:rPr lang="es-US" sz="1100" b="0" kern="1200" dirty="0">
                <a:solidFill>
                  <a:schemeClr val="tx1"/>
                </a:solidFill>
                <a:effectLst/>
                <a:latin typeface="+mn-lt"/>
                <a:ea typeface="+mn-ea"/>
                <a:cs typeface="+mn-cs"/>
              </a:rPr>
              <a:t>ocurrir porque el empleador no pud</a:t>
            </a:r>
            <a:r>
              <a:rPr lang="en-US" sz="1100" b="0" kern="1200" dirty="0" err="1">
                <a:solidFill>
                  <a:schemeClr val="tx1"/>
                </a:solidFill>
                <a:effectLst/>
                <a:latin typeface="+mn-lt"/>
                <a:ea typeface="+mn-ea"/>
                <a:cs typeface="+mn-cs"/>
              </a:rPr>
              <a:t>ó</a:t>
            </a:r>
            <a:r>
              <a:rPr lang="en-US" sz="1100" b="0" kern="1200" baseline="0" dirty="0">
                <a:solidFill>
                  <a:schemeClr val="tx1"/>
                </a:solidFill>
                <a:effectLst/>
                <a:latin typeface="+mn-lt"/>
                <a:ea typeface="+mn-ea"/>
                <a:cs typeface="+mn-cs"/>
              </a:rPr>
              <a:t> </a:t>
            </a:r>
            <a:r>
              <a:rPr lang="es-US" sz="1100" kern="1200" dirty="0">
                <a:solidFill>
                  <a:schemeClr val="tx1"/>
                </a:solidFill>
                <a:effectLst/>
                <a:latin typeface="+mn-lt"/>
                <a:ea typeface="+mn-ea"/>
                <a:cs typeface="+mn-cs"/>
              </a:rPr>
              <a:t>notificar a los trabajadores o </a:t>
            </a:r>
            <a:r>
              <a:rPr lang="es-US" sz="1100" strike="noStrike" kern="1200" dirty="0">
                <a:solidFill>
                  <a:schemeClr val="tx1"/>
                </a:solidFill>
                <a:effectLst/>
                <a:latin typeface="+mn-lt"/>
                <a:ea typeface="+mn-ea"/>
                <a:cs typeface="+mn-cs"/>
              </a:rPr>
              <a:t>publicar </a:t>
            </a:r>
            <a:r>
              <a:rPr lang="es-US" sz="1100" b="0" kern="1200" dirty="0">
                <a:solidFill>
                  <a:schemeClr val="tx1"/>
                </a:solidFill>
                <a:effectLst/>
                <a:latin typeface="+mn-lt"/>
                <a:ea typeface="+mn-ea"/>
                <a:cs typeface="+mn-cs"/>
              </a:rPr>
              <a:t>el cartel de advertencia </a:t>
            </a:r>
            <a:r>
              <a:rPr lang="es-US" sz="1100" kern="1200" dirty="0">
                <a:solidFill>
                  <a:schemeClr val="tx1"/>
                </a:solidFill>
                <a:effectLst/>
                <a:latin typeface="+mn-lt"/>
                <a:ea typeface="+mn-ea"/>
                <a:cs typeface="+mn-cs"/>
              </a:rPr>
              <a:t>en un área restringida. También puede ser</a:t>
            </a:r>
            <a:r>
              <a:rPr lang="es-US" sz="1100" kern="1200" baseline="0" dirty="0">
                <a:solidFill>
                  <a:schemeClr val="tx1"/>
                </a:solidFill>
                <a:effectLst/>
                <a:latin typeface="+mn-lt"/>
                <a:ea typeface="+mn-ea"/>
                <a:cs typeface="+mn-cs"/>
              </a:rPr>
              <a:t> </a:t>
            </a:r>
            <a:r>
              <a:rPr lang="es-US" sz="1100" b="0" kern="1200" dirty="0">
                <a:solidFill>
                  <a:schemeClr val="tx1"/>
                </a:solidFill>
                <a:effectLst/>
                <a:latin typeface="+mn-lt"/>
                <a:ea typeface="+mn-ea"/>
                <a:cs typeface="+mn-cs"/>
              </a:rPr>
              <a:t>debido a </a:t>
            </a:r>
            <a:r>
              <a:rPr lang="es-US" sz="1100" kern="1200" dirty="0">
                <a:solidFill>
                  <a:schemeClr val="tx1"/>
                </a:solidFill>
                <a:effectLst/>
                <a:latin typeface="+mn-lt"/>
                <a:ea typeface="+mn-ea"/>
                <a:cs typeface="+mn-cs"/>
              </a:rPr>
              <a:t>empleadores que piden a los trabajadores que </a:t>
            </a:r>
            <a:r>
              <a:rPr lang="es-US" sz="1100" b="0" kern="1200" dirty="0">
                <a:solidFill>
                  <a:schemeClr val="tx1"/>
                </a:solidFill>
                <a:effectLst/>
                <a:latin typeface="+mn-lt"/>
                <a:ea typeface="+mn-ea"/>
                <a:cs typeface="+mn-cs"/>
              </a:rPr>
              <a:t>ingresen en áreas tratadas o trabajadores que no respetan los carteles </a:t>
            </a:r>
            <a:r>
              <a:rPr lang="es-US" sz="1100" b="0" strike="noStrike" kern="1200" dirty="0">
                <a:solidFill>
                  <a:schemeClr val="tx1"/>
                </a:solidFill>
                <a:effectLst/>
                <a:latin typeface="+mn-lt"/>
                <a:ea typeface="+mn-ea"/>
                <a:cs typeface="+mn-cs"/>
              </a:rPr>
              <a:t>de advertencia </a:t>
            </a:r>
            <a:r>
              <a:rPr lang="es-US" sz="1100" b="0" kern="1200" dirty="0">
                <a:solidFill>
                  <a:schemeClr val="tx1"/>
                </a:solidFill>
                <a:effectLst/>
                <a:latin typeface="+mn-lt"/>
                <a:ea typeface="+mn-ea"/>
                <a:cs typeface="+mn-cs"/>
              </a:rPr>
              <a:t>publicados o las advertencias verbales.</a:t>
            </a:r>
            <a:endParaRPr lang="es-AR"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849748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Está prohibido aplicar pesticidas de tal manera que puedan estar en contacto con personas (que no sean manipuladores de pesticidas debidamente capacitados y equipados, y que participen en la aplicación), ya sea de manera directa o por una deriva.</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deriva es el movimiento del polvillo, rocío o vapor de pesticida que sale del lugar de la aplicación.</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La deriva puede entrar en contacto y causarle enfermedades o contaminar la ropa que usa en casa.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Si siente que entra en contacto con la deriva, salga del área de inmediato y lávese en la medida de lo posible.</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Los empleadores agrícolas deben asegurarse de que ningún trabajador ni otras personas estén "cerca" del equipo de aplicación durante las aplicaciones.</a:t>
            </a:r>
            <a:endParaRPr lang="es-AR" sz="1100" kern="1200" dirty="0">
              <a:solidFill>
                <a:schemeClr val="tx1"/>
              </a:solidFill>
              <a:effectLst/>
              <a:latin typeface="+mn-lt"/>
              <a:ea typeface="+mn-ea"/>
              <a:cs typeface="+mn-cs"/>
            </a:endParaRPr>
          </a:p>
          <a:p>
            <a:pPr marL="255451" indent="-255451" defTabSz="1021806">
              <a:buFont typeface="+mj-lt"/>
              <a:buAutoNum type="arabicPeriod"/>
            </a:pPr>
            <a:endParaRPr lang="en-US" sz="1100" baseline="0" dirty="0">
              <a:latin typeface="+mn-lt"/>
            </a:endParaRPr>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Enfatice la idea de que esta protección tiene como objetivo proteger a los trabajadores agrícolas de la deriva de rocío y del contacto con estos productos. </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El empleador del manipulador de pesticidas y el manipulador de pesticidas deben respetar la siguiente indicación de la etiqueta: "No aplique este producto de manera tal que entre en contacto con trabajadores u otras personas, ya sea directamente o través de deriva. Solo los manipuladores de pesticidas pueden estar en el área durante la aplicación".</a:t>
            </a:r>
            <a:endParaRPr lang="en-US" sz="1300"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63</a:t>
            </a:fld>
            <a:endParaRPr lang="en-US" altLang="en-US" dirty="0">
              <a:solidFill>
                <a:prstClr val="black"/>
              </a:solidFill>
            </a:endParaRPr>
          </a:p>
        </p:txBody>
      </p:sp>
    </p:spTree>
    <p:extLst>
      <p:ext uri="{BB962C8B-B14F-4D97-AF65-F5344CB8AC3E}">
        <p14:creationId xmlns:p14="http://schemas.microsoft.com/office/powerpoint/2010/main" val="34358353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Durante una aplicación, un empleador agrícola debe mantener a los trabajadores y otras personas (que no sean los manipuladores de pesticidas equipados y capacitados) fuera del área tratada o de la AEZ que está dentro del límite de las instalaciones de la propiedad del dueño.</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el caso de las aplicaciones de pesticidas aéreas, de aire a presión, rocío, fumigante, humo, pulverizado o neblina con tamaños de gota finas o más pequeñas para la producción al aire libre (granja, bosque, viveros), cualquier persona que no sean los manipuladores de pesticidas equipados y capacitados debe estar a una distancia mínima de 100 pies del equipo de aplicación de pesticidas. Para otros tipos de aplicaciones con tamaños de gota de rocío mediana o más grande en producciones al aire libre, la distancia debe ser de 25 pies.</a:t>
            </a:r>
            <a:endParaRPr lang="es-AR" sz="1100" kern="1200" dirty="0">
              <a:solidFill>
                <a:schemeClr val="tx1"/>
              </a:solidFill>
              <a:effectLst/>
              <a:latin typeface="+mn-lt"/>
              <a:ea typeface="+mn-ea"/>
              <a:cs typeface="+mn-cs"/>
            </a:endParaRPr>
          </a:p>
          <a:p>
            <a:pPr marL="255451" indent="-255451">
              <a:buFont typeface="+mj-lt"/>
              <a:buAutoNum type="arabicPeriod"/>
            </a:pPr>
            <a:endParaRPr lang="en-US" sz="1100" baseline="0" dirty="0"/>
          </a:p>
          <a:p>
            <a:pPr defTabSz="966612">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Explique que este requisito solo rige para los límites del establecimiento porque el empleador agrícola no puede controlar a las personas que están fuera del establecimiento.</a:t>
            </a:r>
            <a:endParaRPr lang="en-US" sz="1100"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64</a:t>
            </a:fld>
            <a:endParaRPr lang="en-US" altLang="en-US" dirty="0">
              <a:solidFill>
                <a:srgbClr val="000000"/>
              </a:solidFill>
            </a:endParaRPr>
          </a:p>
        </p:txBody>
      </p:sp>
    </p:spTree>
    <p:extLst>
      <p:ext uri="{BB962C8B-B14F-4D97-AF65-F5344CB8AC3E}">
        <p14:creationId xmlns:p14="http://schemas.microsoft.com/office/powerpoint/2010/main" val="20063648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55451" indent="-255451">
              <a:buFont typeface="+mj-lt"/>
              <a:buAutoNum type="arabicPeriod"/>
            </a:pPr>
            <a:r>
              <a:rPr lang="es-US" sz="1100" kern="1200" dirty="0">
                <a:solidFill>
                  <a:schemeClr val="tx1"/>
                </a:solidFill>
                <a:effectLst/>
                <a:latin typeface="+mn-lt"/>
                <a:ea typeface="+mn-ea"/>
                <a:cs typeface="+mn-cs"/>
              </a:rPr>
              <a:t>Ya que se desempeña como manipulador de pesticidas, debe suspender de inmediato la aplicación si un trabajador u otra persona (que no sea el manipulador) está en la AEZ.</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Puede continuar con la aplicación una vez que las personas se hayan trasladado o después de que una evaluación de la situación garantice que no habrá deriva hacia las personas que están fuera del establecimiento.</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No se limita a los límites del establecimiento agrícola</a:t>
            </a:r>
            <a:endParaRPr lang="es-AR" sz="1100" kern="1200" dirty="0">
              <a:solidFill>
                <a:schemeClr val="tx1"/>
              </a:solidFill>
              <a:effectLst/>
              <a:latin typeface="+mn-lt"/>
              <a:ea typeface="+mn-ea"/>
              <a:cs typeface="+mn-cs"/>
            </a:endParaRPr>
          </a:p>
          <a:p>
            <a:pPr marL="255451" indent="-255451" defTabSz="1021806">
              <a:buFont typeface="+mj-lt"/>
              <a:buAutoNum type="arabicPeriod"/>
            </a:pPr>
            <a:r>
              <a:rPr lang="es-US" sz="1100" kern="1200" dirty="0">
                <a:solidFill>
                  <a:schemeClr val="tx1"/>
                </a:solidFill>
                <a:effectLst/>
                <a:latin typeface="+mn-lt"/>
                <a:ea typeface="+mn-ea"/>
                <a:cs typeface="+mn-cs"/>
              </a:rPr>
              <a:t>La disposición "suspender aplicación" rige más allá de los límites del establecimiento porque el manipulador de pesticidas (la persona a cargo de la aplicación) y el empleador del manipulador de pesticidas controlan la aplicación del pesticida y se rigen por el requisito del WPS para aplicar el pesticida de tal manera que no esté en contacto con los trabajadores ni otras personas que estén dentro o fuera del establecimiento.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541135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1021806">
              <a:defRPr/>
            </a:pPr>
            <a:r>
              <a:rPr lang="es-US" sz="1100" b="1" kern="1200" dirty="0">
                <a:solidFill>
                  <a:schemeClr val="tx1"/>
                </a:solidFill>
                <a:effectLst/>
                <a:latin typeface="+mn-lt"/>
                <a:ea typeface="+mn-ea"/>
                <a:cs typeface="+mn-cs"/>
              </a:rPr>
              <a:t>Información obligatoria que debe tratarse: </a:t>
            </a:r>
            <a:r>
              <a:rPr lang="en-US" altLang="es-MX" sz="1100" b="1" dirty="0"/>
              <a:t> </a:t>
            </a:r>
          </a:p>
          <a:p>
            <a:pPr marL="228600" lvl="0" indent="-228600">
              <a:buFont typeface="+mj-lt"/>
              <a:buAutoNum type="arabicPeriod"/>
            </a:pPr>
            <a:r>
              <a:rPr lang="es-US" sz="1100" kern="1200" dirty="0">
                <a:solidFill>
                  <a:schemeClr val="tx1"/>
                </a:solidFill>
                <a:effectLst/>
                <a:latin typeface="+mn-lt"/>
                <a:ea typeface="+mn-ea"/>
                <a:cs typeface="+mn-cs"/>
              </a:rPr>
              <a:t>Asegúrese de que ningún pesticida entre en contacto con los trabajadores ni con otras personas directamente o a través de deriva.</a:t>
            </a:r>
            <a:endParaRPr lang="es-AR" sz="1100" kern="1200" dirty="0">
              <a:solidFill>
                <a:schemeClr val="tx1"/>
              </a:solidFill>
              <a:effectLst/>
              <a:latin typeface="+mn-lt"/>
              <a:ea typeface="+mn-ea"/>
              <a:cs typeface="+mn-cs"/>
            </a:endParaRPr>
          </a:p>
          <a:p>
            <a:pPr marL="228600" indent="-228600">
              <a:buFont typeface="+mj-lt"/>
              <a:buAutoNum type="arabicPeriod"/>
            </a:pPr>
            <a:r>
              <a:rPr lang="es-US" sz="1100" kern="1200" dirty="0">
                <a:solidFill>
                  <a:schemeClr val="tx1"/>
                </a:solidFill>
                <a:effectLst/>
                <a:latin typeface="+mn-lt"/>
                <a:ea typeface="+mn-ea"/>
                <a:cs typeface="+mn-cs"/>
              </a:rPr>
              <a:t>Durante una aplicación de pesticidas en una producción en espacios cerrados, ningún trabajador agrícola puede ingresar a una estructura de espacio cerrado hasta que se cumpla el nivel de concentración de aire especificado en la etiqueta o, en el caso de que no se especifique ningún nivel de concentración de aire, hasta que se cumplan los criterios de ventilación adecuada para ciertos tipos de aplicaciones.</a:t>
            </a:r>
            <a:endParaRPr lang="en-US" sz="1100" dirty="0"/>
          </a:p>
          <a:p>
            <a:pPr marL="255451" indent="-255451">
              <a:buFont typeface="+mj-lt"/>
              <a:buAutoNum type="arabicPeriod"/>
            </a:pPr>
            <a:endParaRPr lang="en-US" sz="1100" baseline="0" dirty="0"/>
          </a:p>
          <a:p>
            <a:pPr defTabSz="966612">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Refuerce la idea de que el uso de pesticidas en un espacio cerrado puede concentrar el producto y que es necesario estar atentos a los carteles o advertencias verbales.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En la Tabla 1 de la página 40, Restricciones de ingreso durante aplicaciones de pesticida en producciones en espacios cerrados del manual Cómo cumplir con el estándar para la protección del trabajador revisado de 2015, se identifican las restricciones de ingreso cuando se aplican pesticidas en producciones en espacios cerrados para garantizar que los trabajadores y otras personas no estén expuestos a los pesticidas que se aplican. Las restricciones dependen de los tipos de pesticidas o de los métodos de aplicación usados.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Por ejemplo, si el pesticida se aplica en forma de humo, rocío o niebla, el empleador agrícola debe mantener alejados de todo el espacio cerrado a trabajadores y otras personas hasta que se cumpla con los niveles de concentración en el aire o los requisitos de ventilación. Luego, el empleador agrícola debe mantener alejados de todo el espacio cerrado a los trabajadores durante el REI.</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 modo de otro ejemplo, tenga en cuenta un pesticida que se rocía con tamaños de gotas de medianos a grandes. En esta situación, el empleador agrícola debe mantener alejados del área tratada a trabajadores y otras personas más 25 pies en todas las direcciones (pero no fuera del espacio cerrado) hasta que se complete la aplicación. Luego, el empleador agrícola debe mantener alejados del área tratada a los trabajadores durante el REI.</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823131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s-US" sz="1100" b="1" kern="1200" dirty="0">
                <a:solidFill>
                  <a:schemeClr val="tx1"/>
                </a:solidFill>
                <a:effectLst/>
                <a:latin typeface="+mn-lt"/>
                <a:ea typeface="+mn-ea"/>
                <a:cs typeface="+mn-cs"/>
              </a:rPr>
              <a:t>Información obligatoria que debe tratarse:</a:t>
            </a:r>
            <a:endParaRPr lang="en-US" altLang="es-MX" sz="1100" b="1" dirty="0"/>
          </a:p>
          <a:p>
            <a:pPr marL="228600" lvl="0" indent="-228600">
              <a:buFont typeface="+mj-lt"/>
              <a:buAutoNum type="arabicPeriod"/>
            </a:pPr>
            <a:r>
              <a:rPr lang="es-US" sz="1100" kern="1200" dirty="0">
                <a:solidFill>
                  <a:schemeClr val="tx1"/>
                </a:solidFill>
                <a:effectLst/>
                <a:latin typeface="+mn-lt"/>
                <a:ea typeface="+mn-ea"/>
                <a:cs typeface="+mn-cs"/>
              </a:rPr>
              <a:t>Los empleadores deben proporcionar registros u otra información que requiera el WPS con fines de inspección a un empleado de la EPA o a cualquier representante autorizado debidamente de una agencia federal, estatal o tribal responsable del cumplimiento en lo que respecta a pesticidas.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El WPS prohíbe a los empleadores aplicar sanciones en contra de los empleados que respeten la disposición. Ejemplos de sanciones incluyen evitar que cumpla, desalentar el cumplimiento, despido o discriminación por cumplir o intentar cumplir con el WPS o por asegurarse de que el empleador cumpla con las reglamentaciones. Además, los empleadores agrícolas no pueden imponer sanciones contra los empleados agrícolas que proporcionen información a la EPA, el estado o una agencia del gobierno tribal. </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Denuncie posibles infracciones contra el WPS. La información de contacto de la agencia reglamentaria local debe estar disponible en la ubicación central.</a:t>
            </a:r>
            <a:endParaRPr lang="es-AR" sz="1100" kern="1200" dirty="0">
              <a:solidFill>
                <a:schemeClr val="tx1"/>
              </a:solidFill>
              <a:effectLst/>
              <a:latin typeface="+mn-lt"/>
              <a:ea typeface="+mn-ea"/>
              <a:cs typeface="+mn-cs"/>
            </a:endParaRPr>
          </a:p>
          <a:p>
            <a:pPr marL="255451" indent="-255451" defTabSz="1021806">
              <a:buFont typeface="+mj-lt"/>
              <a:buAutoNum type="arabicPeriod"/>
              <a:defRPr/>
            </a:pPr>
            <a:endParaRPr lang="en-US" sz="1100" dirty="0"/>
          </a:p>
          <a:p>
            <a:pPr defTabSz="1021806">
              <a:defRPr/>
            </a:pPr>
            <a:r>
              <a:rPr lang="es-US" sz="1100" b="1" kern="1200" dirty="0">
                <a:solidFill>
                  <a:schemeClr val="tx1"/>
                </a:solidFill>
                <a:effectLst/>
                <a:latin typeface="+mn-lt"/>
                <a:ea typeface="+mn-ea"/>
                <a:cs typeface="+mn-cs"/>
              </a:rPr>
              <a:t>Notas para los instructores de trabajadores agrícolas:</a:t>
            </a:r>
            <a:endParaRPr lang="en-US" altLang="es-MX" sz="1100" b="1" dirty="0"/>
          </a:p>
          <a:p>
            <a:pPr marL="241653" indent="-241653" defTabSz="1021806">
              <a:buFont typeface="+mj-lt"/>
              <a:buAutoNum type="arabicPeriod"/>
              <a:defRPr/>
            </a:pPr>
            <a:r>
              <a:rPr lang="es-US" sz="1100" kern="1200" dirty="0">
                <a:solidFill>
                  <a:schemeClr val="tx1"/>
                </a:solidFill>
                <a:effectLst/>
                <a:latin typeface="+mn-lt"/>
                <a:ea typeface="+mn-ea"/>
                <a:cs typeface="+mn-cs"/>
              </a:rPr>
              <a:t>Refuerce la idea a los trabajadores agrícolas de que la ley prohíbe a los empleadores adoptar medidas disciplinarias si el empleado intenta hacer lo que indica el WPS para protegerse.</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68819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b="1" kern="1200" dirty="0">
                <a:solidFill>
                  <a:schemeClr val="tx1"/>
                </a:solidFill>
                <a:effectLst/>
                <a:latin typeface="+mn-lt"/>
                <a:ea typeface="+mn-ea"/>
                <a:cs typeface="+mn-cs"/>
              </a:rPr>
              <a:t>Notas para instructores:</a:t>
            </a:r>
            <a:endParaRPr lang="es-AR" sz="1100" kern="1200" dirty="0">
              <a:solidFill>
                <a:schemeClr val="tx1"/>
              </a:solidFill>
              <a:effectLst/>
              <a:latin typeface="+mn-lt"/>
              <a:ea typeface="+mn-ea"/>
              <a:cs typeface="+mn-cs"/>
            </a:endParaRPr>
          </a:p>
          <a:p>
            <a:pPr marL="228600" lvl="0" indent="-228600">
              <a:buFont typeface="+mj-lt"/>
              <a:buAutoNum type="arabicPeriod"/>
            </a:pPr>
            <a:r>
              <a:rPr lang="es-US" sz="1100" kern="1200" dirty="0">
                <a:solidFill>
                  <a:schemeClr val="tx1"/>
                </a:solidFill>
                <a:effectLst/>
                <a:latin typeface="+mn-lt"/>
                <a:ea typeface="+mn-ea"/>
                <a:cs typeface="+mn-cs"/>
              </a:rPr>
              <a:t>Esto concluye esta presentación.</a:t>
            </a:r>
            <a:endParaRPr lang="es-AR" sz="1100" kern="1200" dirty="0">
              <a:solidFill>
                <a:schemeClr val="tx1"/>
              </a:solidFill>
              <a:effectLst/>
              <a:latin typeface="+mn-lt"/>
              <a:ea typeface="+mn-ea"/>
              <a:cs typeface="+mn-cs"/>
            </a:endParaRPr>
          </a:p>
          <a:p>
            <a:r>
              <a:rPr lang="es-US" sz="1100" kern="1200" dirty="0">
                <a:solidFill>
                  <a:schemeClr val="tx1"/>
                </a:solidFill>
                <a:effectLst/>
                <a:latin typeface="+mn-lt"/>
                <a:ea typeface="+mn-ea"/>
                <a:cs typeface="+mn-cs"/>
              </a:rPr>
              <a:t> </a:t>
            </a:r>
            <a:endParaRPr lang="es-AR"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t>68</a:t>
            </a:fld>
            <a:endParaRPr lang="en-US" dirty="0"/>
          </a:p>
        </p:txBody>
      </p:sp>
    </p:spTree>
    <p:extLst>
      <p:ext uri="{BB962C8B-B14F-4D97-AF65-F5344CB8AC3E}">
        <p14:creationId xmlns:p14="http://schemas.microsoft.com/office/powerpoint/2010/main" val="3360652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Un manipulador de pesticidas si realiza alguna de las siguientes tareas:</a:t>
            </a:r>
            <a:endParaRPr lang="en-US" sz="1100" dirty="0"/>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Aplica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Ayuda en aplicaciones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Limpia, repara o realiza tareas de mantenimiento de los equipos de pesticidas, como fumigadores de brazo, fumigadores de mochila o tolvas, que pueden contener residuos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Mezcla, carga o transfiere pesticidas hacia un equipo de aplicación.</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Trabaja en un equipo que se usó para mezclar, cargar o aplicar, o que, de lo contrario, tuvo residuos de pesticidas.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Desecha pesticidas o materiales con pesticidas, como contenedores.</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Se desempeña como señalizador.</a:t>
            </a:r>
            <a:endParaRPr lang="es-A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Lleva a cabo tareas como asesor de cultivos (esto incluye asesores de control de plagas, o PCA, en California) durante la aplicación de pesticidas o el REI.</a:t>
            </a:r>
          </a:p>
          <a:p>
            <a:pPr marL="628650" lvl="1" indent="-171450">
              <a:buFont typeface="Arial" panose="020B0604020202020204" pitchFamily="34" charset="0"/>
              <a:buChar char="•"/>
            </a:pPr>
            <a:r>
              <a:rPr lang="es-US" sz="1100" kern="1200" dirty="0">
                <a:solidFill>
                  <a:schemeClr val="tx1"/>
                </a:solidFill>
                <a:effectLst/>
                <a:latin typeface="+mn-lt"/>
                <a:ea typeface="+mn-ea"/>
                <a:cs typeface="+mn-cs"/>
              </a:rPr>
              <a:t>La edad mínima nueva para los manipuladores es 18 años.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Los empleadores agrícolas tienen prohibido por ley permitir o indicar a un trabajador que mezcle, cargue o aplique pesticidas, o colabore en su aplicación a menos que esté capacitado como manipulador.</a:t>
            </a:r>
            <a:r>
              <a:rPr lang="en-US" sz="1100" dirty="0"/>
              <a:t> </a:t>
            </a:r>
          </a:p>
          <a:p>
            <a:pPr marL="241653" indent="-241653">
              <a:buFont typeface="+mj-lt"/>
              <a:buAutoNum type="arabicPeriod"/>
            </a:pPr>
            <a:endParaRPr lang="en-US" sz="1100" dirty="0"/>
          </a:p>
          <a:p>
            <a:pPr defTabSz="483306">
              <a:defRPr/>
            </a:pPr>
            <a:r>
              <a:rPr lang="es-US" sz="1100" b="1" kern="1200" dirty="0">
                <a:solidFill>
                  <a:schemeClr val="tx1"/>
                </a:solidFill>
                <a:effectLst/>
                <a:latin typeface="+mn-lt"/>
                <a:ea typeface="+mn-ea"/>
                <a:cs typeface="+mn-cs"/>
              </a:rPr>
              <a:t>Notas para los instructores de trabajadores y manipuladores de pesticidas:</a:t>
            </a:r>
            <a:endParaRPr lang="en-US" altLang="es-MX" sz="1100" b="1" dirty="0"/>
          </a:p>
          <a:p>
            <a:pPr marL="241653" indent="-241653" defTabSz="966612">
              <a:buFont typeface="+mj-lt"/>
              <a:buAutoNum type="arabicPeriod"/>
              <a:defRPr/>
            </a:pPr>
            <a:r>
              <a:rPr lang="es-US" sz="1100" kern="1200" dirty="0">
                <a:solidFill>
                  <a:schemeClr val="tx1"/>
                </a:solidFill>
                <a:effectLst/>
                <a:latin typeface="+mn-lt"/>
                <a:ea typeface="+mn-ea"/>
                <a:cs typeface="+mn-cs"/>
              </a:rPr>
              <a:t>Comience esta sección con una pregunta de análisis. ¿"Qué tipo de tareas lleva a cabo un manipulador"?</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892160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100" kern="1200" dirty="0">
                <a:solidFill>
                  <a:schemeClr val="tx1"/>
                </a:solidFill>
                <a:effectLst/>
                <a:latin typeface="+mn-lt"/>
                <a:ea typeface="+mn-ea"/>
                <a:cs typeface="+mn-cs"/>
              </a:rPr>
              <a:t>Puede encontrar pesticidas y residuos de pesticidas en su lugar de trabajo.</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360084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US" sz="1100" b="1" kern="1200" dirty="0">
                <a:solidFill>
                  <a:schemeClr val="tx1"/>
                </a:solidFill>
                <a:effectLst/>
                <a:latin typeface="+mn-lt"/>
                <a:ea typeface="+mn-ea"/>
                <a:cs typeface="+mn-cs"/>
              </a:rPr>
              <a:t>Información obligatoria que debe tratarse: </a:t>
            </a:r>
            <a:endParaRPr lang="en-US" altLang="es-MX" sz="1100" b="1" dirty="0"/>
          </a:p>
          <a:p>
            <a:pPr marL="241653" indent="-241653">
              <a:buFont typeface="+mj-lt"/>
              <a:buAutoNum type="arabicPeriod"/>
            </a:pPr>
            <a:r>
              <a:rPr lang="es-US" sz="1100" kern="1200" dirty="0">
                <a:solidFill>
                  <a:schemeClr val="tx1"/>
                </a:solidFill>
                <a:effectLst/>
                <a:latin typeface="+mn-lt"/>
                <a:ea typeface="+mn-ea"/>
                <a:cs typeface="+mn-cs"/>
              </a:rPr>
              <a:t>Los pesticidas protegen a las plantas de plagas, como insectos, malezas, hongos y roedores. </a:t>
            </a:r>
            <a:endParaRPr lang="en-US" sz="1100" baseline="0" dirty="0"/>
          </a:p>
          <a:p>
            <a:pPr marL="241653" indent="-241653">
              <a:buFont typeface="+mj-lt"/>
              <a:buAutoNum type="arabicPeriod"/>
            </a:pPr>
            <a:r>
              <a:rPr lang="es-US" sz="1100" kern="1200" dirty="0">
                <a:solidFill>
                  <a:schemeClr val="tx1"/>
                </a:solidFill>
                <a:effectLst/>
                <a:latin typeface="+mn-lt"/>
                <a:ea typeface="+mn-ea"/>
                <a:cs typeface="+mn-cs"/>
              </a:rPr>
              <a:t>Es común que las personas usen el término "pesticida" para referirse solo a los insecticidas, pero en realidad se usa para todas las sustancias que se utilizan para controlar las plagas.</a:t>
            </a:r>
            <a:endParaRPr lang="en-US" sz="1100" dirty="0"/>
          </a:p>
          <a:p>
            <a:pPr marL="241653" indent="-241653">
              <a:buFont typeface="+mj-lt"/>
              <a:buAutoNum type="arabicPeriod"/>
            </a:pPr>
            <a:r>
              <a:rPr lang="es-US" sz="1100" kern="1200" dirty="0">
                <a:solidFill>
                  <a:schemeClr val="tx1"/>
                </a:solidFill>
                <a:effectLst/>
                <a:latin typeface="+mn-lt"/>
                <a:ea typeface="+mn-ea"/>
                <a:cs typeface="+mn-cs"/>
              </a:rPr>
              <a:t>Los pesticidas más conocidos incluyen los insecticidas, herbicidas y fungicidas.</a:t>
            </a:r>
            <a:endParaRPr lang="en-US" sz="1100" dirty="0"/>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676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7FC70B-119A-47D1-943D-8CB54FE73F43}" type="datetime1">
              <a:rPr lang="en-US" smtClean="0"/>
              <a:t>8/16/17</a:t>
            </a:fld>
            <a:endParaRPr lang="en-US"/>
          </a:p>
        </p:txBody>
      </p:sp>
      <p:sp>
        <p:nvSpPr>
          <p:cNvPr id="5" name="Footer Placeholder 4"/>
          <p:cNvSpPr>
            <a:spLocks noGrp="1"/>
          </p:cNvSpPr>
          <p:nvPr>
            <p:ph type="ftr" sz="quarter" idx="11"/>
          </p:nvPr>
        </p:nvSpPr>
        <p:spPr/>
        <p:txBody>
          <a:bodyPr/>
          <a:lstStyle/>
          <a:p>
            <a:r>
              <a:rPr lang="en-US"/>
              <a:t>WPS Worker Traning Section 3</a:t>
            </a:r>
          </a:p>
        </p:txBody>
      </p:sp>
      <p:sp>
        <p:nvSpPr>
          <p:cNvPr id="6" name="Slide Number Placeholder 5"/>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243080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3D31FB-CBBB-4C06-A4CF-1B149874F03B}" type="datetime1">
              <a:rPr lang="en-US" smtClean="0"/>
              <a:t>8/16/17</a:t>
            </a:fld>
            <a:endParaRPr lang="en-US"/>
          </a:p>
        </p:txBody>
      </p:sp>
      <p:sp>
        <p:nvSpPr>
          <p:cNvPr id="5" name="Footer Placeholder 4"/>
          <p:cNvSpPr>
            <a:spLocks noGrp="1"/>
          </p:cNvSpPr>
          <p:nvPr>
            <p:ph type="ftr" sz="quarter" idx="11"/>
          </p:nvPr>
        </p:nvSpPr>
        <p:spPr/>
        <p:txBody>
          <a:bodyPr/>
          <a:lstStyle/>
          <a:p>
            <a:r>
              <a:rPr lang="en-US"/>
              <a:t>WPS Worker Traning Section 3</a:t>
            </a:r>
          </a:p>
        </p:txBody>
      </p:sp>
      <p:sp>
        <p:nvSpPr>
          <p:cNvPr id="6" name="Slide Number Placeholder 5"/>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16813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1614F7-D9FE-40B9-A8D7-FF7BDE13003D}" type="datetime1">
              <a:rPr lang="en-US" smtClean="0"/>
              <a:t>8/16/17</a:t>
            </a:fld>
            <a:endParaRPr lang="en-US"/>
          </a:p>
        </p:txBody>
      </p:sp>
      <p:sp>
        <p:nvSpPr>
          <p:cNvPr id="5" name="Footer Placeholder 4"/>
          <p:cNvSpPr>
            <a:spLocks noGrp="1"/>
          </p:cNvSpPr>
          <p:nvPr>
            <p:ph type="ftr" sz="quarter" idx="11"/>
          </p:nvPr>
        </p:nvSpPr>
        <p:spPr/>
        <p:txBody>
          <a:bodyPr/>
          <a:lstStyle/>
          <a:p>
            <a:r>
              <a:rPr lang="en-US"/>
              <a:t>WPS Worker Traning Section 3</a:t>
            </a:r>
          </a:p>
        </p:txBody>
      </p:sp>
      <p:sp>
        <p:nvSpPr>
          <p:cNvPr id="6" name="Slide Number Placeholder 5"/>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245309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A5CF0D-E846-483A-AB75-2269E640B32E}" type="datetime1">
              <a:rPr lang="en-US" smtClean="0"/>
              <a:t>8/16/17</a:t>
            </a:fld>
            <a:endParaRPr lang="en-US"/>
          </a:p>
        </p:txBody>
      </p:sp>
      <p:sp>
        <p:nvSpPr>
          <p:cNvPr id="5" name="Footer Placeholder 4"/>
          <p:cNvSpPr>
            <a:spLocks noGrp="1"/>
          </p:cNvSpPr>
          <p:nvPr>
            <p:ph type="ftr" sz="quarter" idx="11"/>
          </p:nvPr>
        </p:nvSpPr>
        <p:spPr/>
        <p:txBody>
          <a:bodyPr/>
          <a:lstStyle/>
          <a:p>
            <a:r>
              <a:rPr lang="en-US"/>
              <a:t>WPS Worker Traning Section 3</a:t>
            </a:r>
          </a:p>
        </p:txBody>
      </p:sp>
      <p:sp>
        <p:nvSpPr>
          <p:cNvPr id="6" name="Slide Number Placeholder 5"/>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84128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436E69-2BFB-47FA-A744-DCA59DFE6727}" type="datetime1">
              <a:rPr lang="en-US" smtClean="0"/>
              <a:t>8/16/17</a:t>
            </a:fld>
            <a:endParaRPr lang="en-US"/>
          </a:p>
        </p:txBody>
      </p:sp>
      <p:sp>
        <p:nvSpPr>
          <p:cNvPr id="5" name="Footer Placeholder 4"/>
          <p:cNvSpPr>
            <a:spLocks noGrp="1"/>
          </p:cNvSpPr>
          <p:nvPr>
            <p:ph type="ftr" sz="quarter" idx="11"/>
          </p:nvPr>
        </p:nvSpPr>
        <p:spPr/>
        <p:txBody>
          <a:bodyPr/>
          <a:lstStyle/>
          <a:p>
            <a:r>
              <a:rPr lang="en-US"/>
              <a:t>WPS Worker Traning Section 3</a:t>
            </a:r>
          </a:p>
        </p:txBody>
      </p:sp>
      <p:sp>
        <p:nvSpPr>
          <p:cNvPr id="6" name="Slide Number Placeholder 5"/>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19702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BB303-1801-411C-89AF-D448116ADE45}" type="datetime1">
              <a:rPr lang="en-US" smtClean="0"/>
              <a:t>8/16/17</a:t>
            </a:fld>
            <a:endParaRPr lang="en-US"/>
          </a:p>
        </p:txBody>
      </p:sp>
      <p:sp>
        <p:nvSpPr>
          <p:cNvPr id="6" name="Footer Placeholder 5"/>
          <p:cNvSpPr>
            <a:spLocks noGrp="1"/>
          </p:cNvSpPr>
          <p:nvPr>
            <p:ph type="ftr" sz="quarter" idx="11"/>
          </p:nvPr>
        </p:nvSpPr>
        <p:spPr/>
        <p:txBody>
          <a:bodyPr/>
          <a:lstStyle/>
          <a:p>
            <a:r>
              <a:rPr lang="en-US"/>
              <a:t>WPS Worker Traning Section 3</a:t>
            </a:r>
          </a:p>
        </p:txBody>
      </p:sp>
      <p:sp>
        <p:nvSpPr>
          <p:cNvPr id="7" name="Slide Number Placeholder 6"/>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2605890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86C2E7-030D-427F-A3A1-593CFB3067CC}" type="datetime1">
              <a:rPr lang="en-US" smtClean="0"/>
              <a:t>8/16/17</a:t>
            </a:fld>
            <a:endParaRPr lang="en-US"/>
          </a:p>
        </p:txBody>
      </p:sp>
      <p:sp>
        <p:nvSpPr>
          <p:cNvPr id="8" name="Footer Placeholder 7"/>
          <p:cNvSpPr>
            <a:spLocks noGrp="1"/>
          </p:cNvSpPr>
          <p:nvPr>
            <p:ph type="ftr" sz="quarter" idx="11"/>
          </p:nvPr>
        </p:nvSpPr>
        <p:spPr/>
        <p:txBody>
          <a:bodyPr/>
          <a:lstStyle/>
          <a:p>
            <a:r>
              <a:rPr lang="en-US"/>
              <a:t>WPS Worker Traning Section 3</a:t>
            </a:r>
          </a:p>
        </p:txBody>
      </p:sp>
      <p:sp>
        <p:nvSpPr>
          <p:cNvPr id="9" name="Slide Number Placeholder 8"/>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33370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2AF6F3-57E3-4510-912D-48FC80B40FD4}" type="datetime1">
              <a:rPr lang="en-US" smtClean="0"/>
              <a:t>8/16/17</a:t>
            </a:fld>
            <a:endParaRPr lang="en-US"/>
          </a:p>
        </p:txBody>
      </p:sp>
      <p:sp>
        <p:nvSpPr>
          <p:cNvPr id="4" name="Footer Placeholder 3"/>
          <p:cNvSpPr>
            <a:spLocks noGrp="1"/>
          </p:cNvSpPr>
          <p:nvPr>
            <p:ph type="ftr" sz="quarter" idx="11"/>
          </p:nvPr>
        </p:nvSpPr>
        <p:spPr/>
        <p:txBody>
          <a:bodyPr/>
          <a:lstStyle/>
          <a:p>
            <a:r>
              <a:rPr lang="en-US"/>
              <a:t>WPS Worker Traning Section 3</a:t>
            </a:r>
          </a:p>
        </p:txBody>
      </p:sp>
      <p:sp>
        <p:nvSpPr>
          <p:cNvPr id="5" name="Slide Number Placeholder 4"/>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1452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7070F-20A2-43DD-AEEF-CA831EBD5070}" type="datetime1">
              <a:rPr lang="en-US" smtClean="0"/>
              <a:t>8/16/17</a:t>
            </a:fld>
            <a:endParaRPr lang="en-US"/>
          </a:p>
        </p:txBody>
      </p:sp>
      <p:sp>
        <p:nvSpPr>
          <p:cNvPr id="3" name="Footer Placeholder 2"/>
          <p:cNvSpPr>
            <a:spLocks noGrp="1"/>
          </p:cNvSpPr>
          <p:nvPr>
            <p:ph type="ftr" sz="quarter" idx="11"/>
          </p:nvPr>
        </p:nvSpPr>
        <p:spPr/>
        <p:txBody>
          <a:bodyPr/>
          <a:lstStyle/>
          <a:p>
            <a:r>
              <a:rPr lang="en-US"/>
              <a:t>WPS Worker Traning Section 3</a:t>
            </a:r>
          </a:p>
        </p:txBody>
      </p:sp>
      <p:sp>
        <p:nvSpPr>
          <p:cNvPr id="4" name="Slide Number Placeholder 3"/>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1902555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1E8D78-11A3-4AE2-817F-C86849E7B0AE}" type="datetime1">
              <a:rPr lang="en-US" smtClean="0"/>
              <a:t>8/16/17</a:t>
            </a:fld>
            <a:endParaRPr lang="en-US"/>
          </a:p>
        </p:txBody>
      </p:sp>
      <p:sp>
        <p:nvSpPr>
          <p:cNvPr id="6" name="Footer Placeholder 5"/>
          <p:cNvSpPr>
            <a:spLocks noGrp="1"/>
          </p:cNvSpPr>
          <p:nvPr>
            <p:ph type="ftr" sz="quarter" idx="11"/>
          </p:nvPr>
        </p:nvSpPr>
        <p:spPr/>
        <p:txBody>
          <a:bodyPr/>
          <a:lstStyle/>
          <a:p>
            <a:r>
              <a:rPr lang="en-US"/>
              <a:t>WPS Worker Traning Section 3</a:t>
            </a:r>
          </a:p>
        </p:txBody>
      </p:sp>
      <p:sp>
        <p:nvSpPr>
          <p:cNvPr id="7" name="Slide Number Placeholder 6"/>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297176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9F515E-4E73-4620-A42B-00B5C2BC027E}" type="datetime1">
              <a:rPr lang="en-US" smtClean="0"/>
              <a:t>8/16/17</a:t>
            </a:fld>
            <a:endParaRPr lang="en-US"/>
          </a:p>
        </p:txBody>
      </p:sp>
      <p:sp>
        <p:nvSpPr>
          <p:cNvPr id="6" name="Footer Placeholder 5"/>
          <p:cNvSpPr>
            <a:spLocks noGrp="1"/>
          </p:cNvSpPr>
          <p:nvPr>
            <p:ph type="ftr" sz="quarter" idx="11"/>
          </p:nvPr>
        </p:nvSpPr>
        <p:spPr/>
        <p:txBody>
          <a:bodyPr/>
          <a:lstStyle/>
          <a:p>
            <a:r>
              <a:rPr lang="en-US"/>
              <a:t>WPS Worker Traning Section 3</a:t>
            </a:r>
          </a:p>
        </p:txBody>
      </p:sp>
      <p:sp>
        <p:nvSpPr>
          <p:cNvPr id="7" name="Slide Number Placeholder 6"/>
          <p:cNvSpPr>
            <a:spLocks noGrp="1"/>
          </p:cNvSpPr>
          <p:nvPr>
            <p:ph type="sldNum" sz="quarter" idx="12"/>
          </p:nvPr>
        </p:nvSpPr>
        <p:spPr/>
        <p:txBody>
          <a:bodyPr/>
          <a:lstStyle/>
          <a:p>
            <a:fld id="{FB7FF4C9-0FFD-42A7-9344-9E8545D798E4}" type="slidenum">
              <a:rPr lang="en-US" smtClean="0"/>
              <a:t>‹#›</a:t>
            </a:fld>
            <a:endParaRPr lang="en-US"/>
          </a:p>
        </p:txBody>
      </p:sp>
    </p:spTree>
    <p:extLst>
      <p:ext uri="{BB962C8B-B14F-4D97-AF65-F5344CB8AC3E}">
        <p14:creationId xmlns:p14="http://schemas.microsoft.com/office/powerpoint/2010/main" val="10441506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154AB-A8C6-4234-8180-4EB9C3EDE553}" type="datetime1">
              <a:rPr lang="en-US" smtClean="0"/>
              <a:t>8/16/17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WPS Worker Traning Section 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FF4C9-0FFD-42A7-9344-9E8545D798E4}" type="slidenum">
              <a:rPr lang="en-US" smtClean="0"/>
              <a:t>‹#›</a:t>
            </a:fld>
            <a:endParaRPr lang="en-US"/>
          </a:p>
        </p:txBody>
      </p:sp>
    </p:spTree>
    <p:extLst>
      <p:ext uri="{BB962C8B-B14F-4D97-AF65-F5344CB8AC3E}">
        <p14:creationId xmlns:p14="http://schemas.microsoft.com/office/powerpoint/2010/main" val="613759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cid:image001.png@01D2BDBA.2EB36080" TargetMode="External"/><Relationship Id="rId5" Type="http://schemas.openxmlformats.org/officeDocument/2006/relationships/image" Target="../media/image3.jpeg"/><Relationship Id="rId6" Type="http://schemas.openxmlformats.org/officeDocument/2006/relationships/hyperlink" Target="https://creativecommons.org/licenses/by-nc-sa/4.0/deed.es_ES" TargetMode="External"/><Relationship Id="rId7" Type="http://schemas.openxmlformats.org/officeDocument/2006/relationships/hyperlink" Target="mailto:PERCsupport@ucdavis.edu"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png"/><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35.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36.png"/><Relationship Id="rId5" Type="http://schemas.openxmlformats.org/officeDocument/2006/relationships/image" Target="../media/image3.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3.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37.png"/><Relationship Id="rId5" Type="http://schemas.openxmlformats.org/officeDocument/2006/relationships/image" Target="../media/image3.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dirty="0"/>
              <a:t>Capacitación para </a:t>
            </a:r>
            <a:r>
              <a:rPr lang="en-US" dirty="0"/>
              <a:t>trabajadores </a:t>
            </a:r>
            <a:r>
              <a:rPr lang="en-US" dirty="0" err="1"/>
              <a:t>agr</a:t>
            </a:r>
            <a:r>
              <a:rPr lang="es-US" dirty="0"/>
              <a:t>í</a:t>
            </a:r>
            <a:r>
              <a:rPr lang="en-US" dirty="0"/>
              <a:t>colas</a:t>
            </a:r>
            <a:endParaRPr dirty="0"/>
          </a:p>
        </p:txBody>
      </p:sp>
      <p:sp>
        <p:nvSpPr>
          <p:cNvPr id="3" name="Subtitle 2"/>
          <p:cNvSpPr>
            <a:spLocks noGrp="1"/>
          </p:cNvSpPr>
          <p:nvPr>
            <p:ph type="subTitle" idx="1"/>
          </p:nvPr>
        </p:nvSpPr>
        <p:spPr>
          <a:xfrm>
            <a:off x="1524000" y="3602038"/>
            <a:ext cx="9144000" cy="993408"/>
          </a:xfrm>
        </p:spPr>
        <p:txBody>
          <a:bodyPr>
            <a:normAutofit lnSpcReduction="10000"/>
          </a:bodyPr>
          <a:lstStyle/>
          <a:p>
            <a:r>
              <a:rPr dirty="0"/>
              <a:t>Estándar para la Protección del Trabajador</a:t>
            </a:r>
            <a:r>
              <a:rPr lang="en-US" dirty="0"/>
              <a:t> </a:t>
            </a:r>
            <a:r>
              <a:rPr dirty="0"/>
              <a:t/>
            </a:r>
            <a:br>
              <a:rPr dirty="0"/>
            </a:br>
            <a:r>
              <a:rPr dirty="0"/>
              <a:t>Capacitación para la seguridad </a:t>
            </a:r>
            <a:r>
              <a:rPr lang="es-US" dirty="0"/>
              <a:t>de lo</a:t>
            </a:r>
            <a:r>
              <a:rPr dirty="0"/>
              <a:t>s</a:t>
            </a:r>
            <a:r>
              <a:rPr lang="en-US" dirty="0"/>
              <a:t> trabajadores </a:t>
            </a:r>
            <a:r>
              <a:rPr lang="en-US" dirty="0" err="1"/>
              <a:t>agr</a:t>
            </a:r>
            <a:r>
              <a:rPr lang="es-US" dirty="0"/>
              <a:t>í</a:t>
            </a:r>
            <a:r>
              <a:rPr lang="en-US" dirty="0"/>
              <a:t>colas en </a:t>
            </a:r>
            <a:r>
              <a:rPr lang="en-US" dirty="0" err="1"/>
              <a:t>relaci</a:t>
            </a:r>
            <a:r>
              <a:rPr lang="es-US" dirty="0" err="1"/>
              <a:t>ó</a:t>
            </a:r>
            <a:r>
              <a:rPr lang="en-US" dirty="0"/>
              <a:t>n con los pesticidas </a:t>
            </a:r>
            <a:r>
              <a:rPr dirty="0"/>
              <a:t> (PST</a:t>
            </a:r>
            <a:r>
              <a:rPr lang="en-US" dirty="0"/>
              <a:t> </a:t>
            </a:r>
            <a:r>
              <a:rPr lang="en-US" dirty="0" err="1"/>
              <a:t>por</a:t>
            </a:r>
            <a:r>
              <a:rPr lang="en-US" dirty="0"/>
              <a:t> sus </a:t>
            </a:r>
            <a:r>
              <a:rPr lang="en-US" dirty="0" err="1"/>
              <a:t>siglas</a:t>
            </a:r>
            <a:r>
              <a:rPr lang="en-US" dirty="0"/>
              <a:t> en </a:t>
            </a:r>
            <a:r>
              <a:rPr lang="es-ES_tradnl" dirty="0"/>
              <a:t>inglés</a:t>
            </a:r>
            <a:r>
              <a:rPr dirty="0"/>
              <a: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a:t>EPA Worker PST 00017</a:t>
            </a:r>
          </a:p>
        </p:txBody>
      </p:sp>
    </p:spTree>
    <p:extLst>
      <p:ext uri="{BB962C8B-B14F-4D97-AF65-F5344CB8AC3E}">
        <p14:creationId xmlns:p14="http://schemas.microsoft.com/office/powerpoint/2010/main" val="8349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dirty="0"/>
              <a:t>Formulaciones de pesticidas</a:t>
            </a:r>
          </a:p>
        </p:txBody>
      </p:sp>
      <p:sp>
        <p:nvSpPr>
          <p:cNvPr id="3" name="Content Placeholder 2"/>
          <p:cNvSpPr>
            <a:spLocks noGrp="1"/>
          </p:cNvSpPr>
          <p:nvPr>
            <p:ph idx="1"/>
          </p:nvPr>
        </p:nvSpPr>
        <p:spPr>
          <a:xfrm>
            <a:off x="6473370" y="1825625"/>
            <a:ext cx="5347155" cy="4351338"/>
          </a:xfrm>
        </p:spPr>
        <p:txBody>
          <a:bodyPr>
            <a:normAutofit/>
          </a:bodyPr>
          <a:lstStyle/>
          <a:p>
            <a:r>
              <a:rPr dirty="0"/>
              <a:t>Líquidos</a:t>
            </a:r>
          </a:p>
          <a:p>
            <a:r>
              <a:rPr dirty="0"/>
              <a:t>Polvos</a:t>
            </a:r>
          </a:p>
          <a:p>
            <a:r>
              <a:rPr dirty="0"/>
              <a:t>Polvos concentrados para diluir</a:t>
            </a:r>
          </a:p>
          <a:p>
            <a:r>
              <a:rPr dirty="0"/>
              <a:t>Gránulos</a:t>
            </a:r>
          </a:p>
          <a:p>
            <a:r>
              <a:rPr dirty="0"/>
              <a:t>Bolitas</a:t>
            </a:r>
          </a:p>
          <a:p>
            <a:r>
              <a:rPr dirty="0"/>
              <a:t>Gases</a:t>
            </a:r>
          </a:p>
          <a:p>
            <a:r>
              <a:rPr dirty="0"/>
              <a:t>Geles</a:t>
            </a:r>
          </a:p>
          <a:p>
            <a:r>
              <a:rPr dirty="0"/>
              <a:t>Aerosoles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a:solidFill>
                  <a:prstClr val="black"/>
                </a:solidFill>
              </a:rPr>
              <a:t>Foto cortesía de: Extensión de la Universidad Estatal de Pensilvania</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8761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normAutofit fontScale="90000"/>
          </a:bodyPr>
          <a:lstStyle/>
          <a:p>
            <a:r>
              <a:rPr lang="en-US" altLang="en-US" dirty="0"/>
              <a:t>Los pesticidas y sus residuos pueden encontrarse en los siguientes lugares en el trabajo:</a:t>
            </a:r>
          </a:p>
        </p:txBody>
      </p:sp>
      <p:sp>
        <p:nvSpPr>
          <p:cNvPr id="9" name="Content Placeholder 8"/>
          <p:cNvSpPr>
            <a:spLocks noGrp="1"/>
          </p:cNvSpPr>
          <p:nvPr>
            <p:ph idx="1"/>
          </p:nvPr>
        </p:nvSpPr>
        <p:spPr>
          <a:xfrm>
            <a:off x="838199" y="1825624"/>
            <a:ext cx="11229976" cy="4692403"/>
          </a:xfrm>
        </p:spPr>
        <p:txBody>
          <a:bodyPr>
            <a:normAutofit fontScale="92500" lnSpcReduction="10000"/>
          </a:bodyPr>
          <a:lstStyle/>
          <a:p>
            <a:r>
              <a:rPr spc="-40" dirty="0"/>
              <a:t>Dentro o en la superficie de las plantas tratadas (hojas, tallos, frutas y vegetales)</a:t>
            </a:r>
          </a:p>
          <a:p>
            <a:r>
              <a:rPr dirty="0"/>
              <a:t>En la superficie o debajo del suelo donde se aplicaron los pesticidas</a:t>
            </a:r>
          </a:p>
          <a:p>
            <a:r>
              <a:rPr dirty="0"/>
              <a:t>Tractores, pulverizadores y otros equipos de aplicación</a:t>
            </a:r>
          </a:p>
          <a:p>
            <a:r>
              <a:rPr dirty="0"/>
              <a:t>Ropa de trabajo, zapatos y equipos de protección personal (</a:t>
            </a:r>
            <a:r>
              <a:rPr lang="en-US" dirty="0"/>
              <a:t>incluyendo </a:t>
            </a:r>
            <a:r>
              <a:rPr dirty="0"/>
              <a:t>guantes) usados</a:t>
            </a:r>
          </a:p>
          <a:p>
            <a:r>
              <a:rPr dirty="0"/>
              <a:t>Áreas de mezclado y carga de pesticidas</a:t>
            </a:r>
          </a:p>
          <a:p>
            <a:r>
              <a:rPr dirty="0"/>
              <a:t>En el aire como deriva de una </a:t>
            </a:r>
            <a:r>
              <a:rPr dirty="0" err="1"/>
              <a:t>aplicación</a:t>
            </a:r>
            <a:r>
              <a:rPr dirty="0"/>
              <a:t> </a:t>
            </a:r>
            <a:r>
              <a:rPr dirty="0" err="1"/>
              <a:t>cercana</a:t>
            </a:r>
            <a:endParaRPr dirty="0"/>
          </a:p>
          <a:p>
            <a:r>
              <a:rPr dirty="0"/>
              <a:t>En el agua de riego o el equipo de riego si el sistema de riego se utiliza para aplicar </a:t>
            </a:r>
            <a:r>
              <a:rPr dirty="0">
                <a:solidFill>
                  <a:srgbClr val="000000"/>
                </a:solidFill>
              </a:rPr>
              <a:t>pesticidas; </a:t>
            </a:r>
            <a:r>
              <a:rPr lang="es-ES_tradnl" dirty="0">
                <a:solidFill>
                  <a:srgbClr val="000000"/>
                </a:solidFill>
              </a:rPr>
              <a:t>denominado </a:t>
            </a:r>
            <a:r>
              <a:rPr lang="es-ES_tradnl" dirty="0" err="1">
                <a:solidFill>
                  <a:srgbClr val="000000"/>
                </a:solidFill>
              </a:rPr>
              <a:t>quimigación</a:t>
            </a:r>
            <a:endParaRPr lang="es-ES_tradnl" dirty="0">
              <a:solidFill>
                <a:srgbClr val="000000"/>
              </a:solidFill>
            </a:endParaRPr>
          </a:p>
          <a:p>
            <a:r>
              <a:rPr dirty="0"/>
              <a:t>Dentro o en la superficie de los contenedores de pesticidas </a:t>
            </a:r>
            <a:r>
              <a:rPr lang="es-ES_tradnl" dirty="0"/>
              <a:t>(</a:t>
            </a:r>
            <a:r>
              <a:rPr lang="es-ES_tradnl" dirty="0">
                <a:solidFill>
                  <a:srgbClr val="000000"/>
                </a:solidFill>
              </a:rPr>
              <a:t>incluyendo </a:t>
            </a:r>
            <a:r>
              <a:rPr dirty="0"/>
              <a:t>los contenedores de pesticidas vacíos)</a:t>
            </a:r>
          </a:p>
          <a:p>
            <a:endParaRPr lang="es-US" dirty="0"/>
          </a:p>
          <a:p>
            <a:endParaRPr lang="es-US" dirty="0"/>
          </a:p>
          <a:p>
            <a:endParaRPr lang="es-US" dirty="0"/>
          </a:p>
          <a:p>
            <a:endParaRPr lang="es-US" dirty="0"/>
          </a:p>
          <a:p>
            <a:endParaRPr lang="es-US" dirty="0"/>
          </a:p>
          <a:p>
            <a:endParaRPr lang="es-US" dirty="0"/>
          </a:p>
        </p:txBody>
      </p:sp>
      <p:sp>
        <p:nvSpPr>
          <p:cNvPr id="5" name="Rectangle 4"/>
          <p:cNvSpPr/>
          <p:nvPr/>
        </p:nvSpPr>
        <p:spPr>
          <a:xfrm>
            <a:off x="0" y="6515733"/>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5557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Cómo pueden </a:t>
            </a:r>
            <a:r>
              <a:rPr dirty="0" err="1"/>
              <a:t>ingresar</a:t>
            </a:r>
            <a:r>
              <a:rPr dirty="0"/>
              <a:t> </a:t>
            </a:r>
            <a:r>
              <a:rPr lang="es-ES" dirty="0"/>
              <a:t/>
            </a:r>
            <a:br>
              <a:rPr lang="es-ES" dirty="0"/>
            </a:br>
            <a:r>
              <a:rPr dirty="0"/>
              <a:t>los pesticidas a su cuerpo</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5764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dirty="0"/>
              <a:t>Existen cuatro rutas de </a:t>
            </a:r>
            <a:r>
              <a:rPr dirty="0" err="1"/>
              <a:t>ingreso</a:t>
            </a:r>
            <a:r>
              <a:rPr dirty="0"/>
              <a:t> </a:t>
            </a:r>
            <a:r>
              <a:rPr lang="es-ES" dirty="0"/>
              <a:t/>
            </a:r>
            <a:br>
              <a:rPr lang="es-ES" dirty="0"/>
            </a:br>
            <a:r>
              <a:rPr dirty="0"/>
              <a:t>de pesticidas al cuerpo:</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684162" y="5294499"/>
            <a:ext cx="1934940" cy="954107"/>
          </a:xfrm>
          <a:prstGeom prst="rect">
            <a:avLst/>
          </a:prstGeom>
          <a:noFill/>
        </p:spPr>
        <p:txBody>
          <a:bodyPr wrap="square" rtlCol="0">
            <a:spAutoFit/>
          </a:bodyPr>
          <a:lstStyle/>
          <a:p>
            <a:pPr algn="ctr" defTabSz="685800"/>
            <a:r>
              <a:rPr lang="en-US" sz="2800" dirty="0">
                <a:solidFill>
                  <a:prstClr val="black"/>
                </a:solidFill>
              </a:rPr>
              <a:t> Piel (dérmica)</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Ojos (ocular)</a:t>
            </a:r>
          </a:p>
          <a:p>
            <a:pPr algn="ctr" defTabSz="685800"/>
            <a:r>
              <a:rPr dirty="0"/>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Nariz (inhalación)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Boca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70732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Rutas de ingreso: Dérmica</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Con el contacto, algunos pesticidas pueden ingresar a través de la piel al flujo sanguíneo</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409530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Rutas de ingreso: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20700" cy="3970318"/>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Cantidades significativas de pesticidas pueden penetrar los tejidos externos del ojo e ingresar al flujo sanguíneo</a:t>
            </a:r>
            <a:endParaRPr lang="es-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8764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dirty="0"/>
              <a:t>Rutas de ingreso: Inhalación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Una vez que los pesticidas fueron inhalados, ingresan a los pulmones y al flujo sanguíneo</a:t>
            </a:r>
            <a:endParaRPr lang="es-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5844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Rutas de ingreso: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780232"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Los pesticidas pueden causar </a:t>
            </a:r>
            <a:r>
              <a:rPr lang="en-US" altLang="en-US" sz="3600" dirty="0" err="1">
                <a:solidFill>
                  <a:prstClr val="black"/>
                </a:solidFill>
              </a:rPr>
              <a:t>enfermedades</a:t>
            </a:r>
            <a:r>
              <a:rPr lang="en-US" altLang="en-US" sz="3600" dirty="0">
                <a:solidFill>
                  <a:prstClr val="black"/>
                </a:solidFill>
              </a:rPr>
              <a:t> </a:t>
            </a:r>
            <a:br>
              <a:rPr lang="en-US" altLang="en-US" sz="3600" dirty="0">
                <a:solidFill>
                  <a:prstClr val="black"/>
                </a:solidFill>
              </a:rPr>
            </a:br>
            <a:r>
              <a:rPr lang="en-US" altLang="en-US" sz="3600" dirty="0" err="1">
                <a:solidFill>
                  <a:prstClr val="black"/>
                </a:solidFill>
              </a:rPr>
              <a:t>si</a:t>
            </a:r>
            <a:r>
              <a:rPr lang="en-US" altLang="en-US" sz="3600" dirty="0">
                <a:solidFill>
                  <a:prstClr val="black"/>
                </a:solidFill>
              </a:rPr>
              <a:t> sus residuos son transmitidos a la comida consumida a </a:t>
            </a:r>
            <a:r>
              <a:rPr lang="en-US" altLang="en-US" sz="3600" dirty="0" err="1">
                <a:solidFill>
                  <a:prstClr val="black"/>
                </a:solidFill>
              </a:rPr>
              <a:t>través</a:t>
            </a:r>
            <a:r>
              <a:rPr lang="en-US" altLang="en-US" sz="3600" dirty="0">
                <a:solidFill>
                  <a:prstClr val="black"/>
                </a:solidFill>
              </a:rPr>
              <a:t> de </a:t>
            </a:r>
            <a:r>
              <a:rPr lang="en-US" altLang="en-US" sz="3600" dirty="0" err="1">
                <a:solidFill>
                  <a:prstClr val="black"/>
                </a:solidFill>
              </a:rPr>
              <a:t>las</a:t>
            </a:r>
            <a:r>
              <a:rPr lang="en-US" altLang="en-US" sz="3600" dirty="0">
                <a:solidFill>
                  <a:prstClr val="black"/>
                </a:solidFill>
              </a:rPr>
              <a:t> manos sin lavar </a:t>
            </a:r>
            <a:endParaRPr lang="es-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49236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Indicios y síntomas de intoxicación por pesticidas</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969046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Indicios y síntomas frecuentes</a:t>
            </a:r>
          </a:p>
        </p:txBody>
      </p:sp>
      <p:sp>
        <p:nvSpPr>
          <p:cNvPr id="6" name="Content Placeholder 5"/>
          <p:cNvSpPr>
            <a:spLocks noGrp="1"/>
          </p:cNvSpPr>
          <p:nvPr>
            <p:ph sz="half" idx="1"/>
          </p:nvPr>
        </p:nvSpPr>
        <p:spPr>
          <a:xfrm>
            <a:off x="838200" y="1825625"/>
            <a:ext cx="5467350" cy="4351338"/>
          </a:xfrm>
        </p:spPr>
        <p:txBody>
          <a:bodyPr>
            <a:normAutofit fontScale="92500"/>
          </a:bodyPr>
          <a:lstStyle/>
          <a:p>
            <a:r>
              <a:rPr dirty="0"/>
              <a:t>Irritación de ojos</a:t>
            </a:r>
          </a:p>
          <a:p>
            <a:r>
              <a:rPr dirty="0"/>
              <a:t>Dolor de nariz y garganta</a:t>
            </a:r>
          </a:p>
          <a:p>
            <a:r>
              <a:rPr dirty="0"/>
              <a:t>Erupción en la piel</a:t>
            </a:r>
          </a:p>
          <a:p>
            <a:r>
              <a:rPr dirty="0"/>
              <a:t>Mareos</a:t>
            </a:r>
          </a:p>
          <a:p>
            <a:r>
              <a:rPr dirty="0"/>
              <a:t>Dolor de cabeza</a:t>
            </a:r>
          </a:p>
          <a:p>
            <a:r>
              <a:rPr dirty="0"/>
              <a:t>Dolores en los músculos o calambres</a:t>
            </a:r>
          </a:p>
          <a:p>
            <a:r>
              <a:rPr dirty="0"/>
              <a:t>Agotamiento</a:t>
            </a:r>
          </a:p>
          <a:p>
            <a:r>
              <a:rPr dirty="0"/>
              <a:t>Náuseas</a:t>
            </a:r>
          </a:p>
          <a:p>
            <a:r>
              <a:rPr dirty="0"/>
              <a:t>Diarrea</a:t>
            </a:r>
          </a:p>
          <a:p>
            <a:endParaRPr lang="es-US" sz="2800" dirty="0"/>
          </a:p>
        </p:txBody>
      </p:sp>
      <p:sp>
        <p:nvSpPr>
          <p:cNvPr id="9" name="Content Placeholder 8"/>
          <p:cNvSpPr>
            <a:spLocks noGrp="1"/>
          </p:cNvSpPr>
          <p:nvPr>
            <p:ph sz="half" idx="2"/>
          </p:nvPr>
        </p:nvSpPr>
        <p:spPr/>
        <p:txBody>
          <a:bodyPr>
            <a:normAutofit fontScale="92500"/>
          </a:bodyPr>
          <a:lstStyle/>
          <a:p>
            <a:r>
              <a:rPr dirty="0"/>
              <a:t>Dolor de pecho</a:t>
            </a:r>
          </a:p>
          <a:p>
            <a:r>
              <a:rPr dirty="0"/>
              <a:t>Dificultades para respirar</a:t>
            </a:r>
          </a:p>
          <a:p>
            <a:r>
              <a:rPr dirty="0"/>
              <a:t>Visión borrosa</a:t>
            </a:r>
          </a:p>
          <a:p>
            <a:r>
              <a:rPr dirty="0"/>
              <a:t>Salivación o babeo excesivos</a:t>
            </a:r>
          </a:p>
          <a:p>
            <a:r>
              <a:rPr dirty="0"/>
              <a:t>Pupilas muy pequeñas y contraídas</a:t>
            </a:r>
          </a:p>
          <a:p>
            <a:r>
              <a:rPr dirty="0"/>
              <a:t>Pérdida del control de los músculos</a:t>
            </a:r>
          </a:p>
          <a:p>
            <a:r>
              <a:rPr dirty="0"/>
              <a:t>Convulsiones o ataques</a:t>
            </a:r>
          </a:p>
          <a:p>
            <a:r>
              <a:rPr dirty="0"/>
              <a:t>Pérdida de la consciencia</a:t>
            </a:r>
          </a:p>
          <a:p>
            <a:pPr marL="0" indent="0">
              <a:buNone/>
            </a:pPr>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2673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15617" y="871721"/>
            <a:ext cx="11012557" cy="5049077"/>
          </a:xfrm>
        </p:spPr>
        <p:txBody>
          <a:bodyPr>
            <a:noAutofit/>
          </a:bodyPr>
          <a:lstStyle/>
          <a:p>
            <a:pPr marL="0" indent="0">
              <a:buNone/>
            </a:pPr>
            <a:r>
              <a:rPr lang="en-US" sz="3100" dirty="0"/>
              <a:t>La EPA aprobó este material a fin de capacitar a </a:t>
            </a:r>
            <a:r>
              <a:rPr lang="es-US" sz="3100" dirty="0"/>
              <a:t>los trabajadores agrícolas </a:t>
            </a:r>
            <a:r>
              <a:rPr lang="en-US" sz="3100" dirty="0"/>
              <a:t>para la seguridad en </a:t>
            </a:r>
            <a:r>
              <a:rPr lang="en-US" sz="3100" dirty="0" err="1"/>
              <a:t>relaci</a:t>
            </a:r>
            <a:r>
              <a:rPr lang="es-US" sz="3100" dirty="0" err="1"/>
              <a:t>ó</a:t>
            </a:r>
            <a:r>
              <a:rPr lang="en-US" sz="3100" dirty="0"/>
              <a:t>n con </a:t>
            </a:r>
            <a:r>
              <a:rPr lang="en-US" sz="3100" dirty="0" err="1"/>
              <a:t>los</a:t>
            </a:r>
            <a:r>
              <a:rPr lang="en-US" sz="3100" dirty="0"/>
              <a:t> pesticidas según el contenido ampliado de capacitación del </a:t>
            </a:r>
            <a:r>
              <a:rPr lang="es-ES" sz="3100" dirty="0"/>
              <a:t>Estándar para la Protección del Trabajador (</a:t>
            </a:r>
            <a:r>
              <a:rPr lang="en-US" sz="3100" dirty="0"/>
              <a:t>WPS </a:t>
            </a:r>
            <a:r>
              <a:rPr lang="en-US" sz="3100" dirty="0" err="1"/>
              <a:t>por</a:t>
            </a:r>
            <a:r>
              <a:rPr lang="en-US" sz="3100" dirty="0"/>
              <a:t> </a:t>
            </a:r>
            <a:r>
              <a:rPr lang="en-US" sz="3100" dirty="0" err="1"/>
              <a:t>sus</a:t>
            </a:r>
            <a:r>
              <a:rPr lang="en-US" sz="3100" dirty="0"/>
              <a:t> </a:t>
            </a:r>
            <a:r>
              <a:rPr lang="en-US" sz="3100" dirty="0" err="1"/>
              <a:t>siglas</a:t>
            </a:r>
            <a:r>
              <a:rPr lang="en-US" sz="3100" dirty="0"/>
              <a:t> en </a:t>
            </a:r>
            <a:r>
              <a:rPr lang="en-US" sz="3100" dirty="0" err="1"/>
              <a:t>inglés</a:t>
            </a:r>
            <a:r>
              <a:rPr lang="en-US" sz="3100" dirty="0"/>
              <a:t>) de 2015 (40 CFR Parte 170). </a:t>
            </a:r>
          </a:p>
          <a:p>
            <a:pPr marL="0" indent="0">
              <a:buNone/>
            </a:pPr>
            <a:endParaRPr lang="en-US" sz="3100" dirty="0"/>
          </a:p>
          <a:p>
            <a:pPr marL="0" indent="0">
              <a:buNone/>
            </a:pPr>
            <a:r>
              <a:rPr lang="en-US" sz="3100" dirty="0"/>
              <a:t>El número de aprobación </a:t>
            </a:r>
            <a:r>
              <a:rPr lang="en-US" sz="3100" dirty="0" err="1"/>
              <a:t>es</a:t>
            </a:r>
            <a:r>
              <a:rPr lang="en-US" sz="3100" dirty="0"/>
              <a:t> PST (</a:t>
            </a:r>
            <a:r>
              <a:rPr lang="en-US" sz="3100" dirty="0" err="1"/>
              <a:t>capacitaci</a:t>
            </a:r>
            <a:r>
              <a:rPr lang="es-US" sz="3100" dirty="0" err="1"/>
              <a:t>ó</a:t>
            </a:r>
            <a:r>
              <a:rPr lang="en-US" sz="3100" dirty="0"/>
              <a:t>n de seguridad con los pesticidas, PST </a:t>
            </a:r>
            <a:r>
              <a:rPr lang="en-US" sz="3100" dirty="0" err="1"/>
              <a:t>por</a:t>
            </a:r>
            <a:r>
              <a:rPr lang="en-US" sz="3100" dirty="0"/>
              <a:t> </a:t>
            </a:r>
            <a:r>
              <a:rPr lang="en-US" sz="3100" dirty="0" err="1"/>
              <a:t>sus</a:t>
            </a:r>
            <a:r>
              <a:rPr lang="en-US" sz="3100" dirty="0"/>
              <a:t> </a:t>
            </a:r>
            <a:r>
              <a:rPr lang="en-US" sz="3100" dirty="0" err="1"/>
              <a:t>siglas</a:t>
            </a:r>
            <a:r>
              <a:rPr lang="en-US" sz="3100" dirty="0"/>
              <a:t> en </a:t>
            </a:r>
            <a:r>
              <a:rPr lang="en-US" sz="3100" dirty="0" err="1"/>
              <a:t>inglés</a:t>
            </a:r>
            <a:r>
              <a:rPr lang="en-US" sz="3100" dirty="0"/>
              <a:t>) de la EPA 00017 (EPA Worker (Trabajador) PST 00017).</a:t>
            </a:r>
          </a:p>
        </p:txBody>
      </p:sp>
      <p:pic>
        <p:nvPicPr>
          <p:cNvPr id="4" name="Picture 1" descr="cid:image001.png@01D2BDBA.2EB3608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700" y="5223033"/>
            <a:ext cx="1114425" cy="390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9" name="Rectangle 3"/>
          <p:cNvSpPr>
            <a:spLocks noChangeArrowheads="1"/>
          </p:cNvSpPr>
          <p:nvPr/>
        </p:nvSpPr>
        <p:spPr bwMode="auto">
          <a:xfrm>
            <a:off x="714324" y="5799004"/>
            <a:ext cx="11116603"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work is licensed under a </a:t>
            </a:r>
            <a:r>
              <a:rPr lang="en-US" altLang="en-US" dirty="0">
                <a:solidFill>
                  <a:srgbClr val="222222"/>
                </a:solidFill>
                <a:latin typeface="Calibri" panose="020F0502020204030204" pitchFamily="34" charset="0"/>
                <a:ea typeface="Calibri" panose="020F0502020204030204" pitchFamily="34" charset="0"/>
                <a:cs typeface="Times New Roman" panose="02020603050405020304" pitchFamily="18" charset="0"/>
                <a:hlinkClick r:id="rId6"/>
              </a:rPr>
              <a:t>Creative Commons Attribution-</a:t>
            </a:r>
            <a:r>
              <a:rPr lang="en-US" altLang="en-US" dirty="0" err="1">
                <a:solidFill>
                  <a:srgbClr val="222222"/>
                </a:solidFill>
                <a:latin typeface="Calibri" panose="020F0502020204030204" pitchFamily="34" charset="0"/>
                <a:ea typeface="Calibri" panose="020F0502020204030204" pitchFamily="34" charset="0"/>
                <a:cs typeface="Times New Roman" panose="02020603050405020304" pitchFamily="18" charset="0"/>
                <a:hlinkClick r:id="rId6"/>
              </a:rPr>
              <a:t>NonCommercial</a:t>
            </a:r>
            <a:r>
              <a:rPr lang="en-US" altLang="en-US" dirty="0">
                <a:solidFill>
                  <a:srgbClr val="222222"/>
                </a:solidFill>
                <a:latin typeface="Calibri" panose="020F0502020204030204" pitchFamily="34" charset="0"/>
                <a:ea typeface="Calibri" panose="020F0502020204030204" pitchFamily="34" charset="0"/>
                <a:cs typeface="Times New Roman" panose="02020603050405020304" pitchFamily="18" charset="0"/>
                <a:hlinkClick r:id="rId6"/>
              </a:rPr>
              <a:t>-</a:t>
            </a:r>
            <a:r>
              <a:rPr lang="en-US" altLang="en-US" dirty="0" err="1">
                <a:solidFill>
                  <a:srgbClr val="222222"/>
                </a:solidFill>
                <a:latin typeface="Calibri" panose="020F0502020204030204" pitchFamily="34" charset="0"/>
                <a:ea typeface="Calibri" panose="020F0502020204030204" pitchFamily="34" charset="0"/>
                <a:cs typeface="Times New Roman" panose="02020603050405020304" pitchFamily="18" charset="0"/>
                <a:hlinkClick r:id="rId6"/>
              </a:rPr>
              <a:t>ShareAlike</a:t>
            </a:r>
            <a:r>
              <a:rPr lang="en-US" altLang="en-US" dirty="0">
                <a:solidFill>
                  <a:srgbClr val="222222"/>
                </a:solidFill>
                <a:latin typeface="Calibri" panose="020F0502020204030204" pitchFamily="34" charset="0"/>
                <a:ea typeface="Calibri" panose="020F0502020204030204" pitchFamily="34" charset="0"/>
                <a:cs typeface="Times New Roman" panose="02020603050405020304" pitchFamily="18" charset="0"/>
                <a:hlinkClick r:id="rId6"/>
              </a:rPr>
              <a:t> 4.0 International License </a:t>
            </a:r>
            <a:r>
              <a:rPr lang="en-US" altLang="en-US" dirty="0">
                <a:solidFill>
                  <a:srgbClr val="222222"/>
                </a:solidFill>
                <a:latin typeface="Calibri" panose="020F0502020204030204" pitchFamily="34" charset="0"/>
                <a:ea typeface="Calibri" panose="020F0502020204030204" pitchFamily="34" charset="0"/>
                <a:cs typeface="Times New Roman" panose="02020603050405020304" pitchFamily="18" charset="0"/>
              </a:rPr>
              <a:t>by The Regents of the University of California, Davis campus, 2017. For information contact </a:t>
            </a:r>
            <a:r>
              <a:rPr lang="en-US" altLang="en-US" dirty="0">
                <a:solidFill>
                  <a:srgbClr val="1155CC"/>
                </a:solidFill>
                <a:latin typeface="Calibri" panose="020F0502020204030204" pitchFamily="34" charset="0"/>
                <a:ea typeface="Calibri" panose="020F0502020204030204" pitchFamily="34" charset="0"/>
                <a:cs typeface="Times New Roman" panose="02020603050405020304" pitchFamily="18" charset="0"/>
                <a:hlinkClick r:id="rId7"/>
              </a:rPr>
              <a:t>PERCsupport@ucdavis.edu</a:t>
            </a:r>
            <a:r>
              <a:rPr lang="en-US" altLang="en-US"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962162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9936"/>
            <a:ext cx="10515600" cy="1325563"/>
          </a:xfrm>
        </p:spPr>
        <p:txBody>
          <a:bodyPr/>
          <a:lstStyle/>
          <a:p>
            <a:r>
              <a:rPr dirty="0"/>
              <a:t>Síntomas de la exposición a fumigantes </a:t>
            </a:r>
          </a:p>
        </p:txBody>
      </p:sp>
      <p:sp>
        <p:nvSpPr>
          <p:cNvPr id="6" name="Content Placeholder 5"/>
          <p:cNvSpPr>
            <a:spLocks noGrp="1"/>
          </p:cNvSpPr>
          <p:nvPr>
            <p:ph sz="half" idx="1"/>
          </p:nvPr>
        </p:nvSpPr>
        <p:spPr/>
        <p:txBody>
          <a:bodyPr/>
          <a:lstStyle/>
          <a:p>
            <a:r>
              <a:rPr dirty="0"/>
              <a:t>Conducta irracional</a:t>
            </a:r>
          </a:p>
          <a:p>
            <a:r>
              <a:rPr dirty="0"/>
              <a:t>Temperatura corporal elevada</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13838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0000"/>
              </a:lnSpc>
            </a:pPr>
            <a:r>
              <a:rPr dirty="0"/>
              <a:t>Los síntomas de la intoxicación </a:t>
            </a:r>
            <a:r>
              <a:rPr dirty="0" err="1"/>
              <a:t>por</a:t>
            </a:r>
            <a:r>
              <a:rPr dirty="0"/>
              <a:t> </a:t>
            </a:r>
            <a:r>
              <a:rPr lang="es-ES" dirty="0"/>
              <a:t/>
            </a:r>
            <a:br>
              <a:rPr lang="es-ES" dirty="0"/>
            </a:br>
            <a:r>
              <a:rPr dirty="0" err="1"/>
              <a:t>pesticidas</a:t>
            </a:r>
            <a:r>
              <a:rPr dirty="0"/>
              <a:t> pueden confundirse con </a:t>
            </a:r>
            <a:r>
              <a:rPr lang="es-ES" dirty="0"/>
              <a:t/>
            </a:r>
            <a:br>
              <a:rPr lang="es-ES" dirty="0"/>
            </a:br>
            <a:r>
              <a:rPr dirty="0" err="1"/>
              <a:t>otras</a:t>
            </a:r>
            <a:r>
              <a:rPr dirty="0"/>
              <a:t> enfermedades </a:t>
            </a:r>
          </a:p>
        </p:txBody>
      </p:sp>
      <p:sp>
        <p:nvSpPr>
          <p:cNvPr id="6" name="Content Placeholder 5"/>
          <p:cNvSpPr>
            <a:spLocks noGrp="1"/>
          </p:cNvSpPr>
          <p:nvPr>
            <p:ph idx="1"/>
          </p:nvPr>
        </p:nvSpPr>
        <p:spPr>
          <a:xfrm>
            <a:off x="5375564" y="2369127"/>
            <a:ext cx="5978236" cy="3807836"/>
          </a:xfrm>
        </p:spPr>
        <p:txBody>
          <a:bodyPr/>
          <a:lstStyle/>
          <a:p>
            <a:r>
              <a:rPr dirty="0"/>
              <a:t>Resfrío</a:t>
            </a:r>
          </a:p>
          <a:p>
            <a:r>
              <a:rPr dirty="0"/>
              <a:t>Gripe</a:t>
            </a:r>
          </a:p>
          <a:p>
            <a:r>
              <a:rPr dirty="0"/>
              <a:t>Golpe de calor</a:t>
            </a:r>
          </a:p>
          <a:p>
            <a:r>
              <a:rPr dirty="0"/>
              <a:t>Intoxicación por comida</a:t>
            </a:r>
          </a:p>
          <a:p>
            <a:r>
              <a:rPr dirty="0"/>
              <a:t>Resaca</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588783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dirty="0"/>
              <a:t>Síntomas leves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159457" y="3063259"/>
            <a:ext cx="3051470"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Irritación de ojos</a:t>
            </a:r>
          </a:p>
        </p:txBody>
      </p:sp>
      <p:sp>
        <p:nvSpPr>
          <p:cNvPr id="10" name="Content Placeholder 7"/>
          <p:cNvSpPr txBox="1">
            <a:spLocks/>
          </p:cNvSpPr>
          <p:nvPr/>
        </p:nvSpPr>
        <p:spPr>
          <a:xfrm>
            <a:off x="8280067" y="5221617"/>
            <a:ext cx="2978484"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Erupción en la piel</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Dolor de nariz y garganta</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Mareos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65403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dirty="0"/>
              <a:t>Síntomas moderados</a:t>
            </a:r>
          </a:p>
        </p:txBody>
      </p:sp>
      <p:sp>
        <p:nvSpPr>
          <p:cNvPr id="4" name="Content Placeholder 3"/>
          <p:cNvSpPr>
            <a:spLocks noGrp="1"/>
          </p:cNvSpPr>
          <p:nvPr>
            <p:ph idx="1"/>
          </p:nvPr>
        </p:nvSpPr>
        <p:spPr/>
        <p:txBody>
          <a:bodyPr/>
          <a:lstStyle/>
          <a:p>
            <a:r>
              <a:rPr dirty="0"/>
              <a:t>Saliva o baba excesivas</a:t>
            </a:r>
          </a:p>
          <a:p>
            <a:r>
              <a:rPr dirty="0"/>
              <a:t>Dificultades para respirar</a:t>
            </a:r>
          </a:p>
          <a:p>
            <a:r>
              <a:rPr dirty="0"/>
              <a:t>Visión borrosa</a:t>
            </a:r>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053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dirty="0"/>
              <a:t>Síntomas severos</a:t>
            </a:r>
          </a:p>
        </p:txBody>
      </p:sp>
      <p:sp>
        <p:nvSpPr>
          <p:cNvPr id="9" name="Content Placeholder 7"/>
          <p:cNvSpPr txBox="1">
            <a:spLocks/>
          </p:cNvSpPr>
          <p:nvPr/>
        </p:nvSpPr>
        <p:spPr>
          <a:xfrm>
            <a:off x="495301" y="3244073"/>
            <a:ext cx="3019288" cy="44652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Pupilas contraídas</a:t>
            </a:r>
          </a:p>
        </p:txBody>
      </p:sp>
      <p:sp>
        <p:nvSpPr>
          <p:cNvPr id="10" name="Content Placeholder 7"/>
          <p:cNvSpPr txBox="1">
            <a:spLocks/>
          </p:cNvSpPr>
          <p:nvPr/>
        </p:nvSpPr>
        <p:spPr>
          <a:xfrm>
            <a:off x="8972557" y="3988033"/>
            <a:ext cx="3019418" cy="82224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Temblores, </a:t>
            </a:r>
            <a:br>
              <a:rPr lang="en-US" dirty="0">
                <a:solidFill>
                  <a:prstClr val="black"/>
                </a:solidFill>
              </a:rPr>
            </a:br>
            <a:r>
              <a:rPr lang="en-US" dirty="0" err="1">
                <a:solidFill>
                  <a:prstClr val="black"/>
                </a:solidFill>
              </a:rPr>
              <a:t>pérdida</a:t>
            </a:r>
            <a:r>
              <a:rPr lang="en-US" dirty="0">
                <a:solidFill>
                  <a:prstClr val="black"/>
                </a:solidFill>
              </a:rPr>
              <a:t> del control de los músculos</a:t>
            </a:r>
          </a:p>
        </p:txBody>
      </p:sp>
      <p:sp>
        <p:nvSpPr>
          <p:cNvPr id="13" name="Content Placeholder 7"/>
          <p:cNvSpPr txBox="1">
            <a:spLocks/>
          </p:cNvSpPr>
          <p:nvPr/>
        </p:nvSpPr>
        <p:spPr>
          <a:xfrm>
            <a:off x="638176" y="5911725"/>
            <a:ext cx="5772150"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Convulsiones o ataques violentos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20795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El tipo y la severidad de los síntomas dependen de lo siguiente:</a:t>
            </a:r>
            <a:endParaRPr lang="es-US" dirty="0"/>
          </a:p>
        </p:txBody>
      </p:sp>
      <p:sp>
        <p:nvSpPr>
          <p:cNvPr id="6" name="Content Placeholder 5"/>
          <p:cNvSpPr>
            <a:spLocks noGrp="1"/>
          </p:cNvSpPr>
          <p:nvPr>
            <p:ph idx="1"/>
          </p:nvPr>
        </p:nvSpPr>
        <p:spPr/>
        <p:txBody>
          <a:bodyPr/>
          <a:lstStyle/>
          <a:p>
            <a:r>
              <a:rPr dirty="0"/>
              <a:t>El pesticida</a:t>
            </a:r>
          </a:p>
          <a:p>
            <a:r>
              <a:rPr dirty="0"/>
              <a:t>La ruta de exposición</a:t>
            </a:r>
          </a:p>
          <a:p>
            <a:r>
              <a:rPr dirty="0"/>
              <a:t>La duración de la exposición</a:t>
            </a:r>
          </a:p>
          <a:p>
            <a:r>
              <a:rPr dirty="0"/>
              <a:t>La frecuencia de la exposición</a:t>
            </a:r>
          </a:p>
          <a:p>
            <a:r>
              <a:rPr dirty="0"/>
              <a:t>La edad de la persona</a:t>
            </a:r>
          </a:p>
          <a:p>
            <a:r>
              <a:rPr dirty="0"/>
              <a:t>La salud de la persona</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334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a:solidFill>
                  <a:srgbClr val="000000"/>
                </a:solidFill>
              </a:rPr>
              <a:t>Posibles Riesgos </a:t>
            </a:r>
            <a:endParaRPr dirty="0">
              <a:solidFill>
                <a:srgbClr val="000000"/>
              </a:solidFill>
            </a:endParaRP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9486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dirty="0"/>
              <a:t>Riesgos para los </a:t>
            </a:r>
            <a:r>
              <a:rPr dirty="0" err="1"/>
              <a:t>niños</a:t>
            </a:r>
            <a:r>
              <a:rPr dirty="0"/>
              <a:t> </a:t>
            </a:r>
            <a:r>
              <a:rPr lang="es-ES" dirty="0"/>
              <a:t/>
            </a:r>
            <a:br>
              <a:rPr lang="es-ES" dirty="0"/>
            </a:br>
            <a:r>
              <a:rPr dirty="0"/>
              <a:t>y las embarazadas</a:t>
            </a:r>
          </a:p>
        </p:txBody>
      </p:sp>
      <p:sp>
        <p:nvSpPr>
          <p:cNvPr id="6" name="Content Placeholder 5"/>
          <p:cNvSpPr>
            <a:spLocks noGrp="1"/>
          </p:cNvSpPr>
          <p:nvPr>
            <p:ph idx="1"/>
          </p:nvPr>
        </p:nvSpPr>
        <p:spPr/>
        <p:txBody>
          <a:bodyPr>
            <a:normAutofit/>
          </a:bodyPr>
          <a:lstStyle/>
          <a:p>
            <a:r>
              <a:rPr dirty="0"/>
              <a:t>Embarazadas</a:t>
            </a:r>
          </a:p>
          <a:p>
            <a:pPr lvl="1"/>
            <a:r>
              <a:rPr lang="en-US" sz="2800" dirty="0"/>
              <a:t>Aborto natural</a:t>
            </a:r>
          </a:p>
          <a:p>
            <a:pPr lvl="1"/>
            <a:r>
              <a:rPr lang="en-US" sz="2800" dirty="0"/>
              <a:t>Defectos de nacimiento</a:t>
            </a:r>
          </a:p>
          <a:p>
            <a:r>
              <a:rPr dirty="0"/>
              <a:t>Niños</a:t>
            </a:r>
          </a:p>
          <a:p>
            <a:pPr lvl="1"/>
            <a:r>
              <a:rPr lang="en-US" sz="2800" dirty="0"/>
              <a:t>Todavía pequeños</a:t>
            </a:r>
          </a:p>
          <a:p>
            <a:pPr lvl="1"/>
            <a:r>
              <a:rPr lang="en-US" sz="2800" dirty="0"/>
              <a:t>Todavía en desarrollo</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268782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Posibles riesgos de los pesticidas</a:t>
            </a:r>
          </a:p>
        </p:txBody>
      </p:sp>
      <p:sp>
        <p:nvSpPr>
          <p:cNvPr id="10" name="Text Placeholder 9"/>
          <p:cNvSpPr>
            <a:spLocks noGrp="1"/>
          </p:cNvSpPr>
          <p:nvPr>
            <p:ph type="body" idx="1"/>
          </p:nvPr>
        </p:nvSpPr>
        <p:spPr/>
        <p:txBody>
          <a:bodyPr>
            <a:normAutofit/>
          </a:bodyPr>
          <a:lstStyle/>
          <a:p>
            <a:r>
              <a:rPr lang="en-US" sz="3200" b="0" dirty="0"/>
              <a:t>1. Agudos</a:t>
            </a:r>
          </a:p>
        </p:txBody>
      </p:sp>
      <p:sp>
        <p:nvSpPr>
          <p:cNvPr id="6" name="Content Placeholder 5"/>
          <p:cNvSpPr>
            <a:spLocks noGrp="1"/>
          </p:cNvSpPr>
          <p:nvPr>
            <p:ph sz="half" idx="2"/>
          </p:nvPr>
        </p:nvSpPr>
        <p:spPr/>
        <p:txBody>
          <a:bodyPr/>
          <a:lstStyle/>
          <a:p>
            <a:r>
              <a:rPr dirty="0"/>
              <a:t>A corto plazo</a:t>
            </a:r>
          </a:p>
          <a:p>
            <a:r>
              <a:rPr dirty="0"/>
              <a:t>Los síntomas aparecen poco después de la exposición</a:t>
            </a:r>
          </a:p>
          <a:p>
            <a:r>
              <a:rPr dirty="0"/>
              <a:t>Única exposición </a:t>
            </a:r>
          </a:p>
          <a:p>
            <a:r>
              <a:rPr dirty="0"/>
              <a:t>Enfermedades leves a graves</a:t>
            </a:r>
          </a:p>
        </p:txBody>
      </p:sp>
      <p:sp>
        <p:nvSpPr>
          <p:cNvPr id="11" name="Text Placeholder 10"/>
          <p:cNvSpPr>
            <a:spLocks noGrp="1"/>
          </p:cNvSpPr>
          <p:nvPr>
            <p:ph type="body" sz="quarter" idx="3"/>
          </p:nvPr>
        </p:nvSpPr>
        <p:spPr/>
        <p:txBody>
          <a:bodyPr>
            <a:normAutofit/>
          </a:bodyPr>
          <a:lstStyle/>
          <a:p>
            <a:r>
              <a:rPr lang="en-US" sz="3200" b="0" dirty="0"/>
              <a:t>2. Crónicos</a:t>
            </a:r>
          </a:p>
        </p:txBody>
      </p:sp>
      <p:sp>
        <p:nvSpPr>
          <p:cNvPr id="3" name="Content Placeholder 2"/>
          <p:cNvSpPr>
            <a:spLocks noGrp="1"/>
          </p:cNvSpPr>
          <p:nvPr>
            <p:ph sz="quarter" idx="4"/>
          </p:nvPr>
        </p:nvSpPr>
        <p:spPr/>
        <p:txBody>
          <a:bodyPr/>
          <a:lstStyle/>
          <a:p>
            <a:r>
              <a:rPr dirty="0"/>
              <a:t>A largo plazo</a:t>
            </a:r>
          </a:p>
          <a:p>
            <a:r>
              <a:rPr dirty="0"/>
              <a:t>Los síntomas aparecen </a:t>
            </a:r>
            <a:r>
              <a:rPr dirty="0" err="1"/>
              <a:t>meses</a:t>
            </a:r>
            <a:r>
              <a:rPr dirty="0"/>
              <a:t> </a:t>
            </a:r>
            <a:r>
              <a:rPr lang="es-ES" dirty="0"/>
              <a:t/>
            </a:r>
            <a:br>
              <a:rPr lang="es-ES" dirty="0"/>
            </a:br>
            <a:r>
              <a:rPr dirty="0"/>
              <a:t>o años después</a:t>
            </a:r>
          </a:p>
          <a:p>
            <a:r>
              <a:rPr dirty="0"/>
              <a:t>Exposición repetida a una dosis pequeña</a:t>
            </a:r>
          </a:p>
          <a:p>
            <a:r>
              <a:rPr dirty="0"/>
              <a:t>Por lo general causa enfermedades graves</a:t>
            </a:r>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476625" y="5703641"/>
            <a:ext cx="4629150" cy="584775"/>
          </a:xfrm>
          <a:prstGeom prst="rect">
            <a:avLst/>
          </a:prstGeom>
          <a:noFill/>
        </p:spPr>
        <p:txBody>
          <a:bodyPr wrap="square" rtlCol="0">
            <a:spAutoFit/>
          </a:bodyPr>
          <a:lstStyle/>
          <a:p>
            <a:pPr algn="ctr"/>
            <a:r>
              <a:rPr lang="en-US" sz="3200" dirty="0"/>
              <a:t>3. Efectos retardados</a:t>
            </a:r>
          </a:p>
        </p:txBody>
      </p:sp>
    </p:spTree>
    <p:extLst>
      <p:ext uri="{BB962C8B-B14F-4D97-AF65-F5344CB8AC3E}">
        <p14:creationId xmlns:p14="http://schemas.microsoft.com/office/powerpoint/2010/main" val="3908212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dirty="0"/>
              <a:t>Riesgos crónicos de los pesticidas</a:t>
            </a:r>
          </a:p>
        </p:txBody>
      </p:sp>
      <p:sp>
        <p:nvSpPr>
          <p:cNvPr id="28" name="Content Placeholder 27"/>
          <p:cNvSpPr>
            <a:spLocks noGrp="1"/>
          </p:cNvSpPr>
          <p:nvPr>
            <p:ph idx="1"/>
          </p:nvPr>
        </p:nvSpPr>
        <p:spPr/>
        <p:txBody>
          <a:bodyPr/>
          <a:lstStyle/>
          <a:p>
            <a:r>
              <a:rPr dirty="0"/>
              <a:t>Cáncer</a:t>
            </a:r>
          </a:p>
          <a:p>
            <a:r>
              <a:rPr dirty="0"/>
              <a:t>Problemas de fertilidad</a:t>
            </a:r>
          </a:p>
          <a:p>
            <a:r>
              <a:rPr dirty="0"/>
              <a:t>Enfermedades respiratorias</a:t>
            </a:r>
          </a:p>
          <a:p>
            <a:r>
              <a:rPr dirty="0"/>
              <a:t>Trastornos del sistema nervioso</a:t>
            </a:r>
          </a:p>
          <a:p>
            <a:r>
              <a:rPr dirty="0"/>
              <a:t>Defectos de nacimiento</a:t>
            </a:r>
          </a:p>
          <a:p>
            <a:r>
              <a:rPr dirty="0"/>
              <a:t>Trastornos del sistema inmunológico</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1447800" y="6488668"/>
            <a:ext cx="7628327" cy="369332"/>
          </a:xfrm>
          <a:prstGeom prst="rect">
            <a:avLst/>
          </a:prstGeom>
          <a:noFill/>
        </p:spPr>
        <p:txBody>
          <a:bodyPr wrap="square" rtlCol="0">
            <a:spAutoFit/>
          </a:bodyPr>
          <a:lstStyle/>
          <a:p>
            <a:pPr algn="r"/>
            <a:r>
              <a:rPr lang="en-US" dirty="0">
                <a:solidFill>
                  <a:prstClr val="black"/>
                </a:solidFill>
              </a:rPr>
              <a:t>Foto cortesía de: Sarah Risorto, Programa de IPM a nivel estatal de la UC</a:t>
            </a:r>
          </a:p>
        </p:txBody>
      </p:sp>
    </p:spTree>
    <p:extLst>
      <p:ext uri="{BB962C8B-B14F-4D97-AF65-F5344CB8AC3E}">
        <p14:creationId xmlns:p14="http://schemas.microsoft.com/office/powerpoint/2010/main" val="1377527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91525" cy="1325563"/>
          </a:xfrm>
        </p:spPr>
        <p:txBody>
          <a:bodyPr>
            <a:normAutofit fontScale="90000"/>
          </a:bodyPr>
          <a:lstStyle/>
          <a:p>
            <a:r>
              <a:rPr dirty="0"/>
              <a:t>Usar estas diapositivas para </a:t>
            </a:r>
            <a:r>
              <a:rPr dirty="0" err="1"/>
              <a:t>capacitar</a:t>
            </a:r>
            <a:r>
              <a:rPr dirty="0"/>
              <a:t> </a:t>
            </a:r>
            <a:r>
              <a:rPr lang="es-ES" dirty="0"/>
              <a:t/>
            </a:r>
            <a:br>
              <a:rPr lang="es-ES" dirty="0"/>
            </a:br>
            <a:r>
              <a:rPr dirty="0"/>
              <a:t>a </a:t>
            </a:r>
            <a:r>
              <a:rPr dirty="0" err="1"/>
              <a:t>los</a:t>
            </a:r>
            <a:r>
              <a:rPr dirty="0"/>
              <a:t> </a:t>
            </a:r>
            <a:r>
              <a:rPr lang="en-US" dirty="0"/>
              <a:t>trabajadores </a:t>
            </a:r>
            <a:r>
              <a:rPr lang="en-US" dirty="0" err="1"/>
              <a:t>agrícolas</a:t>
            </a:r>
            <a:r>
              <a:rPr dirty="0"/>
              <a:t> </a:t>
            </a:r>
          </a:p>
        </p:txBody>
      </p:sp>
      <p:sp>
        <p:nvSpPr>
          <p:cNvPr id="5" name="Content Placeholder 4"/>
          <p:cNvSpPr>
            <a:spLocks noGrp="1"/>
          </p:cNvSpPr>
          <p:nvPr>
            <p:ph idx="1"/>
          </p:nvPr>
        </p:nvSpPr>
        <p:spPr>
          <a:xfrm>
            <a:off x="838200" y="1673677"/>
            <a:ext cx="10515600" cy="4692720"/>
          </a:xfrm>
        </p:spPr>
        <p:txBody>
          <a:bodyPr>
            <a:noAutofit/>
          </a:bodyPr>
          <a:lstStyle/>
          <a:p>
            <a:r>
              <a:rPr lang="en-US" altLang="es-MX" sz="1800" dirty="0">
                <a:solidFill>
                  <a:srgbClr val="000000"/>
                </a:solidFill>
              </a:rPr>
              <a:t>Esta presentación proporciona la información que se requiere para capacitar a </a:t>
            </a:r>
            <a:r>
              <a:rPr lang="en-US" altLang="es-MX" sz="1800" dirty="0" err="1">
                <a:solidFill>
                  <a:srgbClr val="000000"/>
                </a:solidFill>
              </a:rPr>
              <a:t>los</a:t>
            </a:r>
            <a:r>
              <a:rPr lang="en-US" altLang="es-MX" sz="1800" dirty="0">
                <a:solidFill>
                  <a:srgbClr val="000000"/>
                </a:solidFill>
              </a:rPr>
              <a:t> trabajadores </a:t>
            </a:r>
            <a:r>
              <a:rPr lang="es-US" sz="1800" dirty="0">
                <a:solidFill>
                  <a:srgbClr val="000000"/>
                </a:solidFill>
              </a:rPr>
              <a:t>agrícolas </a:t>
            </a:r>
            <a:r>
              <a:rPr lang="en-US" altLang="es-MX" sz="1800" dirty="0" err="1">
                <a:solidFill>
                  <a:srgbClr val="000000"/>
                </a:solidFill>
              </a:rPr>
              <a:t>según</a:t>
            </a:r>
            <a:r>
              <a:rPr lang="en-US" altLang="es-MX" sz="1800" dirty="0">
                <a:solidFill>
                  <a:srgbClr val="000000"/>
                </a:solidFill>
              </a:rPr>
              <a:t> el Estándar para la Protección del Trabajador (WPS) de la Agencia de Protección Ambiental. </a:t>
            </a:r>
            <a:r>
              <a:rPr lang="en-US" sz="1800" dirty="0">
                <a:solidFill>
                  <a:srgbClr val="000000"/>
                </a:solidFill>
              </a:rPr>
              <a:t>Es posible que se apliquen otras normas estatales.</a:t>
            </a:r>
          </a:p>
          <a:p>
            <a:r>
              <a:rPr lang="en-US" sz="1800" dirty="0">
                <a:solidFill>
                  <a:srgbClr val="000000"/>
                </a:solidFill>
              </a:rPr>
              <a:t>Este material de capacitación para los trabajadores puede usarse en 2017, 2018 y </a:t>
            </a:r>
            <a:r>
              <a:rPr lang="es-ES_tradnl" sz="1800" dirty="0">
                <a:solidFill>
                  <a:srgbClr val="000000"/>
                </a:solidFill>
              </a:rPr>
              <a:t>en los a</a:t>
            </a:r>
            <a:r>
              <a:rPr lang="en-US" sz="1800" dirty="0" err="1">
                <a:solidFill>
                  <a:srgbClr val="000000"/>
                </a:solidFill>
              </a:rPr>
              <a:t>ños</a:t>
            </a:r>
            <a:r>
              <a:rPr lang="en-US" sz="1800" dirty="0">
                <a:solidFill>
                  <a:srgbClr val="000000"/>
                </a:solidFill>
              </a:rPr>
              <a:t> </a:t>
            </a:r>
            <a:r>
              <a:rPr lang="en-US" sz="1800" dirty="0" err="1">
                <a:solidFill>
                  <a:srgbClr val="000000"/>
                </a:solidFill>
              </a:rPr>
              <a:t>siguientes</a:t>
            </a:r>
            <a:r>
              <a:rPr lang="en-US" sz="1800" dirty="0">
                <a:solidFill>
                  <a:srgbClr val="000000"/>
                </a:solidFill>
              </a:rPr>
              <a:t>.</a:t>
            </a:r>
          </a:p>
          <a:p>
            <a:r>
              <a:rPr lang="en-US" altLang="es-MX" sz="1800" dirty="0">
                <a:solidFill>
                  <a:srgbClr val="000000"/>
                </a:solidFill>
              </a:rPr>
              <a:t>Esta presentación debe presentarse en su totalidad.</a:t>
            </a:r>
          </a:p>
          <a:p>
            <a:r>
              <a:rPr lang="es-ES" sz="1800" dirty="0">
                <a:solidFill>
                  <a:srgbClr val="000000"/>
                </a:solidFill>
              </a:rPr>
              <a:t>Si tiene la intención de agregar o quitar diapositivas de esta presentación aprobada por la EPA, consulte la guía de la EPA en la sección de notas</a:t>
            </a:r>
            <a:r>
              <a:rPr lang="en-US" sz="1800" dirty="0">
                <a:solidFill>
                  <a:srgbClr val="000000"/>
                </a:solidFill>
              </a:rPr>
              <a:t>.</a:t>
            </a:r>
          </a:p>
          <a:p>
            <a:r>
              <a:rPr lang="en-US" sz="1800" dirty="0">
                <a:solidFill>
                  <a:srgbClr val="000000"/>
                </a:solidFill>
              </a:rPr>
              <a:t>La </a:t>
            </a:r>
            <a:r>
              <a:rPr lang="en-US" sz="1800" dirty="0" err="1">
                <a:solidFill>
                  <a:srgbClr val="000000"/>
                </a:solidFill>
              </a:rPr>
              <a:t>sección</a:t>
            </a:r>
            <a:r>
              <a:rPr lang="en-US" sz="1800" dirty="0">
                <a:solidFill>
                  <a:srgbClr val="000000"/>
                </a:solidFill>
              </a:rPr>
              <a:t> de </a:t>
            </a:r>
            <a:r>
              <a:rPr lang="en-US" sz="1800" dirty="0" err="1">
                <a:solidFill>
                  <a:srgbClr val="000000"/>
                </a:solidFill>
              </a:rPr>
              <a:t>notas</a:t>
            </a:r>
            <a:r>
              <a:rPr lang="en-US" sz="1800" dirty="0">
                <a:solidFill>
                  <a:srgbClr val="000000"/>
                </a:solidFill>
              </a:rPr>
              <a:t> de la </a:t>
            </a:r>
            <a:r>
              <a:rPr lang="en-US" sz="1800" dirty="0" err="1">
                <a:solidFill>
                  <a:srgbClr val="000000"/>
                </a:solidFill>
              </a:rPr>
              <a:t>presentación</a:t>
            </a:r>
            <a:r>
              <a:rPr lang="en-US" sz="1800" dirty="0">
                <a:solidFill>
                  <a:srgbClr val="000000"/>
                </a:solidFill>
              </a:rPr>
              <a:t> de PowerPoint </a:t>
            </a:r>
            <a:r>
              <a:rPr lang="en-US" sz="1800" dirty="0" err="1">
                <a:solidFill>
                  <a:srgbClr val="000000"/>
                </a:solidFill>
              </a:rPr>
              <a:t>contiene</a:t>
            </a:r>
            <a:r>
              <a:rPr lang="en-US" sz="1800" dirty="0">
                <a:solidFill>
                  <a:srgbClr val="000000"/>
                </a:solidFill>
              </a:rPr>
              <a:t> </a:t>
            </a:r>
            <a:r>
              <a:rPr lang="en-US" sz="1800" dirty="0" err="1">
                <a:solidFill>
                  <a:srgbClr val="000000"/>
                </a:solidFill>
              </a:rPr>
              <a:t>información</a:t>
            </a:r>
            <a:r>
              <a:rPr lang="en-US" sz="1800" dirty="0">
                <a:solidFill>
                  <a:srgbClr val="000000"/>
                </a:solidFill>
              </a:rPr>
              <a:t> </a:t>
            </a:r>
            <a:r>
              <a:rPr lang="en-US" sz="1800" dirty="0" err="1">
                <a:solidFill>
                  <a:srgbClr val="000000"/>
                </a:solidFill>
              </a:rPr>
              <a:t>importante</a:t>
            </a:r>
            <a:r>
              <a:rPr lang="en-US" sz="1800" dirty="0">
                <a:solidFill>
                  <a:srgbClr val="000000"/>
                </a:solidFill>
              </a:rPr>
              <a:t> para el instructor. Revise las </a:t>
            </a:r>
            <a:r>
              <a:rPr lang="en-US" sz="1800" dirty="0" err="1">
                <a:solidFill>
                  <a:srgbClr val="000000"/>
                </a:solidFill>
              </a:rPr>
              <a:t>notas</a:t>
            </a:r>
            <a:r>
              <a:rPr lang="en-US" sz="1800" dirty="0">
                <a:solidFill>
                  <a:srgbClr val="000000"/>
                </a:solidFill>
              </a:rPr>
              <a:t> antes de </a:t>
            </a:r>
            <a:r>
              <a:rPr lang="en-US" sz="1800" dirty="0" err="1">
                <a:solidFill>
                  <a:srgbClr val="000000"/>
                </a:solidFill>
              </a:rPr>
              <a:t>llevar</a:t>
            </a:r>
            <a:r>
              <a:rPr lang="en-US" sz="1800" dirty="0">
                <a:solidFill>
                  <a:srgbClr val="000000"/>
                </a:solidFill>
              </a:rPr>
              <a:t> a </a:t>
            </a:r>
            <a:r>
              <a:rPr lang="en-US" sz="1800" dirty="0" err="1">
                <a:solidFill>
                  <a:srgbClr val="000000"/>
                </a:solidFill>
              </a:rPr>
              <a:t>cabo</a:t>
            </a:r>
            <a:r>
              <a:rPr lang="en-US" sz="1800" dirty="0">
                <a:solidFill>
                  <a:srgbClr val="000000"/>
                </a:solidFill>
              </a:rPr>
              <a:t> la </a:t>
            </a:r>
            <a:r>
              <a:rPr lang="en-US" sz="1800" dirty="0" err="1">
                <a:solidFill>
                  <a:srgbClr val="000000"/>
                </a:solidFill>
              </a:rPr>
              <a:t>capacitación</a:t>
            </a:r>
            <a:r>
              <a:rPr lang="en-US" sz="1800" dirty="0">
                <a:solidFill>
                  <a:srgbClr val="000000"/>
                </a:solidFill>
              </a:rPr>
              <a:t>.</a:t>
            </a:r>
          </a:p>
          <a:p>
            <a:r>
              <a:rPr lang="en-US" sz="1800" dirty="0">
                <a:solidFill>
                  <a:srgbClr val="000000"/>
                </a:solidFill>
              </a:rPr>
              <a:t>Las capacitaciones deben llevarse a cabo de manera tal que </a:t>
            </a:r>
            <a:r>
              <a:rPr lang="en-US" sz="1800" dirty="0" err="1">
                <a:solidFill>
                  <a:srgbClr val="000000"/>
                </a:solidFill>
              </a:rPr>
              <a:t>los</a:t>
            </a:r>
            <a:r>
              <a:rPr lang="en-US" sz="1800" dirty="0">
                <a:solidFill>
                  <a:srgbClr val="000000"/>
                </a:solidFill>
              </a:rPr>
              <a:t> trabajadores </a:t>
            </a:r>
            <a:r>
              <a:rPr lang="en-US" sz="1800" dirty="0" err="1">
                <a:solidFill>
                  <a:srgbClr val="000000"/>
                </a:solidFill>
              </a:rPr>
              <a:t>comprendan</a:t>
            </a:r>
            <a:r>
              <a:rPr lang="en-US" sz="1800" dirty="0">
                <a:solidFill>
                  <a:srgbClr val="000000"/>
                </a:solidFill>
              </a:rPr>
              <a:t> la información por completo.</a:t>
            </a:r>
          </a:p>
          <a:p>
            <a:endParaRPr lang="es-US" sz="180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055719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dirty="0"/>
              <a:t>Sensibilización</a:t>
            </a:r>
          </a:p>
        </p:txBody>
      </p:sp>
      <p:sp>
        <p:nvSpPr>
          <p:cNvPr id="6" name="Content Placeholder 5"/>
          <p:cNvSpPr>
            <a:spLocks noGrp="1"/>
          </p:cNvSpPr>
          <p:nvPr>
            <p:ph idx="1"/>
          </p:nvPr>
        </p:nvSpPr>
        <p:spPr>
          <a:xfrm>
            <a:off x="7136823" y="1690688"/>
            <a:ext cx="4150302" cy="4351338"/>
          </a:xfrm>
        </p:spPr>
        <p:txBody>
          <a:bodyPr/>
          <a:lstStyle/>
          <a:p>
            <a:r>
              <a:rPr dirty="0"/>
              <a:t>No </a:t>
            </a:r>
            <a:r>
              <a:rPr dirty="0" err="1"/>
              <a:t>sobreexposición</a:t>
            </a:r>
            <a:r>
              <a:rPr dirty="0"/>
              <a:t> </a:t>
            </a:r>
            <a:r>
              <a:rPr lang="es-ES" dirty="0"/>
              <a:t/>
            </a:r>
            <a:br>
              <a:rPr lang="es-ES" dirty="0"/>
            </a:br>
            <a:r>
              <a:rPr dirty="0"/>
              <a:t>o intoxicación</a:t>
            </a:r>
          </a:p>
          <a:p>
            <a:r>
              <a:rPr dirty="0"/>
              <a:t>Reacción alérgica que se desarrolla con el tiempo</a:t>
            </a:r>
          </a:p>
          <a:p>
            <a:r>
              <a:rPr dirty="0"/>
              <a:t>Irritación en la piel </a:t>
            </a:r>
          </a:p>
          <a:p>
            <a:r>
              <a:rPr dirty="0"/>
              <a:t>Problemas respiratorios</a:t>
            </a:r>
          </a:p>
          <a:p>
            <a:endParaRPr lang="es-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Foto cortesía de: Metere Pinker y Mark Morrison</a:t>
            </a:r>
          </a:p>
        </p:txBody>
      </p:sp>
    </p:spTree>
    <p:extLst>
      <p:ext uri="{BB962C8B-B14F-4D97-AF65-F5344CB8AC3E}">
        <p14:creationId xmlns:p14="http://schemas.microsoft.com/office/powerpoint/2010/main" val="721678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Formas de </a:t>
            </a:r>
            <a:r>
              <a:rPr dirty="0" err="1"/>
              <a:t>reducir</a:t>
            </a:r>
            <a:r>
              <a:rPr dirty="0"/>
              <a:t> </a:t>
            </a:r>
            <a:r>
              <a:rPr lang="es-ES" dirty="0"/>
              <a:t/>
            </a:r>
            <a:br>
              <a:rPr lang="es-ES" dirty="0"/>
            </a:br>
            <a:r>
              <a:rPr dirty="0"/>
              <a:t>la exposición a pesticidas</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19265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Reconozca y comprenda el </a:t>
            </a:r>
            <a:r>
              <a:rPr lang="en-US" sz="4000" dirty="0" err="1"/>
              <a:t>significado</a:t>
            </a:r>
            <a:r>
              <a:rPr lang="en-US" sz="4000" dirty="0"/>
              <a:t> </a:t>
            </a:r>
            <a:br>
              <a:rPr lang="en-US" sz="4000" dirty="0"/>
            </a:br>
            <a:r>
              <a:rPr lang="en-US" sz="4000" dirty="0"/>
              <a:t>de las señales de advertencia exhibidas</a:t>
            </a:r>
          </a:p>
        </p:txBody>
      </p:sp>
      <p:sp>
        <p:nvSpPr>
          <p:cNvPr id="3" name="Content Placeholder 2"/>
          <p:cNvSpPr>
            <a:spLocks noGrp="1"/>
          </p:cNvSpPr>
          <p:nvPr>
            <p:ph idx="1"/>
          </p:nvPr>
        </p:nvSpPr>
        <p:spPr>
          <a:xfrm>
            <a:off x="838200" y="2193673"/>
            <a:ext cx="5405846" cy="3983290"/>
          </a:xfrm>
        </p:spPr>
        <p:txBody>
          <a:bodyPr/>
          <a:lstStyle/>
          <a:p>
            <a:r>
              <a:rPr lang="en-US" altLang="es-MX" dirty="0"/>
              <a:t>Si </a:t>
            </a:r>
            <a:r>
              <a:rPr lang="en-US" altLang="es-MX" dirty="0" err="1">
                <a:solidFill>
                  <a:srgbClr val="000000"/>
                </a:solidFill>
              </a:rPr>
              <a:t>ve</a:t>
            </a:r>
            <a:r>
              <a:rPr lang="en-US" altLang="es-MX" dirty="0">
                <a:solidFill>
                  <a:srgbClr val="000000"/>
                </a:solidFill>
              </a:rPr>
              <a:t> </a:t>
            </a:r>
            <a:r>
              <a:rPr lang="en-US" altLang="es-MX" dirty="0" err="1">
                <a:solidFill>
                  <a:srgbClr val="000000"/>
                </a:solidFill>
              </a:rPr>
              <a:t>éste</a:t>
            </a:r>
            <a:r>
              <a:rPr lang="en-US" altLang="es-MX" dirty="0">
                <a:solidFill>
                  <a:srgbClr val="000000"/>
                </a:solidFill>
              </a:rPr>
              <a:t> </a:t>
            </a:r>
            <a:r>
              <a:rPr lang="en-US" altLang="es-MX" dirty="0"/>
              <a:t>cartel, o </a:t>
            </a:r>
            <a:r>
              <a:rPr lang="en-US" altLang="es-MX" dirty="0" err="1"/>
              <a:t>uno</a:t>
            </a:r>
            <a:r>
              <a:rPr lang="en-US" altLang="es-MX" dirty="0"/>
              <a:t> similar, </a:t>
            </a:r>
            <a:br>
              <a:rPr lang="en-US" altLang="es-MX" dirty="0"/>
            </a:br>
            <a:r>
              <a:rPr lang="en-US" altLang="es-MX" dirty="0"/>
              <a:t>no entre </a:t>
            </a:r>
          </a:p>
          <a:p>
            <a:r>
              <a:rPr lang="en-US" altLang="es-MX" dirty="0"/>
              <a:t>Esta señal significa que puede haber pesticidas o residuos de pesticidas presentes en el área</a:t>
            </a:r>
          </a:p>
          <a:p>
            <a:r>
              <a:rPr lang="en-US" altLang="es-MX" dirty="0"/>
              <a:t>Debe recibir capacitación y protección especial para ingresar a esas áreas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Foto cortesía de: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787683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582"/>
            <a:ext cx="8134350" cy="1325563"/>
          </a:xfrm>
        </p:spPr>
        <p:txBody>
          <a:bodyPr>
            <a:noAutofit/>
          </a:bodyPr>
          <a:lstStyle/>
          <a:p>
            <a:r>
              <a:rPr lang="en-US" sz="4000" dirty="0"/>
              <a:t>Siga las instrucciones y/o </a:t>
            </a:r>
            <a:r>
              <a:rPr lang="en-US" sz="4000" dirty="0" err="1"/>
              <a:t>señales</a:t>
            </a:r>
            <a:r>
              <a:rPr lang="en-US" sz="4000" dirty="0"/>
              <a:t> </a:t>
            </a:r>
            <a:br>
              <a:rPr lang="en-US" sz="4000" dirty="0"/>
            </a:br>
            <a:r>
              <a:rPr lang="en-US" sz="4000" dirty="0"/>
              <a:t>y </a:t>
            </a:r>
            <a:r>
              <a:rPr lang="en-US" sz="4000" dirty="0" err="1">
                <a:solidFill>
                  <a:srgbClr val="000000"/>
                </a:solidFill>
              </a:rPr>
              <a:t>manténgase</a:t>
            </a:r>
            <a:r>
              <a:rPr lang="en-US" sz="4000" dirty="0"/>
              <a:t> alejado de las áreas tratadas con pesticidas</a:t>
            </a:r>
          </a:p>
        </p:txBody>
      </p:sp>
      <p:sp>
        <p:nvSpPr>
          <p:cNvPr id="6" name="Content Placeholder 5"/>
          <p:cNvSpPr>
            <a:spLocks noGrp="1"/>
          </p:cNvSpPr>
          <p:nvPr>
            <p:ph idx="1"/>
          </p:nvPr>
        </p:nvSpPr>
        <p:spPr>
          <a:xfrm>
            <a:off x="896022" y="1644205"/>
            <a:ext cx="10791825" cy="4092240"/>
          </a:xfrm>
        </p:spPr>
        <p:txBody>
          <a:bodyPr>
            <a:normAutofit/>
          </a:bodyPr>
          <a:lstStyle/>
          <a:p>
            <a:r>
              <a:rPr sz="2300" dirty="0"/>
              <a:t>El empleador debe notificarles a los trabajadores las restricciones de las áreas donde se están llevando a cabo aplicaciones y donde un REI se encuentra vigente  </a:t>
            </a:r>
          </a:p>
          <a:p>
            <a:r>
              <a:rPr lang="es-ES_tradnl" sz="2300" dirty="0"/>
              <a:t>Las </a:t>
            </a:r>
            <a:r>
              <a:rPr lang="es-ES_tradnl" sz="2300" dirty="0">
                <a:solidFill>
                  <a:srgbClr val="000000"/>
                </a:solidFill>
              </a:rPr>
              <a:t>notificaciones pueden ser en forma de advertencia oral o un cartel que se encontrará en las zonas circundantes </a:t>
            </a:r>
            <a:r>
              <a:rPr lang="es-ES_tradnl" sz="2300" dirty="0"/>
              <a:t>del área tratada </a:t>
            </a:r>
          </a:p>
          <a:p>
            <a:r>
              <a:rPr lang="es-ES" sz="2300" dirty="0"/>
              <a:t>Manténgase alejado del equipo de aplicación durante las aplicaciones de pesticidas</a:t>
            </a:r>
            <a:endParaRPr sz="2300" dirty="0"/>
          </a:p>
          <a:p>
            <a:endParaRPr lang="es-US"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2390680" cy="369332"/>
          </a:xfrm>
          <a:prstGeom prst="rect">
            <a:avLst/>
          </a:prstGeom>
          <a:noFill/>
        </p:spPr>
        <p:txBody>
          <a:bodyPr wrap="square" rtlCol="0">
            <a:spAutoFit/>
          </a:bodyPr>
          <a:lstStyle/>
          <a:p>
            <a:r>
              <a:rPr lang="en-US" dirty="0">
                <a:solidFill>
                  <a:prstClr val="black"/>
                </a:solidFill>
              </a:rPr>
              <a:t>Foto cortesía de: Betsy Buffington, Universidad Estatal de Iowa y James Hollyer, subdirector de extensión, Universidad de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2723701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730067" cy="1325563"/>
          </a:xfrm>
        </p:spPr>
        <p:txBody>
          <a:bodyPr>
            <a:normAutofit/>
          </a:bodyPr>
          <a:lstStyle/>
          <a:p>
            <a:r>
              <a:rPr lang="en-US" altLang="es-MX" dirty="0" err="1">
                <a:solidFill>
                  <a:srgbClr val="000000"/>
                </a:solidFill>
              </a:rPr>
              <a:t>Puede</a:t>
            </a:r>
            <a:r>
              <a:rPr lang="en-US" altLang="es-MX" dirty="0">
                <a:solidFill>
                  <a:srgbClr val="000000"/>
                </a:solidFill>
              </a:rPr>
              <a:t> </a:t>
            </a:r>
            <a:r>
              <a:rPr lang="en-US" altLang="es-MX" dirty="0" err="1">
                <a:solidFill>
                  <a:srgbClr val="000000"/>
                </a:solidFill>
              </a:rPr>
              <a:t>reducir</a:t>
            </a:r>
            <a:r>
              <a:rPr lang="en-US" altLang="es-MX" dirty="0">
                <a:solidFill>
                  <a:srgbClr val="000000"/>
                </a:solidFill>
              </a:rPr>
              <a:t> </a:t>
            </a:r>
            <a:r>
              <a:rPr lang="en-US" altLang="es-MX" dirty="0" err="1">
                <a:solidFill>
                  <a:srgbClr val="000000"/>
                </a:solidFill>
              </a:rPr>
              <a:t>su</a:t>
            </a:r>
            <a:r>
              <a:rPr lang="en-US" altLang="es-MX" dirty="0">
                <a:solidFill>
                  <a:srgbClr val="000000"/>
                </a:solidFill>
              </a:rPr>
              <a:t> </a:t>
            </a:r>
            <a:r>
              <a:rPr lang="en-US" altLang="es-MX" dirty="0" err="1">
                <a:solidFill>
                  <a:srgbClr val="000000"/>
                </a:solidFill>
              </a:rPr>
              <a:t>exposici</a:t>
            </a:r>
            <a:r>
              <a:rPr lang="en-US" dirty="0" err="1">
                <a:solidFill>
                  <a:srgbClr val="000000"/>
                </a:solidFill>
              </a:rPr>
              <a:t>ó</a:t>
            </a:r>
            <a:r>
              <a:rPr lang="en-US" altLang="es-MX" dirty="0" err="1">
                <a:solidFill>
                  <a:srgbClr val="000000"/>
                </a:solidFill>
              </a:rPr>
              <a:t>n</a:t>
            </a:r>
            <a:r>
              <a:rPr lang="en-US" altLang="es-MX" dirty="0">
                <a:solidFill>
                  <a:srgbClr val="000000"/>
                </a:solidFill>
              </a:rPr>
              <a:t> a los </a:t>
            </a:r>
            <a:r>
              <a:rPr lang="en-US" altLang="es-MX" dirty="0" err="1">
                <a:solidFill>
                  <a:srgbClr val="000000"/>
                </a:solidFill>
              </a:rPr>
              <a:t>pesticidas</a:t>
            </a:r>
            <a:r>
              <a:rPr lang="en-US" altLang="es-MX" dirty="0">
                <a:solidFill>
                  <a:srgbClr val="000000"/>
                </a:solidFill>
              </a:rPr>
              <a:t>: </a:t>
            </a:r>
            <a:endParaRPr lang="en-US" dirty="0">
              <a:solidFill>
                <a:srgbClr val="000000"/>
              </a:solidFill>
            </a:endParaRPr>
          </a:p>
        </p:txBody>
      </p:sp>
      <p:sp>
        <p:nvSpPr>
          <p:cNvPr id="4" name="Content Placeholder 3"/>
          <p:cNvSpPr>
            <a:spLocks noGrp="1"/>
          </p:cNvSpPr>
          <p:nvPr>
            <p:ph idx="1"/>
          </p:nvPr>
        </p:nvSpPr>
        <p:spPr>
          <a:xfrm>
            <a:off x="609599" y="1825625"/>
            <a:ext cx="10938933" cy="3491441"/>
          </a:xfrm>
        </p:spPr>
        <p:txBody>
          <a:bodyPr>
            <a:normAutofit lnSpcReduction="10000"/>
          </a:bodyPr>
          <a:lstStyle/>
          <a:p>
            <a:r>
              <a:rPr lang="es-ES" altLang="es-MX" dirty="0" err="1">
                <a:solidFill>
                  <a:srgbClr val="000000"/>
                </a:solidFill>
              </a:rPr>
              <a:t>Poniendose</a:t>
            </a:r>
            <a:r>
              <a:rPr lang="es-ES" altLang="es-MX" dirty="0">
                <a:solidFill>
                  <a:srgbClr val="000000"/>
                </a:solidFill>
              </a:rPr>
              <a:t> ropa de trabajo y/o un equipo de protección personal que le proteja la piel</a:t>
            </a:r>
          </a:p>
          <a:p>
            <a:r>
              <a:rPr lang="es-ES" altLang="es-MX" dirty="0">
                <a:solidFill>
                  <a:srgbClr val="000000"/>
                </a:solidFill>
              </a:rPr>
              <a:t>Manteniéndose alejado de las áreas indicadas por su supervisor</a:t>
            </a:r>
          </a:p>
          <a:p>
            <a:r>
              <a:rPr lang="es-ES" altLang="es-MX" spc="-50" dirty="0">
                <a:solidFill>
                  <a:srgbClr val="000000"/>
                </a:solidFill>
              </a:rPr>
              <a:t>Saliendo del área si llevan los pesticidas al lugar donde usted está trabajando</a:t>
            </a:r>
          </a:p>
          <a:p>
            <a:r>
              <a:rPr lang="es-ES" altLang="es-MX" dirty="0">
                <a:solidFill>
                  <a:srgbClr val="000000"/>
                </a:solidFill>
              </a:rPr>
              <a:t>Lavándose con agua, jabón y champú luego de trabajar y antes de comer, mascar chicle, fumar o usar el baño y </a:t>
            </a:r>
            <a:r>
              <a:rPr lang="es-ES" dirty="0">
                <a:solidFill>
                  <a:srgbClr val="000000"/>
                </a:solidFill>
              </a:rPr>
              <a:t>antes de cualquier contacto físico con su familia</a:t>
            </a:r>
            <a:endParaRPr lang="es-ES" altLang="es-MX" dirty="0">
              <a:solidFill>
                <a:srgbClr val="000000"/>
              </a:solidFill>
            </a:endParaRP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065752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19" y="486560"/>
            <a:ext cx="10515600" cy="1325563"/>
          </a:xfrm>
        </p:spPr>
        <p:txBody>
          <a:bodyPr/>
          <a:lstStyle/>
          <a:p>
            <a:r>
              <a:rPr dirty="0"/>
              <a:t>Lávese y póngase ropa limpia</a:t>
            </a:r>
          </a:p>
        </p:txBody>
      </p:sp>
      <p:sp>
        <p:nvSpPr>
          <p:cNvPr id="3" name="Content Placeholder 2"/>
          <p:cNvSpPr>
            <a:spLocks noGrp="1"/>
          </p:cNvSpPr>
          <p:nvPr>
            <p:ph idx="1"/>
          </p:nvPr>
        </p:nvSpPr>
        <p:spPr>
          <a:xfrm>
            <a:off x="3931920" y="2499949"/>
            <a:ext cx="7421880" cy="2563495"/>
          </a:xfrm>
        </p:spPr>
        <p:txBody>
          <a:bodyPr>
            <a:normAutofit/>
          </a:bodyPr>
          <a:lstStyle/>
          <a:p>
            <a:r>
              <a:rPr lang="es-ES_tradnl" dirty="0">
                <a:solidFill>
                  <a:srgbClr val="000000"/>
                </a:solidFill>
              </a:rPr>
              <a:t>Lávese o dúchese con agua y jabón y lávese el cabello con champú tan pronto como pueda luego de trabajar en </a:t>
            </a:r>
            <a:r>
              <a:rPr lang="es-ES_tradnl" dirty="0"/>
              <a:t>áreas tratadas con pesticidas</a:t>
            </a:r>
          </a:p>
          <a:p>
            <a:r>
              <a:rPr dirty="0"/>
              <a:t>Póngase ropa limpia luego de lavarse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Foto cortesía de: James Hollyer, subdirector de extensión, Universidad de Guam</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4574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err="1"/>
              <a:t>Despu</a:t>
            </a:r>
            <a:r>
              <a:rPr lang="en-US" altLang="es-MX" dirty="0" err="1"/>
              <a:t>é</a:t>
            </a:r>
            <a:r>
              <a:rPr lang="en-US" dirty="0" err="1"/>
              <a:t>s</a:t>
            </a:r>
            <a:r>
              <a:rPr dirty="0"/>
              <a:t> de trabajar en áreas tratadas con pesticidas</a:t>
            </a:r>
          </a:p>
        </p:txBody>
      </p:sp>
      <p:sp>
        <p:nvSpPr>
          <p:cNvPr id="3" name="Content Placeholder 2"/>
          <p:cNvSpPr>
            <a:spLocks noGrp="1"/>
          </p:cNvSpPr>
          <p:nvPr>
            <p:ph idx="1"/>
          </p:nvPr>
        </p:nvSpPr>
        <p:spPr>
          <a:xfrm>
            <a:off x="838200" y="1825625"/>
            <a:ext cx="6176554" cy="4351338"/>
          </a:xfrm>
        </p:spPr>
        <p:txBody>
          <a:bodyPr/>
          <a:lstStyle/>
          <a:p>
            <a:r>
              <a:rPr dirty="0"/>
              <a:t>Quítese las botas o zapatos de trabajo antes de </a:t>
            </a:r>
            <a:r>
              <a:rPr lang="en-US" dirty="0"/>
              <a:t>entrar</a:t>
            </a:r>
            <a:r>
              <a:rPr dirty="0"/>
              <a:t> a su casa </a:t>
            </a:r>
          </a:p>
          <a:p>
            <a:r>
              <a:rPr dirty="0"/>
              <a:t>Quítese la ropa de trabajo y </a:t>
            </a:r>
            <a:r>
              <a:rPr dirty="0" err="1"/>
              <a:t>lávese</a:t>
            </a:r>
            <a:r>
              <a:rPr dirty="0"/>
              <a:t> </a:t>
            </a:r>
            <a:r>
              <a:rPr lang="es-ES" dirty="0"/>
              <a:t/>
            </a:r>
            <a:br>
              <a:rPr lang="es-ES" dirty="0"/>
            </a:br>
            <a:r>
              <a:rPr dirty="0"/>
              <a:t>o dúchese antes de entrar en contacto con niños o familiares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Foto cortesía de: Jennifer Weber, Departamento de Agricultura de Arizona</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1310553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dirty="0"/>
              <a:t>Reduzca los residuos de </a:t>
            </a:r>
            <a:r>
              <a:rPr dirty="0" err="1"/>
              <a:t>pesticidas</a:t>
            </a:r>
            <a:r>
              <a:rPr dirty="0"/>
              <a:t> </a:t>
            </a:r>
            <a:r>
              <a:rPr lang="es-ES" dirty="0"/>
              <a:t/>
            </a:r>
            <a:br>
              <a:rPr lang="es-ES" dirty="0"/>
            </a:br>
            <a:r>
              <a:rPr dirty="0" err="1"/>
              <a:t>en</a:t>
            </a:r>
            <a:r>
              <a:rPr dirty="0"/>
              <a:t> la ropa</a:t>
            </a:r>
          </a:p>
        </p:txBody>
      </p:sp>
      <p:sp>
        <p:nvSpPr>
          <p:cNvPr id="7" name="Content Placeholder 6"/>
          <p:cNvSpPr>
            <a:spLocks noGrp="1"/>
          </p:cNvSpPr>
          <p:nvPr>
            <p:ph idx="1"/>
          </p:nvPr>
        </p:nvSpPr>
        <p:spPr>
          <a:xfrm>
            <a:off x="838200" y="1825625"/>
            <a:ext cx="10410371" cy="1512661"/>
          </a:xfrm>
        </p:spPr>
        <p:txBody>
          <a:bodyPr/>
          <a:lstStyle/>
          <a:p>
            <a:r>
              <a:rPr lang="en-US" dirty="0" err="1">
                <a:solidFill>
                  <a:srgbClr val="000000"/>
                </a:solidFill>
              </a:rPr>
              <a:t>Pongase</a:t>
            </a:r>
            <a:r>
              <a:rPr dirty="0">
                <a:solidFill>
                  <a:srgbClr val="000000"/>
                </a:solidFill>
              </a:rPr>
              <a:t> </a:t>
            </a:r>
            <a:r>
              <a:rPr dirty="0" err="1">
                <a:solidFill>
                  <a:srgbClr val="000000"/>
                </a:solidFill>
              </a:rPr>
              <a:t>ropa</a:t>
            </a:r>
            <a:r>
              <a:rPr dirty="0">
                <a:solidFill>
                  <a:srgbClr val="000000"/>
                </a:solidFill>
              </a:rPr>
              <a:t> </a:t>
            </a:r>
            <a:r>
              <a:rPr lang="en-US" dirty="0" err="1">
                <a:solidFill>
                  <a:srgbClr val="000000"/>
                </a:solidFill>
              </a:rPr>
              <a:t>limpia</a:t>
            </a:r>
            <a:r>
              <a:rPr lang="en-US" dirty="0">
                <a:solidFill>
                  <a:srgbClr val="000000"/>
                </a:solidFill>
              </a:rPr>
              <a:t> </a:t>
            </a:r>
            <a:r>
              <a:rPr lang="en-US" dirty="0" err="1">
                <a:solidFill>
                  <a:srgbClr val="000000"/>
                </a:solidFill>
              </a:rPr>
              <a:t>cada</a:t>
            </a:r>
            <a:r>
              <a:rPr lang="en-US" dirty="0">
                <a:solidFill>
                  <a:srgbClr val="000000"/>
                </a:solidFill>
              </a:rPr>
              <a:t> </a:t>
            </a:r>
            <a:r>
              <a:rPr lang="es-ES" dirty="0">
                <a:solidFill>
                  <a:srgbClr val="000000"/>
                </a:solidFill>
              </a:rPr>
              <a:t>día</a:t>
            </a:r>
            <a:r>
              <a:rPr lang="en-US" dirty="0">
                <a:solidFill>
                  <a:srgbClr val="000000"/>
                </a:solidFill>
              </a:rPr>
              <a:t> de </a:t>
            </a:r>
            <a:r>
              <a:rPr lang="en-US" dirty="0" err="1">
                <a:solidFill>
                  <a:srgbClr val="000000"/>
                </a:solidFill>
              </a:rPr>
              <a:t>trabajo</a:t>
            </a:r>
            <a:r>
              <a:rPr lang="en-US" dirty="0">
                <a:solidFill>
                  <a:srgbClr val="000000"/>
                </a:solidFill>
              </a:rPr>
              <a:t> – no se use la </a:t>
            </a:r>
            <a:r>
              <a:rPr lang="en-US" dirty="0" err="1">
                <a:solidFill>
                  <a:srgbClr val="000000"/>
                </a:solidFill>
              </a:rPr>
              <a:t>ropa</a:t>
            </a:r>
            <a:r>
              <a:rPr lang="en-US" dirty="0">
                <a:solidFill>
                  <a:srgbClr val="000000"/>
                </a:solidFill>
              </a:rPr>
              <a:t> </a:t>
            </a:r>
            <a:r>
              <a:rPr lang="en-US" dirty="0" err="1">
                <a:solidFill>
                  <a:srgbClr val="000000"/>
                </a:solidFill>
              </a:rPr>
              <a:t>sucia</a:t>
            </a:r>
            <a:r>
              <a:rPr lang="en-US" dirty="0">
                <a:solidFill>
                  <a:srgbClr val="000000"/>
                </a:solidFill>
              </a:rPr>
              <a:t> del </a:t>
            </a:r>
            <a:r>
              <a:rPr lang="es-ES" dirty="0">
                <a:solidFill>
                  <a:srgbClr val="000000"/>
                </a:solidFill>
              </a:rPr>
              <a:t>día</a:t>
            </a:r>
            <a:r>
              <a:rPr lang="en-US" dirty="0">
                <a:solidFill>
                  <a:srgbClr val="000000"/>
                </a:solidFill>
              </a:rPr>
              <a:t> anterior</a:t>
            </a:r>
            <a:endParaRPr dirty="0">
              <a:solidFill>
                <a:srgbClr val="000000"/>
              </a:solidFill>
            </a:endParaRPr>
          </a:p>
          <a:p>
            <a:r>
              <a:rPr lang="es-ES" dirty="0">
                <a:solidFill>
                  <a:srgbClr val="000000"/>
                </a:solidFill>
              </a:rPr>
              <a:t>Luego de usar ropa de trabajo póngala en una bolsa plástica</a:t>
            </a:r>
            <a:endParaRPr lang="es-US" dirty="0">
              <a:solidFill>
                <a:srgbClr val="000000"/>
              </a:solidFill>
            </a:endParaRPr>
          </a:p>
          <a:p>
            <a:endParaRPr lang="es-US" dirty="0"/>
          </a:p>
          <a:p>
            <a:pPr lvl="0"/>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60197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Lave la ropa de trabajo </a:t>
            </a:r>
          </a:p>
        </p:txBody>
      </p:sp>
      <p:sp>
        <p:nvSpPr>
          <p:cNvPr id="3" name="Content Placeholder 2"/>
          <p:cNvSpPr>
            <a:spLocks noGrp="1"/>
          </p:cNvSpPr>
          <p:nvPr>
            <p:ph idx="1"/>
          </p:nvPr>
        </p:nvSpPr>
        <p:spPr>
          <a:xfrm>
            <a:off x="838200" y="1825625"/>
            <a:ext cx="6666781" cy="4351338"/>
          </a:xfrm>
        </p:spPr>
        <p:txBody>
          <a:bodyPr/>
          <a:lstStyle/>
          <a:p>
            <a:r>
              <a:rPr dirty="0"/>
              <a:t>Lave la ropa de trabajo antes de </a:t>
            </a:r>
            <a:r>
              <a:rPr dirty="0" err="1"/>
              <a:t>volver</a:t>
            </a:r>
            <a:r>
              <a:rPr dirty="0"/>
              <a:t> </a:t>
            </a:r>
            <a:r>
              <a:rPr lang="es-ES" dirty="0"/>
              <a:t/>
            </a:r>
            <a:br>
              <a:rPr lang="es-ES" dirty="0"/>
            </a:br>
            <a:r>
              <a:rPr dirty="0"/>
              <a:t>a ponérsela</a:t>
            </a:r>
          </a:p>
          <a:p>
            <a:pPr lvl="0"/>
            <a:r>
              <a:rPr dirty="0"/>
              <a:t>Lave la ropa de trabajo y la de su familia por separado</a:t>
            </a:r>
          </a:p>
          <a:p>
            <a:pPr lvl="0"/>
            <a:r>
              <a:rPr dirty="0"/>
              <a:t>Use agua caliente</a:t>
            </a:r>
          </a:p>
          <a:p>
            <a:pPr lvl="0"/>
            <a:r>
              <a:rPr dirty="0"/>
              <a:t>Descontamine la lavadora</a:t>
            </a:r>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752601" y="6518028"/>
            <a:ext cx="1043940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690244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25176" cy="1325563"/>
          </a:xfrm>
        </p:spPr>
        <p:txBody>
          <a:bodyPr>
            <a:noAutofit/>
          </a:bodyPr>
          <a:lstStyle/>
          <a:p>
            <a:r>
              <a:rPr spc="-40" dirty="0"/>
              <a:t>No lleve a su casa pesticidas </a:t>
            </a:r>
            <a:r>
              <a:rPr spc="-40" dirty="0" err="1"/>
              <a:t>ni</a:t>
            </a:r>
            <a:r>
              <a:rPr spc="-40" dirty="0"/>
              <a:t> </a:t>
            </a:r>
            <a:r>
              <a:rPr lang="es-ES" spc="-40" dirty="0"/>
              <a:t/>
            </a:r>
            <a:br>
              <a:rPr lang="es-ES" spc="-40" dirty="0"/>
            </a:br>
            <a:r>
              <a:rPr spc="-50" dirty="0" err="1"/>
              <a:t>contenedores</a:t>
            </a:r>
            <a:r>
              <a:rPr spc="-50" dirty="0"/>
              <a:t> de pesticidas que usó en el trabajo</a:t>
            </a:r>
          </a:p>
        </p:txBody>
      </p:sp>
      <p:sp>
        <p:nvSpPr>
          <p:cNvPr id="3" name="Content Placeholder 2"/>
          <p:cNvSpPr>
            <a:spLocks noGrp="1"/>
          </p:cNvSpPr>
          <p:nvPr>
            <p:ph idx="1"/>
          </p:nvPr>
        </p:nvSpPr>
        <p:spPr/>
        <p:txBody>
          <a:bodyPr/>
          <a:lstStyle/>
          <a:p>
            <a:r>
              <a:rPr lang="en-US" altLang="es-MX" dirty="0"/>
              <a:t>Nunca lleve pesticidas ni contenedores de pesticidas a su casa; pueden contener residuos de pesticidas que pueden hacerle </a:t>
            </a:r>
            <a:r>
              <a:rPr lang="en-US" altLang="es-MX" dirty="0" err="1"/>
              <a:t>daño</a:t>
            </a:r>
            <a:r>
              <a:rPr lang="en-US" altLang="es-MX" dirty="0"/>
              <a:t> </a:t>
            </a:r>
            <a:br>
              <a:rPr lang="en-US" altLang="es-MX" dirty="0"/>
            </a:br>
            <a:r>
              <a:rPr lang="en-US" altLang="es-MX" dirty="0"/>
              <a:t>a usted y/o a su familia </a:t>
            </a:r>
          </a:p>
          <a:p>
            <a:r>
              <a:rPr dirty="0"/>
              <a:t>Normalmente, los pesticidas usados para la agricultura no deben usarse en casa</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2658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Tareas del empleado</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930657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589" y="365125"/>
            <a:ext cx="8511988" cy="1325563"/>
          </a:xfrm>
        </p:spPr>
        <p:txBody>
          <a:bodyPr>
            <a:normAutofit fontScale="90000"/>
          </a:bodyPr>
          <a:lstStyle/>
          <a:p>
            <a:r>
              <a:rPr spc="-50" dirty="0"/>
              <a:t>Mantenga a los niños y familiares </a:t>
            </a:r>
            <a:r>
              <a:rPr spc="-50" dirty="0" err="1"/>
              <a:t>alejados</a:t>
            </a:r>
            <a:r>
              <a:rPr spc="-50" dirty="0"/>
              <a:t> </a:t>
            </a:r>
            <a:r>
              <a:rPr dirty="0"/>
              <a:t>de las áreas tratadas con pesticidas</a:t>
            </a:r>
          </a:p>
        </p:txBody>
      </p:sp>
      <p:sp>
        <p:nvSpPr>
          <p:cNvPr id="3" name="Content Placeholder 2"/>
          <p:cNvSpPr>
            <a:spLocks noGrp="1"/>
          </p:cNvSpPr>
          <p:nvPr>
            <p:ph idx="1"/>
          </p:nvPr>
        </p:nvSpPr>
        <p:spPr>
          <a:xfrm>
            <a:off x="4558936" y="1825625"/>
            <a:ext cx="6794863" cy="4351338"/>
          </a:xfrm>
        </p:spPr>
        <p:txBody>
          <a:bodyPr/>
          <a:lstStyle/>
          <a:p>
            <a:r>
              <a:rPr lang="en-US" altLang="es-MX" dirty="0"/>
              <a:t>Mantenga a los niños alejados de los lugares donde puede haber pesticidas</a:t>
            </a:r>
          </a:p>
          <a:p>
            <a:r>
              <a:rPr lang="en-US" altLang="es-MX" dirty="0"/>
              <a:t>Los familiares que no están </a:t>
            </a:r>
            <a:r>
              <a:rPr lang="en-US" altLang="es-MX" dirty="0" err="1"/>
              <a:t>trabajando</a:t>
            </a:r>
            <a:r>
              <a:rPr lang="en-US" altLang="es-MX" dirty="0"/>
              <a:t> </a:t>
            </a:r>
            <a:br>
              <a:rPr lang="en-US" altLang="es-MX" dirty="0"/>
            </a:br>
            <a:r>
              <a:rPr lang="en-US" altLang="es-MX" dirty="0"/>
              <a:t>no deben ingresar a las áreas </a:t>
            </a:r>
            <a:r>
              <a:rPr lang="en-US" altLang="es-MX" dirty="0" err="1"/>
              <a:t>tratadas</a:t>
            </a:r>
            <a:r>
              <a:rPr lang="en-US" altLang="es-MX" dirty="0"/>
              <a:t> </a:t>
            </a:r>
            <a:br>
              <a:rPr lang="en-US" altLang="es-MX" dirty="0"/>
            </a:br>
            <a:r>
              <a:rPr lang="en-US" altLang="es-MX" dirty="0"/>
              <a:t>con pesticidas</a:t>
            </a:r>
          </a:p>
          <a:p>
            <a:r>
              <a:rPr lang="en-US" altLang="es-MX" dirty="0"/>
              <a:t>En casa, mantenga los pesticidas </a:t>
            </a:r>
            <a:r>
              <a:rPr lang="en-US" altLang="es-MX" dirty="0" err="1"/>
              <a:t>fuera</a:t>
            </a:r>
            <a:r>
              <a:rPr lang="en-US" altLang="es-MX" dirty="0"/>
              <a:t> </a:t>
            </a:r>
            <a:br>
              <a:rPr lang="en-US" altLang="es-MX" dirty="0"/>
            </a:br>
            <a:r>
              <a:rPr lang="en-US" altLang="es-MX" dirty="0"/>
              <a:t>del alcance de los niños</a:t>
            </a:r>
          </a:p>
          <a:p>
            <a:endParaRPr lang="es-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Foto cortesía de: Ashley Estes, Departamento de Agricultura de Arizona</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26116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err="1"/>
              <a:t>Descontaminación</a:t>
            </a:r>
            <a:r>
              <a:rPr dirty="0"/>
              <a:t> </a:t>
            </a:r>
            <a:r>
              <a:rPr lang="es-ES" dirty="0"/>
              <a:t/>
            </a:r>
            <a:br>
              <a:rPr lang="es-ES" dirty="0"/>
            </a:br>
            <a:r>
              <a:rPr dirty="0"/>
              <a:t>y primeros auxilios</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39127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¿Qué es la descontaminación?</a:t>
            </a:r>
          </a:p>
        </p:txBody>
      </p:sp>
      <p:sp>
        <p:nvSpPr>
          <p:cNvPr id="3" name="Text Placeholder 2"/>
          <p:cNvSpPr>
            <a:spLocks noGrp="1"/>
          </p:cNvSpPr>
          <p:nvPr>
            <p:ph type="body" idx="1"/>
          </p:nvPr>
        </p:nvSpPr>
        <p:spPr>
          <a:xfrm>
            <a:off x="839788" y="1895475"/>
            <a:ext cx="5157787" cy="590550"/>
          </a:xfrm>
        </p:spPr>
        <p:txBody>
          <a:bodyPr>
            <a:normAutofit fontScale="92500"/>
          </a:bodyPr>
          <a:lstStyle/>
          <a:p>
            <a:r>
              <a:rPr lang="en-US" sz="3200" b="0" dirty="0"/>
              <a:t>Descontaminación de rutina</a:t>
            </a:r>
            <a:r>
              <a:rPr lang="en-US" dirty="0"/>
              <a:t>	</a:t>
            </a:r>
          </a:p>
        </p:txBody>
      </p:sp>
      <p:sp>
        <p:nvSpPr>
          <p:cNvPr id="4" name="Content Placeholder 3"/>
          <p:cNvSpPr>
            <a:spLocks noGrp="1"/>
          </p:cNvSpPr>
          <p:nvPr>
            <p:ph sz="half" idx="2"/>
          </p:nvPr>
        </p:nvSpPr>
        <p:spPr/>
        <p:txBody>
          <a:bodyPr/>
          <a:lstStyle/>
          <a:p>
            <a:r>
              <a:rPr dirty="0"/>
              <a:t>Limpieza de cara, manos o cuerpo entero para </a:t>
            </a:r>
            <a:r>
              <a:rPr dirty="0" err="1"/>
              <a:t>minimizar</a:t>
            </a:r>
            <a:r>
              <a:rPr dirty="0"/>
              <a:t> </a:t>
            </a:r>
            <a:r>
              <a:rPr lang="es-ES" dirty="0"/>
              <a:t/>
            </a:r>
            <a:br>
              <a:rPr lang="es-ES" dirty="0"/>
            </a:br>
            <a:r>
              <a:rPr dirty="0"/>
              <a:t>la exposición a los </a:t>
            </a:r>
            <a:r>
              <a:rPr dirty="0" err="1"/>
              <a:t>residuos</a:t>
            </a:r>
            <a:r>
              <a:rPr dirty="0"/>
              <a:t> </a:t>
            </a:r>
            <a:r>
              <a:rPr lang="es-ES" dirty="0"/>
              <a:t/>
            </a:r>
            <a:br>
              <a:rPr lang="es-ES" dirty="0"/>
            </a:br>
            <a:r>
              <a:rPr dirty="0"/>
              <a:t>de pesticidas</a:t>
            </a:r>
          </a:p>
          <a:p>
            <a:endParaRPr lang="es-US" dirty="0"/>
          </a:p>
        </p:txBody>
      </p:sp>
      <p:sp>
        <p:nvSpPr>
          <p:cNvPr id="5" name="Text Placeholder 4"/>
          <p:cNvSpPr>
            <a:spLocks noGrp="1"/>
          </p:cNvSpPr>
          <p:nvPr>
            <p:ph type="body" sz="quarter" idx="3"/>
          </p:nvPr>
        </p:nvSpPr>
        <p:spPr>
          <a:xfrm>
            <a:off x="6172200" y="1681163"/>
            <a:ext cx="6019800" cy="823912"/>
          </a:xfrm>
        </p:spPr>
        <p:txBody>
          <a:bodyPr>
            <a:normAutofit/>
          </a:bodyPr>
          <a:lstStyle/>
          <a:p>
            <a:r>
              <a:rPr lang="en-US" sz="3200" b="0" dirty="0"/>
              <a:t>Descontaminación de emergencia</a:t>
            </a:r>
          </a:p>
        </p:txBody>
      </p:sp>
      <p:sp>
        <p:nvSpPr>
          <p:cNvPr id="13" name="Content Placeholder 12"/>
          <p:cNvSpPr>
            <a:spLocks noGrp="1"/>
          </p:cNvSpPr>
          <p:nvPr>
            <p:ph sz="quarter" idx="4"/>
          </p:nvPr>
        </p:nvSpPr>
        <p:spPr/>
        <p:txBody>
          <a:bodyPr/>
          <a:lstStyle/>
          <a:p>
            <a:r>
              <a:rPr dirty="0"/>
              <a:t>Eliminación de pesticidas de </a:t>
            </a:r>
            <a:r>
              <a:rPr lang="es-ES" dirty="0"/>
              <a:t/>
            </a:r>
            <a:br>
              <a:rPr lang="es-ES" dirty="0"/>
            </a:br>
            <a:r>
              <a:rPr dirty="0"/>
              <a:t>los ojos, piel o ropa durante situaciones de emergencia</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79073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Descontaminación de </a:t>
            </a:r>
            <a:r>
              <a:rPr dirty="0" err="1"/>
              <a:t>rutina</a:t>
            </a:r>
            <a:r>
              <a:rPr dirty="0"/>
              <a:t> </a:t>
            </a:r>
            <a:r>
              <a:rPr lang="es-ES" dirty="0"/>
              <a:t/>
            </a:r>
            <a:br>
              <a:rPr lang="es-ES" dirty="0"/>
            </a:br>
            <a:r>
              <a:rPr dirty="0"/>
              <a:t>para los trabajadores agrícolas</a:t>
            </a:r>
          </a:p>
        </p:txBody>
      </p:sp>
      <p:sp>
        <p:nvSpPr>
          <p:cNvPr id="3" name="Content Placeholder 2"/>
          <p:cNvSpPr>
            <a:spLocks noGrp="1"/>
          </p:cNvSpPr>
          <p:nvPr>
            <p:ph idx="1"/>
          </p:nvPr>
        </p:nvSpPr>
        <p:spPr>
          <a:xfrm>
            <a:off x="838199" y="1825625"/>
            <a:ext cx="5257801" cy="4351338"/>
          </a:xfrm>
        </p:spPr>
        <p:txBody>
          <a:bodyPr>
            <a:noAutofit/>
          </a:bodyPr>
          <a:lstStyle/>
          <a:p>
            <a:pPr marL="171450" indent="-171450">
              <a:buFont typeface="Arial" panose="020B0604020202020204" pitchFamily="34" charset="0"/>
              <a:buChar char="•"/>
            </a:pPr>
            <a:r>
              <a:rPr spc="-40" dirty="0"/>
              <a:t>Lávese las manos antes de comer, beber, fumar, usar el baño; antes </a:t>
            </a:r>
            <a:r>
              <a:rPr dirty="0"/>
              <a:t>de tocarse los ojos o la boca y antes de subirse a vehículos</a:t>
            </a:r>
          </a:p>
          <a:p>
            <a:pPr marL="171450" indent="-171450">
              <a:buFont typeface="Arial" panose="020B0604020202020204" pitchFamily="34" charset="0"/>
              <a:buChar char="•"/>
            </a:pPr>
            <a:r>
              <a:rPr dirty="0"/>
              <a:t>Póngase ropa y zapatos limpios</a:t>
            </a:r>
          </a:p>
          <a:p>
            <a:pPr marL="171450" indent="-171450">
              <a:buFont typeface="Arial" panose="020B0604020202020204" pitchFamily="34" charset="0"/>
              <a:buChar char="•"/>
            </a:pPr>
            <a:r>
              <a:rPr dirty="0"/>
              <a:t>Dúchese o báñese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047750" y="6476943"/>
            <a:ext cx="1114425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783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566830"/>
            <a:ext cx="9233647" cy="1325563"/>
          </a:xfrm>
        </p:spPr>
        <p:txBody>
          <a:bodyPr>
            <a:noAutofit/>
          </a:bodyPr>
          <a:lstStyle/>
          <a:p>
            <a:r>
              <a:rPr lang="en-US" altLang="en-US" spc="-50" dirty="0"/>
              <a:t>Procedimientos de </a:t>
            </a:r>
            <a:r>
              <a:rPr lang="en-US" altLang="en-US" spc="-50" dirty="0" err="1"/>
              <a:t>descontaminación</a:t>
            </a:r>
            <a:r>
              <a:rPr lang="en-US" altLang="en-US" spc="-50" dirty="0"/>
              <a:t> </a:t>
            </a:r>
            <a:r>
              <a:rPr lang="en-US" altLang="en-US" dirty="0"/>
              <a:t/>
            </a:r>
            <a:br>
              <a:rPr lang="en-US" altLang="en-US" dirty="0"/>
            </a:br>
            <a:r>
              <a:rPr lang="en-US" altLang="en-US" dirty="0"/>
              <a:t>de emergencia por exposición de la piel</a:t>
            </a:r>
          </a:p>
        </p:txBody>
      </p:sp>
      <p:sp>
        <p:nvSpPr>
          <p:cNvPr id="2" name="Content Placeholder 1"/>
          <p:cNvSpPr>
            <a:spLocks noGrp="1"/>
          </p:cNvSpPr>
          <p:nvPr>
            <p:ph idx="1"/>
          </p:nvPr>
        </p:nvSpPr>
        <p:spPr>
          <a:xfrm>
            <a:off x="838199" y="2013883"/>
            <a:ext cx="11153775" cy="4351338"/>
          </a:xfrm>
        </p:spPr>
        <p:txBody>
          <a:bodyPr/>
          <a:lstStyle/>
          <a:p>
            <a:r>
              <a:rPr dirty="0"/>
              <a:t>Quítese el PPE o la ropa contaminada tan pronto como sea posible</a:t>
            </a:r>
          </a:p>
          <a:p>
            <a:r>
              <a:rPr dirty="0"/>
              <a:t>Enjuague de inmediato el pesticida de la piel con agua limpia</a:t>
            </a:r>
          </a:p>
          <a:p>
            <a:r>
              <a:rPr lang="es-ES_tradnl" spc="-40" dirty="0"/>
              <a:t>Lávese con agua y jabón y póngase</a:t>
            </a:r>
            <a:r>
              <a:rPr lang="es-ES_tradnl" spc="-40" dirty="0">
                <a:solidFill>
                  <a:srgbClr val="000000"/>
                </a:solidFill>
              </a:rPr>
              <a:t> champú</a:t>
            </a:r>
            <a:r>
              <a:rPr lang="es-ES_tradnl" spc="-40" dirty="0">
                <a:solidFill>
                  <a:srgbClr val="FF0000"/>
                </a:solidFill>
              </a:rPr>
              <a:t> </a:t>
            </a:r>
            <a:r>
              <a:rPr lang="es-ES_tradnl" spc="-40" dirty="0"/>
              <a:t>en el cabello lo antes posible</a:t>
            </a:r>
          </a:p>
          <a:p>
            <a:r>
              <a:rPr dirty="0"/>
              <a:t>Póngase ropa limpia y sin contaminar</a:t>
            </a:r>
          </a:p>
          <a:p>
            <a:r>
              <a:rPr dirty="0"/>
              <a:t>Informe al supervisor o a la persona a cargo </a:t>
            </a:r>
          </a:p>
          <a:p>
            <a:r>
              <a:rPr lang="es-ES_tradnl" dirty="0"/>
              <a:t>Reciba atención médica de inmediato </a:t>
            </a:r>
            <a:r>
              <a:rPr lang="es-ES_tradnl" dirty="0">
                <a:solidFill>
                  <a:srgbClr val="000000"/>
                </a:solidFill>
              </a:rPr>
              <a:t>si sospecha o desarrolla síntomas </a:t>
            </a:r>
            <a:r>
              <a:rPr lang="es-ES_tradnl" dirty="0"/>
              <a:t>de intoxicación por pesticidas</a:t>
            </a:r>
          </a:p>
          <a:p>
            <a:endParaRPr lang="es-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17837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Hojas de datos de seguridad (SDS)</a:t>
            </a:r>
          </a:p>
        </p:txBody>
      </p:sp>
      <p:sp>
        <p:nvSpPr>
          <p:cNvPr id="7" name="Content Placeholder 6"/>
          <p:cNvSpPr>
            <a:spLocks noGrp="1"/>
          </p:cNvSpPr>
          <p:nvPr>
            <p:ph idx="1"/>
          </p:nvPr>
        </p:nvSpPr>
        <p:spPr/>
        <p:txBody>
          <a:bodyPr/>
          <a:lstStyle/>
          <a:p>
            <a:r>
              <a:rPr dirty="0"/>
              <a:t>Proporcione información acerca del producto pesticida</a:t>
            </a:r>
          </a:p>
          <a:p>
            <a:r>
              <a:rPr dirty="0"/>
              <a:t>Recurra a las SDS si </a:t>
            </a:r>
            <a:r>
              <a:rPr lang="en-US" dirty="0"/>
              <a:t>ocurre</a:t>
            </a:r>
            <a:r>
              <a:rPr dirty="0"/>
              <a:t> una exposición</a:t>
            </a:r>
          </a:p>
          <a:p>
            <a:r>
              <a:rPr dirty="0"/>
              <a:t>Las SDS de todos los pesticidas utilizados en el </a:t>
            </a:r>
            <a:r>
              <a:rPr dirty="0" err="1"/>
              <a:t>establecimiento</a:t>
            </a:r>
            <a:r>
              <a:rPr dirty="0"/>
              <a:t> </a:t>
            </a:r>
            <a:r>
              <a:rPr lang="es-ES" dirty="0"/>
              <a:t/>
            </a:r>
            <a:br>
              <a:rPr lang="es-ES" dirty="0"/>
            </a:br>
            <a:r>
              <a:rPr dirty="0"/>
              <a:t>se encuentran en la ubicación central</a:t>
            </a:r>
          </a:p>
          <a:p>
            <a:r>
              <a:rPr dirty="0"/>
              <a:t>Las SDS deben coincidir con los registros de aplicación de pesticidas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606753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dirty="0"/>
              <a:t>Cómo y cuándo recibir atención médica de emergencia</a:t>
            </a:r>
          </a:p>
        </p:txBody>
      </p:sp>
      <p:sp>
        <p:nvSpPr>
          <p:cNvPr id="6" name="Content Placeholder 5"/>
          <p:cNvSpPr>
            <a:spLocks noGrp="1"/>
          </p:cNvSpPr>
          <p:nvPr>
            <p:ph idx="1"/>
          </p:nvPr>
        </p:nvSpPr>
        <p:spPr>
          <a:xfrm>
            <a:off x="838200" y="2223247"/>
            <a:ext cx="3600450" cy="3953716"/>
          </a:xfrm>
        </p:spPr>
        <p:txBody>
          <a:bodyPr>
            <a:normAutofit/>
          </a:bodyPr>
          <a:lstStyle/>
          <a:p>
            <a:r>
              <a:rPr dirty="0"/>
              <a:t>Busque atención médica de inmediato</a:t>
            </a:r>
          </a:p>
          <a:p>
            <a:r>
              <a:rPr dirty="0"/>
              <a:t>El empleador le </a:t>
            </a:r>
            <a:r>
              <a:rPr spc="-40" dirty="0"/>
              <a:t>brindará el transporte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343401" y="6503893"/>
            <a:ext cx="7848600" cy="369332"/>
          </a:xfrm>
          <a:prstGeom prst="rect">
            <a:avLst/>
          </a:prstGeom>
          <a:noFill/>
        </p:spPr>
        <p:txBody>
          <a:bodyPr wrap="square" rtlCol="0">
            <a:spAutoFit/>
          </a:bodyPr>
          <a:lstStyle/>
          <a:p>
            <a:pPr algn="r"/>
            <a:r>
              <a:rPr lang="en-US" dirty="0">
                <a:solidFill>
                  <a:prstClr val="black"/>
                </a:solidFill>
              </a:rPr>
              <a:t>Foto cortesía de: Jennifer Weber, Departamento de Agricultura de Arizona</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457"/>
          <a:stretch/>
        </p:blipFill>
        <p:spPr>
          <a:xfrm>
            <a:off x="4438650" y="1825624"/>
            <a:ext cx="7753350" cy="469240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848028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30" name="Rectangle 2"/>
          <p:cNvSpPr>
            <a:spLocks noGrp="1" noChangeArrowheads="1"/>
          </p:cNvSpPr>
          <p:nvPr>
            <p:ph type="title"/>
          </p:nvPr>
        </p:nvSpPr>
        <p:spPr>
          <a:xfrm>
            <a:off x="838200" y="539936"/>
            <a:ext cx="10515600" cy="1325563"/>
          </a:xfrm>
        </p:spPr>
        <p:txBody>
          <a:bodyPr/>
          <a:lstStyle/>
          <a:p>
            <a:r>
              <a:rPr lang="en-US" altLang="en-US" dirty="0"/>
              <a:t>Primeros auxilios para la exposición de la piel</a:t>
            </a:r>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Ayude a la víctima a:</a:t>
            </a:r>
          </a:p>
          <a:p>
            <a:pPr lvl="1"/>
            <a:r>
              <a:rPr lang="en-US" altLang="en-US" sz="2800" dirty="0"/>
              <a:t>Quitarse el PPE contaminado o la ropa contaminada</a:t>
            </a:r>
          </a:p>
          <a:p>
            <a:pPr lvl="1"/>
            <a:r>
              <a:rPr lang="en-US" altLang="en-US" sz="2800" dirty="0"/>
              <a:t>Enjuagarse con agua</a:t>
            </a:r>
          </a:p>
          <a:p>
            <a:pPr lvl="1"/>
            <a:r>
              <a:rPr lang="en-US" altLang="en-US" sz="2800" dirty="0"/>
              <a:t>Lavarse con abundante agua y jabón</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8582025" cy="369332"/>
          </a:xfrm>
          <a:prstGeom prst="rect">
            <a:avLst/>
          </a:prstGeom>
          <a:noFill/>
        </p:spPr>
        <p:txBody>
          <a:bodyPr wrap="square" rtlCol="0">
            <a:spAutoFit/>
          </a:bodyPr>
          <a:lstStyle/>
          <a:p>
            <a:r>
              <a:rPr lang="en-US" dirty="0">
                <a:solidFill>
                  <a:prstClr val="black"/>
                </a:solidFill>
              </a:rPr>
              <a:t>Foto cortesía de: Jennifer Weber, Departamento de Agricultura de Arizona</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custDataLst>
      <p:tags r:id="rId1"/>
    </p:custDataLst>
    <p:extLst>
      <p:ext uri="{BB962C8B-B14F-4D97-AF65-F5344CB8AC3E}">
        <p14:creationId xmlns:p14="http://schemas.microsoft.com/office/powerpoint/2010/main" val="459005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p:cNvSpPr>
            <a:spLocks noGrp="1" noChangeArrowheads="1"/>
          </p:cNvSpPr>
          <p:nvPr>
            <p:ph type="title"/>
          </p:nvPr>
        </p:nvSpPr>
        <p:spPr>
          <a:xfrm>
            <a:off x="838200" y="241300"/>
            <a:ext cx="10515600" cy="1325563"/>
          </a:xfrm>
        </p:spPr>
        <p:txBody>
          <a:bodyPr/>
          <a:lstStyle/>
          <a:p>
            <a:pPr>
              <a:lnSpc>
                <a:spcPct val="80000"/>
              </a:lnSpc>
            </a:pPr>
            <a:r>
              <a:rPr lang="en-US" altLang="en-US" dirty="0"/>
              <a:t>Primeros auxilios para la </a:t>
            </a:r>
            <a:r>
              <a:rPr lang="en-US" altLang="en-US" dirty="0" err="1"/>
              <a:t>exposición</a:t>
            </a:r>
            <a:r>
              <a:rPr lang="en-US" altLang="en-US" dirty="0"/>
              <a:t> </a:t>
            </a:r>
            <a:br>
              <a:rPr lang="en-US" altLang="en-US" dirty="0"/>
            </a:br>
            <a:r>
              <a:rPr lang="en-US" altLang="en-US" dirty="0"/>
              <a:t>de los ojos</a:t>
            </a:r>
          </a:p>
        </p:txBody>
      </p:sp>
      <p:sp>
        <p:nvSpPr>
          <p:cNvPr id="51203" name="Rectangle 3"/>
          <p:cNvSpPr>
            <a:spLocks noGrp="1" noChangeArrowheads="1"/>
          </p:cNvSpPr>
          <p:nvPr>
            <p:ph idx="1"/>
          </p:nvPr>
        </p:nvSpPr>
        <p:spPr>
          <a:xfrm>
            <a:off x="6790266" y="1825625"/>
            <a:ext cx="4563533" cy="4351338"/>
          </a:xfrm>
        </p:spPr>
        <p:txBody>
          <a:bodyPr>
            <a:normAutofit lnSpcReduction="10000"/>
          </a:bodyPr>
          <a:lstStyle/>
          <a:p>
            <a:r>
              <a:rPr lang="en-US" altLang="en-US" dirty="0"/>
              <a:t>Ayude a la víctima a:</a:t>
            </a:r>
          </a:p>
          <a:p>
            <a:pPr lvl="1"/>
            <a:r>
              <a:rPr lang="en-US" altLang="en-US" sz="2800" dirty="0"/>
              <a:t>Enjuagarse el ojo de inmediato con un chorro de agua suave</a:t>
            </a:r>
          </a:p>
          <a:p>
            <a:pPr lvl="1"/>
            <a:r>
              <a:rPr lang="en-US" altLang="en-US" sz="2800" dirty="0"/>
              <a:t>Mantener el ojo lo más abierto posible mientras se enjuaga</a:t>
            </a:r>
          </a:p>
          <a:p>
            <a:pPr lvl="1"/>
            <a:r>
              <a:rPr lang="en-US" altLang="en-US" sz="2800" dirty="0"/>
              <a:t>Seguir enjuagando por al menos 15 minutos o más</a:t>
            </a:r>
          </a:p>
          <a:p>
            <a:pPr lvl="1"/>
            <a:r>
              <a:rPr lang="en-US" altLang="en-US" sz="2800" dirty="0"/>
              <a:t>Informar al supervisor y recibir atención médica</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Foto cortesía de: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custDataLst>
      <p:tags r:id="rId1"/>
    </p:custDataLst>
    <p:extLst>
      <p:ext uri="{BB962C8B-B14F-4D97-AF65-F5344CB8AC3E}">
        <p14:creationId xmlns:p14="http://schemas.microsoft.com/office/powerpoint/2010/main" val="168220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Primeros auxilios para la </a:t>
            </a:r>
            <a:r>
              <a:rPr lang="en-US" altLang="en-US" dirty="0" err="1"/>
              <a:t>exposición</a:t>
            </a:r>
            <a:r>
              <a:rPr lang="en-US" altLang="en-US" dirty="0"/>
              <a:t> </a:t>
            </a:r>
            <a:br>
              <a:rPr lang="en-US" altLang="en-US" dirty="0"/>
            </a:br>
            <a:r>
              <a:rPr lang="en-US" altLang="en-US" dirty="0" err="1"/>
              <a:t>por</a:t>
            </a:r>
            <a:r>
              <a:rPr lang="en-US" altLang="en-US" dirty="0"/>
              <a:t> inhalación</a:t>
            </a:r>
          </a:p>
        </p:txBody>
      </p:sp>
      <p:sp>
        <p:nvSpPr>
          <p:cNvPr id="50179" name="Rectangle 3"/>
          <p:cNvSpPr>
            <a:spLocks noGrp="1" noChangeArrowheads="1"/>
          </p:cNvSpPr>
          <p:nvPr>
            <p:ph idx="1"/>
          </p:nvPr>
        </p:nvSpPr>
        <p:spPr/>
        <p:txBody>
          <a:bodyPr/>
          <a:lstStyle/>
          <a:p>
            <a:r>
              <a:rPr lang="en-US" altLang="en-US" dirty="0"/>
              <a:t>Traslade a la persona expuesta al aire libre</a:t>
            </a:r>
          </a:p>
          <a:p>
            <a:r>
              <a:rPr lang="en-US" altLang="en-US" dirty="0"/>
              <a:t>Afloje la ropa ajustada </a:t>
            </a:r>
          </a:p>
          <a:p>
            <a:r>
              <a:rPr lang="en-US" altLang="en-US" dirty="0"/>
              <a:t>Mantenga despejadas las vías respiratorias</a:t>
            </a:r>
          </a:p>
          <a:p>
            <a:r>
              <a:rPr lang="en-US" altLang="en-US" dirty="0"/>
              <a:t>Realice respiración artificial si es necesario</a:t>
            </a:r>
          </a:p>
          <a:p>
            <a:r>
              <a:rPr lang="en-US" altLang="en-US" dirty="0"/>
              <a:t>Busque atención médica lo antes posible</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custDataLst>
      <p:tags r:id="rId1"/>
    </p:custDataLst>
    <p:extLst>
      <p:ext uri="{BB962C8B-B14F-4D97-AF65-F5344CB8AC3E}">
        <p14:creationId xmlns:p14="http://schemas.microsoft.com/office/powerpoint/2010/main" val="1328805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Tareas de los trabajadores agrícolas</a:t>
            </a:r>
          </a:p>
        </p:txBody>
      </p:sp>
      <p:sp>
        <p:nvSpPr>
          <p:cNvPr id="6" name="Content Placeholder 5"/>
          <p:cNvSpPr>
            <a:spLocks noGrp="1"/>
          </p:cNvSpPr>
          <p:nvPr>
            <p:ph idx="1"/>
          </p:nvPr>
        </p:nvSpPr>
        <p:spPr/>
        <p:txBody>
          <a:bodyPr/>
          <a:lstStyle/>
          <a:p>
            <a:r>
              <a:rPr dirty="0"/>
              <a:t>Trabajan en campos tratados</a:t>
            </a:r>
          </a:p>
          <a:p>
            <a:r>
              <a:rPr dirty="0"/>
              <a:t>Actividades agrícolas</a:t>
            </a:r>
          </a:p>
          <a:p>
            <a:r>
              <a:rPr dirty="0"/>
              <a:t>Expuestos a residuos de pesticidas</a:t>
            </a:r>
          </a:p>
          <a:p>
            <a:r>
              <a:rPr dirty="0"/>
              <a:t>NO MANIPULAN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a:solidFill>
                  <a:prstClr val="black"/>
                </a:solidFill>
              </a:rPr>
              <a:t>Foto cortesía de: Chazzbo Media</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25065393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
          <p:cNvSpPr>
            <a:spLocks noGrp="1" noChangeArrowheads="1"/>
          </p:cNvSpPr>
          <p:nvPr>
            <p:ph type="title"/>
          </p:nvPr>
        </p:nvSpPr>
        <p:spPr>
          <a:xfrm>
            <a:off x="838200" y="486148"/>
            <a:ext cx="10515600" cy="1325563"/>
          </a:xfrm>
        </p:spPr>
        <p:txBody>
          <a:bodyPr/>
          <a:lstStyle/>
          <a:p>
            <a:r>
              <a:rPr lang="en-US" altLang="en-US" dirty="0"/>
              <a:t>Primeros auxilios para la exposición oral</a:t>
            </a:r>
          </a:p>
        </p:txBody>
      </p:sp>
      <p:sp>
        <p:nvSpPr>
          <p:cNvPr id="49155" name="Content Placeholder 8"/>
          <p:cNvSpPr>
            <a:spLocks noGrp="1"/>
          </p:cNvSpPr>
          <p:nvPr>
            <p:ph idx="1"/>
          </p:nvPr>
        </p:nvSpPr>
        <p:spPr>
          <a:xfrm>
            <a:off x="5702300" y="1825625"/>
            <a:ext cx="6118225" cy="4351338"/>
          </a:xfrm>
        </p:spPr>
        <p:txBody>
          <a:bodyPr/>
          <a:lstStyle/>
          <a:p>
            <a:pPr lvl="0"/>
            <a:r>
              <a:rPr lang="en-US" altLang="en-US" dirty="0"/>
              <a:t>Nunca induzca el vómito s</a:t>
            </a:r>
            <a:r>
              <a:rPr dirty="0"/>
              <a:t>i la persona no está completamente </a:t>
            </a:r>
            <a:r>
              <a:rPr dirty="0" err="1"/>
              <a:t>consciente</a:t>
            </a:r>
            <a:r>
              <a:rPr dirty="0"/>
              <a:t> </a:t>
            </a:r>
            <a:r>
              <a:rPr lang="es-ES" dirty="0"/>
              <a:t/>
            </a:r>
            <a:br>
              <a:rPr lang="es-ES" dirty="0"/>
            </a:br>
            <a:r>
              <a:rPr dirty="0"/>
              <a:t>o está teniendo convulsiones</a:t>
            </a:r>
          </a:p>
          <a:p>
            <a:pPr lvl="0"/>
            <a:r>
              <a:rPr dirty="0"/>
              <a:t>Nunca induzca el vómito sin las instrucciones específicas de la etiqueta o de un profesional de la salud</a:t>
            </a:r>
          </a:p>
          <a:p>
            <a:pPr lvl="0"/>
            <a:r>
              <a:rPr dirty="0"/>
              <a:t>Lleve a la persona a un centro médico tan pronto como pueda</a:t>
            </a:r>
          </a:p>
        </p:txBody>
      </p:sp>
      <p:sp>
        <p:nvSpPr>
          <p:cNvPr id="13" name="TextBox 12"/>
          <p:cNvSpPr txBox="1"/>
          <p:nvPr/>
        </p:nvSpPr>
        <p:spPr>
          <a:xfrm>
            <a:off x="0" y="6480928"/>
            <a:ext cx="12058650" cy="369332"/>
          </a:xfrm>
          <a:prstGeom prst="rect">
            <a:avLst/>
          </a:prstGeom>
          <a:noFill/>
        </p:spPr>
        <p:txBody>
          <a:bodyPr wrap="square" rtlCol="0">
            <a:spAutoFit/>
          </a:bodyPr>
          <a:lstStyle/>
          <a:p>
            <a:r>
              <a:rPr lang="en-US" dirty="0">
                <a:solidFill>
                  <a:prstClr val="black"/>
                </a:solidFill>
              </a:rPr>
              <a:t>Foto cortesía de: Ed Crow, Programa de educación sobre pesticidas de la Universidad Estatal de Pensilvania</a:t>
            </a: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custDataLst>
      <p:tags r:id="rId1"/>
    </p:custDataLst>
    <p:extLst>
      <p:ext uri="{BB962C8B-B14F-4D97-AF65-F5344CB8AC3E}">
        <p14:creationId xmlns:p14="http://schemas.microsoft.com/office/powerpoint/2010/main" val="2682957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t>Las </a:t>
            </a:r>
            <a:r>
              <a:rPr dirty="0" err="1"/>
              <a:t>responsabilidades</a:t>
            </a:r>
            <a:r>
              <a:rPr dirty="0"/>
              <a:t> </a:t>
            </a:r>
            <a:r>
              <a:rPr lang="es-ES" dirty="0"/>
              <a:t/>
            </a:r>
            <a:br>
              <a:rPr lang="es-ES" dirty="0"/>
            </a:br>
            <a:r>
              <a:rPr dirty="0"/>
              <a:t>de su empleador</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6336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840"/>
            <a:ext cx="10515600" cy="1325563"/>
          </a:xfrm>
        </p:spPr>
        <p:txBody>
          <a:bodyPr/>
          <a:lstStyle/>
          <a:p>
            <a:r>
              <a:rPr dirty="0"/>
              <a:t>Responsabilidades del </a:t>
            </a:r>
            <a:r>
              <a:rPr dirty="0" err="1"/>
              <a:t>empleador</a:t>
            </a:r>
            <a:r>
              <a:rPr dirty="0"/>
              <a:t> </a:t>
            </a:r>
            <a:r>
              <a:rPr lang="es-ES" dirty="0"/>
              <a:t/>
            </a:r>
            <a:br>
              <a:rPr lang="es-ES" dirty="0"/>
            </a:br>
            <a:r>
              <a:rPr dirty="0" err="1"/>
              <a:t>conforme</a:t>
            </a:r>
            <a:r>
              <a:rPr dirty="0"/>
              <a:t> al WPS</a:t>
            </a:r>
          </a:p>
        </p:txBody>
      </p:sp>
      <p:sp>
        <p:nvSpPr>
          <p:cNvPr id="3" name="Content Placeholder 2"/>
          <p:cNvSpPr>
            <a:spLocks noGrp="1"/>
          </p:cNvSpPr>
          <p:nvPr>
            <p:ph idx="1"/>
          </p:nvPr>
        </p:nvSpPr>
        <p:spPr>
          <a:xfrm>
            <a:off x="636105" y="1630750"/>
            <a:ext cx="11171582" cy="4887277"/>
          </a:xfrm>
        </p:spPr>
        <p:txBody>
          <a:bodyPr>
            <a:normAutofit fontScale="92500" lnSpcReduction="10000"/>
          </a:bodyPr>
          <a:lstStyle/>
          <a:p>
            <a:r>
              <a:rPr dirty="0"/>
              <a:t>Es la responsabilidad de su empleador asegurarse de que todos los años reciba capacitación de seguridad con respecto a los pesticidas antes de que comience su trabajo, a fin de recordarle los pasos básicos que puede seguir para protegerse a usted</a:t>
            </a:r>
            <a:r>
              <a:rPr lang="en-US" dirty="0"/>
              <a:t> y </a:t>
            </a:r>
            <a:r>
              <a:rPr dirty="0"/>
              <a:t>a su familia</a:t>
            </a:r>
            <a:endParaRPr lang="en-US" dirty="0"/>
          </a:p>
          <a:p>
            <a:r>
              <a:rPr lang="en-US" dirty="0"/>
              <a:t>El </a:t>
            </a:r>
            <a:r>
              <a:rPr lang="en-US" dirty="0" err="1"/>
              <a:t>empleador</a:t>
            </a:r>
            <a:r>
              <a:rPr lang="en-US" dirty="0"/>
              <a:t> </a:t>
            </a:r>
            <a:r>
              <a:rPr lang="es-ES" dirty="0"/>
              <a:t>debe proporcionarle información sobre la aplicación y las hojas de datos </a:t>
            </a:r>
            <a:r>
              <a:rPr lang="es-ES" dirty="0">
                <a:solidFill>
                  <a:srgbClr val="000000"/>
                </a:solidFill>
              </a:rPr>
              <a:t>de seguridad para que las tenga de referencia por si desea informarse acerca de los pesticidas que se usan en el establecimiento, qué clases de riesgos representan esos pesticidas, y en qué lugar del establecimiento se encuentran las restricciones para ingresar a un área  </a:t>
            </a:r>
          </a:p>
          <a:p>
            <a:r>
              <a:rPr lang="es-ES" dirty="0"/>
              <a:t>Puede pedirle a su empleador una copia de la información de la aplicación y de las hojas de datos de seguridad, o puede designar un representante para que haga el pedido en su nombre. La designación de un representante debe ser por escrito </a:t>
            </a:r>
          </a:p>
          <a:p>
            <a:endParaRPr lang="es-ES" dirty="0"/>
          </a:p>
          <a:p>
            <a:endParaRPr lang="en-US" dirty="0"/>
          </a:p>
          <a:p>
            <a:pPr marL="514350" lvl="0" indent="-514350">
              <a:buFont typeface="+mj-lt"/>
              <a:buAutoNum type="arabicPeriod"/>
            </a:pPr>
            <a:endParaRPr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73844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708"/>
            <a:ext cx="10515600" cy="1325563"/>
          </a:xfrm>
        </p:spPr>
        <p:txBody>
          <a:bodyPr/>
          <a:lstStyle/>
          <a:p>
            <a:r>
              <a:rPr lang="es-ES" dirty="0"/>
              <a:t>Responsabilidades del empleador </a:t>
            </a:r>
            <a:br>
              <a:rPr lang="es-ES" dirty="0"/>
            </a:br>
            <a:r>
              <a:rPr lang="es-ES" dirty="0"/>
              <a:t>conforme al WPS</a:t>
            </a:r>
            <a:endParaRPr lang="en-US" dirty="0"/>
          </a:p>
        </p:txBody>
      </p:sp>
      <p:sp>
        <p:nvSpPr>
          <p:cNvPr id="3" name="Content Placeholder 2"/>
          <p:cNvSpPr>
            <a:spLocks noGrp="1"/>
          </p:cNvSpPr>
          <p:nvPr>
            <p:ph idx="1"/>
          </p:nvPr>
        </p:nvSpPr>
        <p:spPr>
          <a:xfrm>
            <a:off x="514351" y="1401836"/>
            <a:ext cx="11313214" cy="5425729"/>
          </a:xfrm>
        </p:spPr>
        <p:txBody>
          <a:bodyPr>
            <a:normAutofit fontScale="92500"/>
          </a:bodyPr>
          <a:lstStyle/>
          <a:p>
            <a:r>
              <a:rPr lang="es-ES" dirty="0"/>
              <a:t>Su empleador debe decirle en qué lugar del establecimiento se encuentran la ubicación central y los suministros de descontaminación</a:t>
            </a:r>
          </a:p>
          <a:p>
            <a:r>
              <a:rPr lang="es-ES" dirty="0"/>
              <a:t>La información de seguridad con respecto a los pesticidas se encuentra</a:t>
            </a:r>
            <a:r>
              <a:rPr lang="es-ES" strike="sngStrike" dirty="0"/>
              <a:t>n</a:t>
            </a:r>
            <a:r>
              <a:rPr lang="es-ES" dirty="0"/>
              <a:t> en </a:t>
            </a:r>
            <a:r>
              <a:rPr lang="es-ES" strike="sngStrike" dirty="0"/>
              <a:t>el</a:t>
            </a:r>
            <a:r>
              <a:rPr lang="es-ES" dirty="0"/>
              <a:t> una ubicación central y en algunos sitios de suministros de descontaminación y consiste en un recordatorio de los pasos que puede seguir para reducir las exposiciones. Tiene el nombre y la dirección de un centro médico cercano, en el caso de una emergencia </a:t>
            </a:r>
            <a:r>
              <a:rPr lang="es-ES" dirty="0">
                <a:solidFill>
                  <a:srgbClr val="000000"/>
                </a:solidFill>
              </a:rPr>
              <a:t>cuando</a:t>
            </a:r>
            <a:r>
              <a:rPr lang="es-ES" dirty="0"/>
              <a:t> se sienta enfermo por un pesticida. En el caso de que necesite informar una infracción relacionada con un pesticida, la información de contacto para la ejecución se encuentra en el lugar de anuncios</a:t>
            </a:r>
            <a:endParaRPr lang="es-ES" dirty="0">
              <a:solidFill>
                <a:srgbClr val="000000"/>
              </a:solidFill>
            </a:endParaRPr>
          </a:p>
          <a:p>
            <a:r>
              <a:rPr lang="es-ES" dirty="0">
                <a:solidFill>
                  <a:srgbClr val="000000"/>
                </a:solidFill>
              </a:rPr>
              <a:t>El empleador debe proveer agua, jabón y toallas desechables</a:t>
            </a:r>
            <a:r>
              <a:rPr lang="es-ES" dirty="0"/>
              <a:t> cerca de donde usted está trabajando para que pueda lavarse cuando salga del área de trabajo. Si existe una exposición a</a:t>
            </a:r>
            <a:r>
              <a:rPr lang="es-ES" dirty="0">
                <a:solidFill>
                  <a:srgbClr val="000000"/>
                </a:solidFill>
              </a:rPr>
              <a:t>ccidental como un derrame, los suministros pueden usarse en una emergencia para quitar y </a:t>
            </a:r>
            <a:r>
              <a:rPr lang="es-ES" spc="-40" dirty="0">
                <a:solidFill>
                  <a:srgbClr val="000000"/>
                </a:solidFill>
              </a:rPr>
              <a:t>reducir el efecto de </a:t>
            </a:r>
            <a:r>
              <a:rPr lang="es-ES" dirty="0">
                <a:solidFill>
                  <a:srgbClr val="000000"/>
                </a:solidFill>
              </a:rPr>
              <a:t>los </a:t>
            </a:r>
            <a:r>
              <a:rPr lang="es-ES" spc="-40" dirty="0">
                <a:solidFill>
                  <a:srgbClr val="000000"/>
                </a:solidFill>
              </a:rPr>
              <a:t>pesticidas. </a:t>
            </a:r>
            <a:endParaRPr lang="es-ES" dirty="0">
              <a:solidFill>
                <a:srgbClr val="000000"/>
              </a:solidFill>
            </a:endParaRPr>
          </a:p>
          <a:p>
            <a:endParaRPr lang="es-ES" dirty="0"/>
          </a:p>
          <a:p>
            <a:endParaRPr lang="es-ES" dirty="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2618595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Responsabilidades del empleador </a:t>
            </a:r>
            <a:br>
              <a:rPr lang="es-ES" dirty="0"/>
            </a:br>
            <a:r>
              <a:rPr lang="es-ES" dirty="0"/>
              <a:t>conforme al WPS</a:t>
            </a:r>
            <a:endParaRPr lang="en-US" dirty="0"/>
          </a:p>
        </p:txBody>
      </p:sp>
      <p:sp>
        <p:nvSpPr>
          <p:cNvPr id="3" name="Content Placeholder 2"/>
          <p:cNvSpPr>
            <a:spLocks noGrp="1"/>
          </p:cNvSpPr>
          <p:nvPr>
            <p:ph idx="1"/>
          </p:nvPr>
        </p:nvSpPr>
        <p:spPr>
          <a:xfrm>
            <a:off x="838200" y="1690688"/>
            <a:ext cx="10515600" cy="4351338"/>
          </a:xfrm>
        </p:spPr>
        <p:txBody>
          <a:bodyPr>
            <a:normAutofit/>
          </a:bodyPr>
          <a:lstStyle/>
          <a:p>
            <a:r>
              <a:rPr lang="es-ES" dirty="0">
                <a:solidFill>
                  <a:srgbClr val="000000"/>
                </a:solidFill>
              </a:rPr>
              <a:t>Si se siente enfermo, y es posible que sea por los pesticidas, el empleador tiene que saberlo para que pueda asegurarse de que </a:t>
            </a:r>
            <a:br>
              <a:rPr lang="es-ES" dirty="0">
                <a:solidFill>
                  <a:srgbClr val="000000"/>
                </a:solidFill>
              </a:rPr>
            </a:br>
            <a:r>
              <a:rPr lang="es-ES" dirty="0">
                <a:solidFill>
                  <a:srgbClr val="000000"/>
                </a:solidFill>
              </a:rPr>
              <a:t>lo lleven a un centro médico y proporcionarle información sobre la exposición al personal médico</a:t>
            </a:r>
          </a:p>
          <a:p>
            <a:r>
              <a:rPr lang="es-ES" dirty="0">
                <a:solidFill>
                  <a:srgbClr val="000000"/>
                </a:solidFill>
              </a:rPr>
              <a:t>El empleador debe notificarle</a:t>
            </a:r>
            <a:r>
              <a:rPr lang="es-ES" strike="sngStrike" dirty="0">
                <a:solidFill>
                  <a:srgbClr val="000000"/>
                </a:solidFill>
              </a:rPr>
              <a:t>s</a:t>
            </a:r>
            <a:r>
              <a:rPr lang="es-ES" dirty="0">
                <a:solidFill>
                  <a:srgbClr val="000000"/>
                </a:solidFill>
              </a:rPr>
              <a:t> a los trabajadores acerca de las </a:t>
            </a:r>
            <a:r>
              <a:rPr lang="en-US" dirty="0" err="1">
                <a:solidFill>
                  <a:srgbClr val="000000"/>
                </a:solidFill>
              </a:rPr>
              <a:t>áreas</a:t>
            </a:r>
            <a:r>
              <a:rPr lang="en-US" dirty="0">
                <a:solidFill>
                  <a:srgbClr val="000000"/>
                </a:solidFill>
              </a:rPr>
              <a:t> </a:t>
            </a:r>
            <a:r>
              <a:rPr lang="en-US" dirty="0" err="1">
                <a:solidFill>
                  <a:srgbClr val="000000"/>
                </a:solidFill>
              </a:rPr>
              <a:t>restringidas</a:t>
            </a:r>
            <a:r>
              <a:rPr lang="en-US" dirty="0">
                <a:solidFill>
                  <a:srgbClr val="000000"/>
                </a:solidFill>
              </a:rPr>
              <a:t> </a:t>
            </a:r>
            <a:r>
              <a:rPr lang="es-ES" dirty="0">
                <a:solidFill>
                  <a:srgbClr val="000000"/>
                </a:solidFill>
              </a:rPr>
              <a:t>donde se están llevando a cabo aplicaciones y donde un REI se encuentra vigente. Estas notificaciones pueden ser en forma de advertencia</a:t>
            </a:r>
            <a:r>
              <a:rPr lang="es-ES" strike="sngStrike" dirty="0">
                <a:solidFill>
                  <a:srgbClr val="000000"/>
                </a:solidFill>
              </a:rPr>
              <a:t>s</a:t>
            </a:r>
            <a:r>
              <a:rPr lang="es-ES" dirty="0">
                <a:solidFill>
                  <a:srgbClr val="000000"/>
                </a:solidFill>
              </a:rPr>
              <a:t> orales o señales de advertencia escritas que se encontrarán en las zonas circundantes del área tratada.  </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43230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Capacitación de </a:t>
            </a:r>
            <a:r>
              <a:rPr dirty="0" err="1"/>
              <a:t>seguridad</a:t>
            </a:r>
            <a:r>
              <a:rPr dirty="0"/>
              <a:t> </a:t>
            </a:r>
            <a:r>
              <a:rPr lang="es-ES" dirty="0"/>
              <a:t/>
            </a:r>
            <a:br>
              <a:rPr lang="es-ES" dirty="0"/>
            </a:br>
            <a:r>
              <a:rPr dirty="0"/>
              <a:t>con respecto a los pesticidas</a:t>
            </a:r>
          </a:p>
        </p:txBody>
      </p:sp>
      <p:sp>
        <p:nvSpPr>
          <p:cNvPr id="3" name="Content Placeholder 2"/>
          <p:cNvSpPr>
            <a:spLocks noGrp="1"/>
          </p:cNvSpPr>
          <p:nvPr>
            <p:ph idx="1"/>
          </p:nvPr>
        </p:nvSpPr>
        <p:spPr/>
        <p:txBody>
          <a:bodyPr>
            <a:normAutofit/>
          </a:bodyPr>
          <a:lstStyle/>
          <a:p>
            <a:pPr lvl="0"/>
            <a:r>
              <a:rPr dirty="0"/>
              <a:t>Se requiere capacitación anual</a:t>
            </a:r>
          </a:p>
          <a:p>
            <a:pPr lvl="0"/>
            <a:r>
              <a:rPr dirty="0"/>
              <a:t>Se debe </a:t>
            </a:r>
            <a:r>
              <a:rPr dirty="0" err="1"/>
              <a:t>capacitar</a:t>
            </a:r>
            <a:r>
              <a:rPr dirty="0"/>
              <a:t> </a:t>
            </a:r>
            <a:r>
              <a:rPr lang="en-US" sz="2800" dirty="0"/>
              <a:t>antes de que comience a trabajar en un área tratada</a:t>
            </a:r>
          </a:p>
          <a:p>
            <a:pPr lvl="0"/>
            <a:r>
              <a:rPr dirty="0" err="1"/>
              <a:t>Puede</a:t>
            </a:r>
            <a:r>
              <a:rPr dirty="0"/>
              <a:t> pedir un registro de la capacitación </a:t>
            </a:r>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86429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Información de </a:t>
            </a:r>
            <a:r>
              <a:rPr dirty="0" err="1"/>
              <a:t>seguridad</a:t>
            </a:r>
            <a:r>
              <a:rPr dirty="0"/>
              <a:t> </a:t>
            </a:r>
            <a:r>
              <a:rPr lang="es-ES" dirty="0"/>
              <a:t/>
            </a:r>
            <a:br>
              <a:rPr lang="es-ES" dirty="0"/>
            </a:br>
            <a:r>
              <a:rPr dirty="0"/>
              <a:t>con respecto a los pesticidas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s-ES_tradnl" dirty="0"/>
              <a:t>La información de seguridad con respecto a los pesticidas debe exhibirse/</a:t>
            </a:r>
            <a:r>
              <a:rPr lang="es-ES_tradnl" dirty="0">
                <a:solidFill>
                  <a:srgbClr val="000000"/>
                </a:solidFill>
              </a:rPr>
              <a:t>publicarse</a:t>
            </a:r>
            <a:r>
              <a:rPr lang="es-ES_tradnl" dirty="0"/>
              <a:t> en:</a:t>
            </a:r>
          </a:p>
          <a:p>
            <a:pPr lvl="1"/>
            <a:r>
              <a:rPr lang="es-ES_tradnl" sz="2800" dirty="0"/>
              <a:t>Ubicación central</a:t>
            </a:r>
          </a:p>
          <a:p>
            <a:pPr lvl="1"/>
            <a:r>
              <a:rPr lang="es-ES_tradnl" sz="2800" dirty="0"/>
              <a:t>Sitios de suministros de descontaminación permanente</a:t>
            </a:r>
          </a:p>
          <a:p>
            <a:pPr lvl="1"/>
            <a:r>
              <a:rPr lang="es-ES_tradnl" sz="2800" dirty="0"/>
              <a:t>Otros lugares de descontaminación donde se proveen suministros para 11 o más trabajadores</a:t>
            </a:r>
          </a:p>
          <a:p>
            <a:endParaRPr lang="es-US" dirty="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828800" y="6518028"/>
            <a:ext cx="10363201"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3265523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29625" cy="1325563"/>
          </a:xfrm>
        </p:spPr>
        <p:txBody>
          <a:bodyPr>
            <a:normAutofit fontScale="90000"/>
          </a:bodyPr>
          <a:lstStyle/>
          <a:p>
            <a:r>
              <a:rPr dirty="0"/>
              <a:t>Información sobre la aplicación de pesticidas y hojas de datos de seguridad</a:t>
            </a:r>
          </a:p>
        </p:txBody>
      </p:sp>
      <p:sp>
        <p:nvSpPr>
          <p:cNvPr id="3" name="Content Placeholder 2"/>
          <p:cNvSpPr>
            <a:spLocks noGrp="1"/>
          </p:cNvSpPr>
          <p:nvPr>
            <p:ph idx="1"/>
          </p:nvPr>
        </p:nvSpPr>
        <p:spPr>
          <a:xfrm>
            <a:off x="6375042" y="1825625"/>
            <a:ext cx="5306096" cy="4351338"/>
          </a:xfrm>
        </p:spPr>
        <p:txBody>
          <a:bodyPr>
            <a:normAutofit fontScale="92500"/>
          </a:bodyPr>
          <a:lstStyle/>
          <a:p>
            <a:r>
              <a:rPr dirty="0"/>
              <a:t>Nombre, número de </a:t>
            </a:r>
            <a:r>
              <a:rPr dirty="0" err="1"/>
              <a:t>registro</a:t>
            </a:r>
            <a:r>
              <a:rPr dirty="0"/>
              <a:t> </a:t>
            </a:r>
            <a:r>
              <a:rPr lang="es-ES" dirty="0"/>
              <a:t/>
            </a:r>
            <a:br>
              <a:rPr lang="es-ES" dirty="0"/>
            </a:br>
            <a:r>
              <a:rPr dirty="0"/>
              <a:t>de la EPA e ingrediente activo</a:t>
            </a:r>
          </a:p>
          <a:p>
            <a:r>
              <a:rPr dirty="0"/>
              <a:t>Cultivo o sitio tratado y </a:t>
            </a:r>
            <a:r>
              <a:rPr dirty="0" err="1"/>
              <a:t>ubicación</a:t>
            </a:r>
            <a:r>
              <a:rPr dirty="0"/>
              <a:t> </a:t>
            </a:r>
            <a:r>
              <a:rPr lang="es-ES" dirty="0"/>
              <a:t/>
            </a:r>
            <a:br>
              <a:rPr lang="es-ES" dirty="0"/>
            </a:br>
            <a:r>
              <a:rPr dirty="0"/>
              <a:t>y descripción del área tratada</a:t>
            </a:r>
          </a:p>
          <a:p>
            <a:pPr lvl="0"/>
            <a:r>
              <a:rPr dirty="0"/>
              <a:t>Fechas y horarios en que </a:t>
            </a:r>
            <a:r>
              <a:rPr dirty="0" err="1"/>
              <a:t>comenzó</a:t>
            </a:r>
            <a:r>
              <a:rPr dirty="0"/>
              <a:t> </a:t>
            </a:r>
            <a:r>
              <a:rPr lang="es-ES" dirty="0"/>
              <a:t/>
            </a:r>
            <a:br>
              <a:rPr lang="es-ES" dirty="0"/>
            </a:br>
            <a:r>
              <a:rPr dirty="0"/>
              <a:t>y finalizó la aplicación del pesticida</a:t>
            </a:r>
          </a:p>
          <a:p>
            <a:pPr lvl="0"/>
            <a:r>
              <a:rPr dirty="0"/>
              <a:t>Duración del</a:t>
            </a:r>
            <a:r>
              <a:rPr dirty="0">
                <a:solidFill>
                  <a:srgbClr val="000000"/>
                </a:solidFill>
              </a:rPr>
              <a:t> </a:t>
            </a:r>
            <a:r>
              <a:rPr lang="fr-FR" dirty="0" err="1">
                <a:solidFill>
                  <a:srgbClr val="000000"/>
                </a:solidFill>
              </a:rPr>
              <a:t>intérval</a:t>
            </a:r>
            <a:r>
              <a:rPr lang="fr-FR" dirty="0" err="1"/>
              <a:t>o</a:t>
            </a:r>
            <a:r>
              <a:rPr dirty="0"/>
              <a:t> de entrada restringida (REI) para esa aplicación</a:t>
            </a:r>
          </a:p>
          <a:p>
            <a:pPr lvl="0"/>
            <a:r>
              <a:rPr dirty="0"/>
              <a:t>Una copia de la hoja de datos de seguridad (SDS)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0" y="6534834"/>
            <a:ext cx="11449049" cy="369332"/>
          </a:xfrm>
          <a:prstGeom prst="rect">
            <a:avLst/>
          </a:prstGeom>
          <a:noFill/>
        </p:spPr>
        <p:txBody>
          <a:bodyPr wrap="square" rtlCol="0">
            <a:spAutoFit/>
          </a:bodyPr>
          <a:lstStyle/>
          <a:p>
            <a:r>
              <a:rPr lang="en-US" dirty="0">
                <a:solidFill>
                  <a:prstClr val="black"/>
                </a:solidFill>
              </a:rPr>
              <a:t>Foto cortesía de: Ed Crow, Programa de educación sobre pesticidas de la Universidad Estatal de Pensilvania</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773796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2701"/>
            <a:ext cx="9756476" cy="1325563"/>
          </a:xfrm>
        </p:spPr>
        <p:txBody>
          <a:bodyPr>
            <a:normAutofit fontScale="90000"/>
          </a:bodyPr>
          <a:lstStyle/>
          <a:p>
            <a:r>
              <a:rPr dirty="0"/>
              <a:t>Pedir información sobre la aplicación de pesticidas y las hojas de datos de seguridad</a:t>
            </a:r>
            <a:endParaRPr lang="es-US" dirty="0"/>
          </a:p>
        </p:txBody>
      </p:sp>
      <p:sp>
        <p:nvSpPr>
          <p:cNvPr id="3" name="Content Placeholder 2"/>
          <p:cNvSpPr>
            <a:spLocks noGrp="1"/>
          </p:cNvSpPr>
          <p:nvPr>
            <p:ph idx="1"/>
          </p:nvPr>
        </p:nvSpPr>
        <p:spPr/>
        <p:txBody>
          <a:bodyPr/>
          <a:lstStyle/>
          <a:p>
            <a:r>
              <a:rPr dirty="0"/>
              <a:t>Puede pedirle a su empleador la información sobre la aplicación de pesticidas y las SDS, o puede designar</a:t>
            </a:r>
            <a:r>
              <a:rPr lang="en-US" dirty="0"/>
              <a:t> a</a:t>
            </a:r>
            <a:r>
              <a:rPr dirty="0"/>
              <a:t> un representante para que lo haga en su nombre</a:t>
            </a:r>
          </a:p>
          <a:p>
            <a:pPr lvl="1"/>
            <a:r>
              <a:rPr lang="en-US" sz="2800" dirty="0"/>
              <a:t>Un </a:t>
            </a:r>
            <a:r>
              <a:rPr lang="en-US" sz="2800" dirty="0" err="1">
                <a:solidFill>
                  <a:srgbClr val="000000"/>
                </a:solidFill>
              </a:rPr>
              <a:t>médico</a:t>
            </a:r>
            <a:r>
              <a:rPr lang="en-US" sz="2800" dirty="0">
                <a:solidFill>
                  <a:srgbClr val="000000"/>
                </a:solidFill>
              </a:rPr>
              <a:t> </a:t>
            </a:r>
            <a:r>
              <a:rPr lang="en-US" sz="2800" dirty="0" err="1">
                <a:solidFill>
                  <a:srgbClr val="000000"/>
                </a:solidFill>
              </a:rPr>
              <a:t>que</a:t>
            </a:r>
            <a:r>
              <a:rPr lang="en-US" sz="2800" dirty="0">
                <a:solidFill>
                  <a:srgbClr val="000000"/>
                </a:solidFill>
              </a:rPr>
              <a:t> </a:t>
            </a:r>
            <a:r>
              <a:rPr lang="en-US" sz="2800" dirty="0" err="1">
                <a:solidFill>
                  <a:srgbClr val="000000"/>
                </a:solidFill>
              </a:rPr>
              <a:t>brinda</a:t>
            </a:r>
            <a:r>
              <a:rPr lang="en-US" sz="2800" dirty="0">
                <a:solidFill>
                  <a:srgbClr val="000000"/>
                </a:solidFill>
              </a:rPr>
              <a:t> </a:t>
            </a:r>
            <a:r>
              <a:rPr lang="en-US" sz="2800" dirty="0" err="1">
                <a:solidFill>
                  <a:srgbClr val="000000"/>
                </a:solidFill>
              </a:rPr>
              <a:t>tratamiento</a:t>
            </a:r>
            <a:r>
              <a:rPr lang="en-US" sz="2800" dirty="0">
                <a:solidFill>
                  <a:srgbClr val="000000"/>
                </a:solidFill>
              </a:rPr>
              <a:t> al </a:t>
            </a:r>
            <a:r>
              <a:rPr lang="en-US" sz="2800" dirty="0" err="1">
                <a:solidFill>
                  <a:srgbClr val="000000"/>
                </a:solidFill>
              </a:rPr>
              <a:t>trabajador</a:t>
            </a:r>
            <a:r>
              <a:rPr lang="en-US" sz="2800" dirty="0">
                <a:solidFill>
                  <a:srgbClr val="000000"/>
                </a:solidFill>
              </a:rPr>
              <a:t> </a:t>
            </a:r>
            <a:r>
              <a:rPr lang="en-US" sz="2800" dirty="0" err="1">
                <a:solidFill>
                  <a:srgbClr val="000000"/>
                </a:solidFill>
              </a:rPr>
              <a:t>también</a:t>
            </a:r>
            <a:r>
              <a:rPr lang="en-US" sz="2800" dirty="0">
                <a:solidFill>
                  <a:srgbClr val="000000"/>
                </a:solidFill>
              </a:rPr>
              <a:t> </a:t>
            </a:r>
            <a:r>
              <a:rPr lang="en-US" sz="2800" dirty="0" err="1"/>
              <a:t>puede</a:t>
            </a:r>
            <a:r>
              <a:rPr lang="en-US" sz="2800" dirty="0"/>
              <a:t> </a:t>
            </a:r>
            <a:r>
              <a:rPr lang="en-US" sz="2800" dirty="0" err="1"/>
              <a:t>solicitar</a:t>
            </a:r>
            <a:r>
              <a:rPr lang="en-US" sz="2800" dirty="0"/>
              <a:t> </a:t>
            </a:r>
            <a:r>
              <a:rPr lang="en-US" sz="2800" dirty="0" err="1"/>
              <a:t>acceso</a:t>
            </a:r>
            <a:r>
              <a:rPr lang="en-US" sz="2800" dirty="0"/>
              <a:t> a o </a:t>
            </a:r>
            <a:r>
              <a:rPr lang="en-US" sz="2800" dirty="0" err="1"/>
              <a:t>una</a:t>
            </a:r>
            <a:r>
              <a:rPr lang="en-US" sz="2800" dirty="0"/>
              <a:t> </a:t>
            </a:r>
            <a:r>
              <a:rPr lang="en-US" sz="2800" dirty="0" err="1"/>
              <a:t>copia</a:t>
            </a:r>
            <a:r>
              <a:rPr lang="en-US" sz="2800" dirty="0"/>
              <a:t> de la </a:t>
            </a:r>
            <a:r>
              <a:rPr lang="en-US" sz="2800" dirty="0" err="1"/>
              <a:t>información</a:t>
            </a:r>
            <a:r>
              <a:rPr lang="en-US" sz="2800" dirty="0"/>
              <a:t> </a:t>
            </a:r>
            <a:r>
              <a:rPr lang="en-US" sz="2800" dirty="0" err="1"/>
              <a:t>sobre</a:t>
            </a:r>
            <a:r>
              <a:rPr lang="en-US" sz="2800" dirty="0"/>
              <a:t> la </a:t>
            </a:r>
            <a:r>
              <a:rPr lang="en-US" sz="2800" dirty="0" err="1"/>
              <a:t>aplicación</a:t>
            </a:r>
            <a:r>
              <a:rPr lang="en-US" sz="2800" dirty="0"/>
              <a:t> y la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016563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5807"/>
            <a:ext cx="10515600" cy="1325563"/>
          </a:xfrm>
        </p:spPr>
        <p:txBody>
          <a:bodyPr>
            <a:normAutofit fontScale="90000"/>
          </a:bodyPr>
          <a:lstStyle/>
          <a:p>
            <a:r>
              <a:rPr dirty="0"/>
              <a:t>Otras responsabilidades del empleador relacionadas con la información sobre pesticidas</a:t>
            </a:r>
          </a:p>
        </p:txBody>
      </p:sp>
      <p:sp>
        <p:nvSpPr>
          <p:cNvPr id="3" name="Content Placeholder 2"/>
          <p:cNvSpPr>
            <a:spLocks noGrp="1"/>
          </p:cNvSpPr>
          <p:nvPr>
            <p:ph idx="1"/>
          </p:nvPr>
        </p:nvSpPr>
        <p:spPr/>
        <p:txBody>
          <a:bodyPr/>
          <a:lstStyle/>
          <a:p>
            <a:r>
              <a:rPr dirty="0"/>
              <a:t>Los empleadores deben informarle dónde se encuentra la información sobre seguridad, aplicación y riesgos de los pesticidas </a:t>
            </a:r>
          </a:p>
          <a:p>
            <a:r>
              <a:rPr dirty="0"/>
              <a:t>Debe tener libre acceso a la información exhibida</a:t>
            </a:r>
          </a:p>
          <a:p>
            <a:endParaRPr lang="es-US" dirty="0"/>
          </a:p>
          <a:p>
            <a:endParaRPr lang="es-US" dirty="0"/>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47413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Tareas de los trabajadores </a:t>
            </a:r>
            <a:r>
              <a:rPr lang="es-ES" dirty="0"/>
              <a:t/>
            </a:r>
            <a:br>
              <a:rPr lang="es-ES" dirty="0"/>
            </a:br>
            <a:r>
              <a:rPr dirty="0"/>
              <a:t>de entrada temprana</a:t>
            </a:r>
          </a:p>
        </p:txBody>
      </p:sp>
      <p:sp>
        <p:nvSpPr>
          <p:cNvPr id="6" name="Content Placeholder 5"/>
          <p:cNvSpPr>
            <a:spLocks noGrp="1"/>
          </p:cNvSpPr>
          <p:nvPr>
            <p:ph idx="1"/>
          </p:nvPr>
        </p:nvSpPr>
        <p:spPr>
          <a:xfrm>
            <a:off x="5565912" y="2024078"/>
            <a:ext cx="6168888" cy="4351338"/>
          </a:xfrm>
        </p:spPr>
        <p:txBody>
          <a:bodyPr/>
          <a:lstStyle/>
          <a:p>
            <a:r>
              <a:rPr dirty="0">
                <a:solidFill>
                  <a:srgbClr val="000000"/>
                </a:solidFill>
              </a:rPr>
              <a:t>Ingresan a un campo tratado </a:t>
            </a:r>
            <a:r>
              <a:rPr dirty="0" err="1">
                <a:solidFill>
                  <a:srgbClr val="000000"/>
                </a:solidFill>
              </a:rPr>
              <a:t>durante</a:t>
            </a:r>
            <a:r>
              <a:rPr dirty="0">
                <a:solidFill>
                  <a:srgbClr val="000000"/>
                </a:solidFill>
              </a:rPr>
              <a:t> </a:t>
            </a:r>
            <a:r>
              <a:rPr lang="es-ES" dirty="0">
                <a:solidFill>
                  <a:srgbClr val="000000"/>
                </a:solidFill>
              </a:rPr>
              <a:t/>
            </a:r>
            <a:br>
              <a:rPr lang="es-ES" dirty="0">
                <a:solidFill>
                  <a:srgbClr val="000000"/>
                </a:solidFill>
              </a:rPr>
            </a:br>
            <a:r>
              <a:rPr dirty="0">
                <a:solidFill>
                  <a:srgbClr val="000000"/>
                </a:solidFill>
              </a:rPr>
              <a:t>el i</a:t>
            </a:r>
            <a:r>
              <a:rPr lang="fr-FR" dirty="0" err="1">
                <a:solidFill>
                  <a:srgbClr val="000000"/>
                </a:solidFill>
              </a:rPr>
              <a:t>intérvalo</a:t>
            </a:r>
            <a:r>
              <a:rPr dirty="0">
                <a:solidFill>
                  <a:srgbClr val="000000"/>
                </a:solidFill>
              </a:rPr>
              <a:t> de entrada restringida (REI)</a:t>
            </a:r>
          </a:p>
          <a:p>
            <a:r>
              <a:rPr lang="es-ES_tradnl" dirty="0" err="1">
                <a:solidFill>
                  <a:srgbClr val="000000"/>
                </a:solidFill>
              </a:rPr>
              <a:t>Requeiren</a:t>
            </a:r>
            <a:r>
              <a:rPr lang="es-ES_tradnl" dirty="0">
                <a:solidFill>
                  <a:srgbClr val="000000"/>
                </a:solidFill>
              </a:rPr>
              <a:t> de capacitación y protecciones adicionales específicas de la entrada temprana antes de ingresar a un campo tratado</a:t>
            </a:r>
          </a:p>
          <a:p>
            <a:r>
              <a:rPr dirty="0"/>
              <a:t>Deben tener al menos 18 años de edad</a:t>
            </a:r>
          </a:p>
          <a:p>
            <a:r>
              <a:rPr dirty="0"/>
              <a:t>NO MANIPULAN PESTICIDAS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a:solidFill>
                  <a:prstClr val="black"/>
                </a:solidFill>
              </a:rPr>
              <a:t>Foto cortesía de: Betsy Buffington, Universidad Estatal de Iowa</a:t>
            </a:r>
          </a:p>
        </p:txBody>
      </p:sp>
    </p:spTree>
    <p:extLst>
      <p:ext uri="{BB962C8B-B14F-4D97-AF65-F5344CB8AC3E}">
        <p14:creationId xmlns:p14="http://schemas.microsoft.com/office/powerpoint/2010/main" val="1874738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
            </a:r>
            <a:br>
              <a:rPr dirty="0"/>
            </a:br>
            <a:r>
              <a:rPr dirty="0"/>
              <a:t>Suministros de </a:t>
            </a:r>
            <a:r>
              <a:rPr dirty="0" err="1"/>
              <a:t>descontaminación</a:t>
            </a:r>
            <a:r>
              <a:rPr dirty="0"/>
              <a:t> </a:t>
            </a:r>
            <a:r>
              <a:rPr lang="es-ES" dirty="0"/>
              <a:t/>
            </a:r>
            <a:br>
              <a:rPr lang="es-ES" dirty="0"/>
            </a:br>
            <a:r>
              <a:rPr dirty="0"/>
              <a:t>para trabajadores agrícolas</a:t>
            </a:r>
            <a:br>
              <a:rPr dirty="0"/>
            </a:br>
            <a:endParaRPr lang="es-US" dirty="0"/>
          </a:p>
        </p:txBody>
      </p:sp>
      <p:sp>
        <p:nvSpPr>
          <p:cNvPr id="12" name="Content Placeholder 2"/>
          <p:cNvSpPr>
            <a:spLocks noGrp="1"/>
          </p:cNvSpPr>
          <p:nvPr>
            <p:ph idx="1"/>
          </p:nvPr>
        </p:nvSpPr>
        <p:spPr>
          <a:xfrm>
            <a:off x="838200" y="1825625"/>
            <a:ext cx="5659195" cy="4351338"/>
          </a:xfrm>
        </p:spPr>
        <p:txBody>
          <a:bodyPr/>
          <a:lstStyle/>
          <a:p>
            <a:endParaRPr lang="es-US" dirty="0"/>
          </a:p>
          <a:p>
            <a:r>
              <a:rPr dirty="0"/>
              <a:t>Agua</a:t>
            </a:r>
          </a:p>
          <a:p>
            <a:r>
              <a:rPr dirty="0"/>
              <a:t>Jabón</a:t>
            </a:r>
          </a:p>
          <a:p>
            <a:r>
              <a:rPr dirty="0"/>
              <a:t>Toallas de</a:t>
            </a:r>
            <a:r>
              <a:rPr lang="en-US" dirty="0"/>
              <a:t>sechables</a:t>
            </a:r>
            <a:endParaRPr dirty="0"/>
          </a:p>
          <a:p>
            <a:endParaRPr lang="es-US" dirty="0"/>
          </a:p>
          <a:p>
            <a:endParaRPr lang="es-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352550" y="6462169"/>
            <a:ext cx="10839451"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36062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0535"/>
            <a:ext cx="10515600" cy="1325563"/>
          </a:xfrm>
        </p:spPr>
        <p:txBody>
          <a:bodyPr/>
          <a:lstStyle/>
          <a:p>
            <a:r>
              <a:rPr dirty="0"/>
              <a:t>Proporcione asistencia médica de emergencia</a:t>
            </a:r>
          </a:p>
        </p:txBody>
      </p:sp>
      <p:sp>
        <p:nvSpPr>
          <p:cNvPr id="6" name="Content Placeholder 5"/>
          <p:cNvSpPr>
            <a:spLocks noGrp="1"/>
          </p:cNvSpPr>
          <p:nvPr>
            <p:ph idx="1"/>
          </p:nvPr>
        </p:nvSpPr>
        <p:spPr>
          <a:xfrm>
            <a:off x="838200" y="1925641"/>
            <a:ext cx="10515600" cy="4351338"/>
          </a:xfrm>
        </p:spPr>
        <p:txBody>
          <a:bodyPr/>
          <a:lstStyle/>
          <a:p>
            <a:r>
              <a:rPr dirty="0"/>
              <a:t>Si se siente enfermo y es razonable pensar que es por causa </a:t>
            </a:r>
            <a:r>
              <a:rPr lang="es-ES" dirty="0"/>
              <a:t/>
            </a:r>
            <a:br>
              <a:rPr lang="es-ES" dirty="0"/>
            </a:br>
            <a:r>
              <a:rPr dirty="0"/>
              <a:t>de pesticidas, debe hacer lo siguiente:</a:t>
            </a:r>
          </a:p>
          <a:p>
            <a:pPr lvl="1"/>
            <a:r>
              <a:rPr lang="en-US" sz="2800" dirty="0"/>
              <a:t>Informar a su empleador, quien </a:t>
            </a:r>
            <a:r>
              <a:rPr lang="en-US" sz="2800" dirty="0" err="1">
                <a:solidFill>
                  <a:srgbClr val="000000"/>
                </a:solidFill>
              </a:rPr>
              <a:t>debe</a:t>
            </a:r>
            <a:r>
              <a:rPr lang="en-US" sz="2800" dirty="0">
                <a:solidFill>
                  <a:srgbClr val="000000"/>
                </a:solidFill>
              </a:rPr>
              <a:t> </a:t>
            </a:r>
            <a:r>
              <a:rPr lang="en-US" sz="2800" dirty="0" err="1">
                <a:solidFill>
                  <a:srgbClr val="000000"/>
                </a:solidFill>
              </a:rPr>
              <a:t>proveer</a:t>
            </a:r>
            <a:r>
              <a:rPr lang="en-US" sz="2800" dirty="0">
                <a:solidFill>
                  <a:srgbClr val="000000"/>
                </a:solidFill>
              </a:rPr>
              <a:t> </a:t>
            </a:r>
            <a:r>
              <a:rPr lang="en-US" sz="2800" dirty="0" err="1">
                <a:solidFill>
                  <a:srgbClr val="000000"/>
                </a:solidFill>
              </a:rPr>
              <a:t>traslado</a:t>
            </a:r>
            <a:r>
              <a:rPr lang="en-US" sz="2800" dirty="0">
                <a:solidFill>
                  <a:srgbClr val="000000"/>
                </a:solidFill>
              </a:rPr>
              <a:t> </a:t>
            </a:r>
            <a:r>
              <a:rPr lang="en-US" sz="2800" dirty="0"/>
              <a:t>a un centro médico </a:t>
            </a:r>
          </a:p>
          <a:p>
            <a:pPr lvl="1"/>
            <a:r>
              <a:rPr lang="en-US" sz="2800" dirty="0"/>
              <a:t>Recibir primeros auxilios, si hay tiempo, pero no se demore en ver al personal médico</a:t>
            </a:r>
          </a:p>
          <a:p>
            <a:pPr lvl="1"/>
            <a:r>
              <a:rPr lang="en-US" sz="2800" dirty="0"/>
              <a:t>El empleador debe proporcionarle esta información al personal médico: la hoja de datos de seguridad con respecto al producto, </a:t>
            </a:r>
            <a:br>
              <a:rPr lang="en-US" sz="2800" dirty="0"/>
            </a:br>
            <a:r>
              <a:rPr lang="en-US" sz="2800" dirty="0"/>
              <a:t>el nombre del producto, su número de registro e ingredientes </a:t>
            </a:r>
            <a:r>
              <a:rPr lang="en-US" sz="2800" spc="-40" dirty="0"/>
              <a:t>activos, y las circunstancias de uso del producto y de la exposición </a:t>
            </a:r>
            <a:endParaRPr lang="es-US" altLang="en-US" sz="2800" spc="-40" dirty="0"/>
          </a:p>
          <a:p>
            <a:endParaRPr lang="es-US" spc="-40"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07055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34350" cy="1325563"/>
          </a:xfrm>
        </p:spPr>
        <p:txBody>
          <a:bodyPr>
            <a:noAutofit/>
          </a:bodyPr>
          <a:lstStyle/>
          <a:p>
            <a:r>
              <a:rPr lang="en-US" sz="4000" dirty="0"/>
              <a:t>Siga las instrucciones y/o </a:t>
            </a:r>
            <a:r>
              <a:rPr lang="en-US" sz="4000" dirty="0" err="1"/>
              <a:t>señales</a:t>
            </a:r>
            <a:r>
              <a:rPr lang="en-US" sz="4000" dirty="0"/>
              <a:t> </a:t>
            </a:r>
            <a:br>
              <a:rPr lang="en-US" sz="4000" dirty="0"/>
            </a:br>
            <a:r>
              <a:rPr lang="en-US" sz="4000" dirty="0" err="1"/>
              <a:t>sobre</a:t>
            </a:r>
            <a:r>
              <a:rPr lang="en-US" sz="4000" dirty="0"/>
              <a:t> mantenerse alejado de las áreas tratadas con pesticidas</a:t>
            </a:r>
          </a:p>
        </p:txBody>
      </p:sp>
      <p:sp>
        <p:nvSpPr>
          <p:cNvPr id="6" name="Content Placeholder 5"/>
          <p:cNvSpPr>
            <a:spLocks noGrp="1"/>
          </p:cNvSpPr>
          <p:nvPr>
            <p:ph idx="1"/>
          </p:nvPr>
        </p:nvSpPr>
        <p:spPr>
          <a:xfrm>
            <a:off x="800099" y="1933575"/>
            <a:ext cx="10791825" cy="4092240"/>
          </a:xfrm>
        </p:spPr>
        <p:txBody>
          <a:bodyPr>
            <a:normAutofit/>
          </a:bodyPr>
          <a:lstStyle/>
          <a:p>
            <a:r>
              <a:rPr sz="2400" dirty="0"/>
              <a:t>El empleador debe notificarles a los trabajadores las restricciones de las áreas donde se están llevando a cabo aplicaciones y donde un REI se encuentra vigente  </a:t>
            </a:r>
          </a:p>
          <a:p>
            <a:r>
              <a:rPr sz="2400" dirty="0"/>
              <a:t>Las notificaciones pueden ser en forma de advertencias orales o señal de advertencia exhibida que se encontrará en las zonas circundantes del área tratada </a:t>
            </a:r>
          </a:p>
          <a:p>
            <a:endParaRPr lang="es-US"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2390680" cy="369332"/>
          </a:xfrm>
          <a:prstGeom prst="rect">
            <a:avLst/>
          </a:prstGeom>
          <a:noFill/>
        </p:spPr>
        <p:txBody>
          <a:bodyPr wrap="square" rtlCol="0">
            <a:spAutoFit/>
          </a:bodyPr>
          <a:lstStyle/>
          <a:p>
            <a:r>
              <a:rPr lang="en-US" dirty="0">
                <a:solidFill>
                  <a:prstClr val="black"/>
                </a:solidFill>
              </a:rPr>
              <a:t>Foto cortesía de: Betsy Buffington, Universidad Estatal de Iowa y James Hollyer, subdirector de extensión, Universidad de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2041406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254253"/>
            <a:ext cx="11020426" cy="4351338"/>
          </a:xfrm>
        </p:spPr>
        <p:txBody>
          <a:bodyPr>
            <a:normAutofit/>
          </a:bodyPr>
          <a:lstStyle/>
          <a:p>
            <a:r>
              <a:rPr lang="es-ES_tradnl" dirty="0"/>
              <a:t>Los manipuladores de pesticidas tienen prohibido aplicar pesticidas de manera tal que entre en contacto con los trabajadores u otras personas, ya sea </a:t>
            </a:r>
            <a:r>
              <a:rPr lang="es-ES_tradnl" dirty="0">
                <a:solidFill>
                  <a:srgbClr val="000000"/>
                </a:solidFill>
              </a:rPr>
              <a:t>directamente o través de deriva </a:t>
            </a:r>
            <a:r>
              <a:rPr lang="es-ES_tradnl" spc="-40" dirty="0">
                <a:solidFill>
                  <a:srgbClr val="000000"/>
                </a:solidFill>
              </a:rPr>
              <a:t>de pesticidas desde una aplicación cercana </a:t>
            </a:r>
            <a:endParaRPr lang="es-ES_tradnl" dirty="0">
              <a:solidFill>
                <a:srgbClr val="000000"/>
              </a:solidFill>
            </a:endParaRPr>
          </a:p>
          <a:p>
            <a:r>
              <a:rPr lang="es-ES_tradnl" spc="-40" dirty="0">
                <a:solidFill>
                  <a:srgbClr val="000000"/>
                </a:solidFill>
              </a:rPr>
              <a:t>La deriva de pesticidas puede entrar en contacto y causarle enfermedades o contaminar </a:t>
            </a:r>
            <a:r>
              <a:rPr lang="es-ES_tradnl" dirty="0">
                <a:solidFill>
                  <a:srgbClr val="000000"/>
                </a:solidFill>
              </a:rPr>
              <a:t>la ropa que usa en casa</a:t>
            </a:r>
          </a:p>
          <a:p>
            <a:r>
              <a:rPr lang="es-ES_tradnl" dirty="0">
                <a:solidFill>
                  <a:srgbClr val="000000"/>
                </a:solidFill>
              </a:rPr>
              <a:t>Si siente que entra en contacto con la deriva </a:t>
            </a:r>
            <a:r>
              <a:rPr lang="es-ES_tradnl" spc="-40" dirty="0">
                <a:solidFill>
                  <a:srgbClr val="000000"/>
                </a:solidFill>
              </a:rPr>
              <a:t>de pesticidas</a:t>
            </a:r>
            <a:r>
              <a:rPr lang="es-ES_tradnl" dirty="0">
                <a:solidFill>
                  <a:srgbClr val="000000"/>
                </a:solidFill>
              </a:rPr>
              <a:t>, </a:t>
            </a:r>
            <a:r>
              <a:rPr lang="es-ES_tradnl" dirty="0"/>
              <a:t>salga del área de inmediato y lávese tan pronto como sea práctico</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 name="Title 1"/>
          <p:cNvSpPr>
            <a:spLocks noGrp="1"/>
          </p:cNvSpPr>
          <p:nvPr>
            <p:ph type="title"/>
          </p:nvPr>
        </p:nvSpPr>
        <p:spPr>
          <a:xfrm>
            <a:off x="838200" y="693743"/>
            <a:ext cx="10515600" cy="1325563"/>
          </a:xfrm>
        </p:spPr>
        <p:txBody>
          <a:bodyPr/>
          <a:lstStyle/>
          <a:p>
            <a:r>
              <a:rPr spc="-50" dirty="0"/>
              <a:t>Protecciones durante las aplicaciones:</a:t>
            </a:r>
            <a:br>
              <a:rPr spc="-50" dirty="0"/>
            </a:br>
            <a:r>
              <a:rPr dirty="0"/>
              <a:t>Producción al aire libre</a:t>
            </a:r>
          </a:p>
        </p:txBody>
      </p:sp>
    </p:spTree>
    <p:extLst>
      <p:ext uri="{BB962C8B-B14F-4D97-AF65-F5344CB8AC3E}">
        <p14:creationId xmlns:p14="http://schemas.microsoft.com/office/powerpoint/2010/main" val="3178963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7982353" cy="1325563"/>
          </a:xfrm>
        </p:spPr>
        <p:txBody>
          <a:bodyPr>
            <a:normAutofit fontScale="90000"/>
          </a:bodyPr>
          <a:lstStyle/>
          <a:p>
            <a:r>
              <a:rPr lang="en-US" dirty="0">
                <a:solidFill>
                  <a:srgbClr val="000000"/>
                </a:solidFill>
              </a:rPr>
              <a:t>La zona de exclusión de la aplicación en la producción al aire libre</a:t>
            </a:r>
            <a:endParaRPr lang="es-US" dirty="0"/>
          </a:p>
        </p:txBody>
      </p:sp>
      <p:sp>
        <p:nvSpPr>
          <p:cNvPr id="32" name="Rectangle 3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8" name="Rectangle 57"/>
          <p:cNvSpPr/>
          <p:nvPr/>
        </p:nvSpPr>
        <p:spPr bwMode="auto">
          <a:xfrm>
            <a:off x="2286000" y="2367839"/>
            <a:ext cx="7132320" cy="3088096"/>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59" name="Rectangle 58"/>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0" name="Rectangle 59"/>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1" name="Rectangle 60"/>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2" name="Rectangle 61"/>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3" name="Rectangle 62"/>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Rectangle 63"/>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5" name="Rectangle 64"/>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6" name="Rectangle 65"/>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Rectangle 66"/>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68" name="Group 67"/>
          <p:cNvGrpSpPr/>
          <p:nvPr/>
        </p:nvGrpSpPr>
        <p:grpSpPr>
          <a:xfrm>
            <a:off x="2320910" y="5990164"/>
            <a:ext cx="1992086" cy="457200"/>
            <a:chOff x="609600" y="6019800"/>
            <a:chExt cx="1992086" cy="457200"/>
          </a:xfrm>
        </p:grpSpPr>
        <p:sp>
          <p:nvSpPr>
            <p:cNvPr id="69" name="Rectangle 68"/>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1039586" y="6063734"/>
              <a:ext cx="1562100" cy="369332"/>
            </a:xfrm>
            <a:prstGeom prst="rect">
              <a:avLst/>
            </a:prstGeom>
            <a:noFill/>
          </p:spPr>
          <p:txBody>
            <a:bodyPr wrap="square" rtlCol="0">
              <a:spAutoFit/>
            </a:bodyPr>
            <a:lstStyle/>
            <a:p>
              <a:r>
                <a:rPr lang="en-US" sz="1800" dirty="0"/>
                <a:t>Campo</a:t>
              </a:r>
            </a:p>
          </p:txBody>
        </p:sp>
      </p:grpSp>
      <p:grpSp>
        <p:nvGrpSpPr>
          <p:cNvPr id="71" name="Group 70"/>
          <p:cNvGrpSpPr/>
          <p:nvPr/>
        </p:nvGrpSpPr>
        <p:grpSpPr>
          <a:xfrm>
            <a:off x="3998533" y="5996260"/>
            <a:ext cx="1709873" cy="457200"/>
            <a:chOff x="3700327" y="6008914"/>
            <a:chExt cx="1709873" cy="457200"/>
          </a:xfrm>
        </p:grpSpPr>
        <p:sp>
          <p:nvSpPr>
            <p:cNvPr id="72" name="Rectangle 71"/>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3" name="TextBox 72"/>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74" name="Group 73"/>
          <p:cNvGrpSpPr/>
          <p:nvPr/>
        </p:nvGrpSpPr>
        <p:grpSpPr>
          <a:xfrm>
            <a:off x="7521639" y="5970876"/>
            <a:ext cx="2269673" cy="457200"/>
            <a:chOff x="5959927" y="6008914"/>
            <a:chExt cx="2269673" cy="457200"/>
          </a:xfrm>
        </p:grpSpPr>
        <p:sp>
          <p:nvSpPr>
            <p:cNvPr id="75" name="Rectangle 74"/>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6" name="TextBox 75"/>
            <p:cNvSpPr txBox="1"/>
            <p:nvPr/>
          </p:nvSpPr>
          <p:spPr>
            <a:xfrm>
              <a:off x="6379027" y="6052457"/>
              <a:ext cx="1850573" cy="369332"/>
            </a:xfrm>
            <a:prstGeom prst="rect">
              <a:avLst/>
            </a:prstGeom>
            <a:noFill/>
          </p:spPr>
          <p:txBody>
            <a:bodyPr wrap="square" rtlCol="0">
              <a:spAutoFit/>
            </a:bodyPr>
            <a:lstStyle/>
            <a:p>
              <a:r>
                <a:rPr lang="en-US" sz="1800" dirty="0"/>
                <a:t>Area </a:t>
              </a:r>
              <a:r>
                <a:rPr lang="en-US" sz="1800" dirty="0" err="1"/>
                <a:t>tratada</a:t>
              </a:r>
              <a:endParaRPr lang="en-US" sz="1800" dirty="0"/>
            </a:p>
          </p:txBody>
        </p:sp>
      </p:grpSp>
      <p:sp>
        <p:nvSpPr>
          <p:cNvPr id="77" name="Rectangle 76"/>
          <p:cNvSpPr/>
          <p:nvPr/>
        </p:nvSpPr>
        <p:spPr bwMode="auto">
          <a:xfrm>
            <a:off x="8763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78" name="Picture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79" name="Picture 78"/>
          <p:cNvPicPr>
            <a:picLocks noChangeAspect="1"/>
          </p:cNvPicPr>
          <p:nvPr/>
        </p:nvPicPr>
        <p:blipFill rotWithShape="1">
          <a:blip r:embed="rId5"/>
          <a:srcRect l="5329" r="7656" b="14186"/>
          <a:stretch/>
        </p:blipFill>
        <p:spPr>
          <a:xfrm>
            <a:off x="8926087" y="4779177"/>
            <a:ext cx="512064" cy="501621"/>
          </a:xfrm>
          <a:prstGeom prst="rect">
            <a:avLst/>
          </a:prstGeom>
        </p:spPr>
      </p:pic>
      <p:sp>
        <p:nvSpPr>
          <p:cNvPr id="80" name="TextBox 79"/>
          <p:cNvSpPr txBox="1"/>
          <p:nvPr/>
        </p:nvSpPr>
        <p:spPr>
          <a:xfrm>
            <a:off x="2286000" y="5520963"/>
            <a:ext cx="8223089" cy="400110"/>
          </a:xfrm>
          <a:prstGeom prst="rect">
            <a:avLst/>
          </a:prstGeom>
          <a:noFill/>
        </p:spPr>
        <p:txBody>
          <a:bodyPr wrap="square" rtlCol="0">
            <a:spAutoFit/>
          </a:bodyPr>
          <a:lstStyle/>
          <a:p>
            <a:r>
              <a:rPr lang="es-ES" sz="2000" b="1" dirty="0"/>
              <a:t>Cuando la aplicación concluye, la AEZ deja de existir.</a:t>
            </a:r>
          </a:p>
        </p:txBody>
      </p:sp>
      <p:grpSp>
        <p:nvGrpSpPr>
          <p:cNvPr id="81" name="Group 80"/>
          <p:cNvGrpSpPr/>
          <p:nvPr/>
        </p:nvGrpSpPr>
        <p:grpSpPr>
          <a:xfrm>
            <a:off x="5225075" y="5990164"/>
            <a:ext cx="2294791" cy="701151"/>
            <a:chOff x="3700328" y="6008914"/>
            <a:chExt cx="1808253" cy="701151"/>
          </a:xfrm>
        </p:grpSpPr>
        <p:sp>
          <p:nvSpPr>
            <p:cNvPr id="82" name="Rectangle 81"/>
            <p:cNvSpPr/>
            <p:nvPr/>
          </p:nvSpPr>
          <p:spPr bwMode="auto">
            <a:xfrm>
              <a:off x="3700328" y="6008914"/>
              <a:ext cx="358752"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83" name="TextBox 82"/>
            <p:cNvSpPr txBox="1"/>
            <p:nvPr/>
          </p:nvSpPr>
          <p:spPr>
            <a:xfrm>
              <a:off x="4119427" y="6063734"/>
              <a:ext cx="1389154" cy="646331"/>
            </a:xfrm>
            <a:prstGeom prst="rect">
              <a:avLst/>
            </a:prstGeom>
            <a:noFill/>
          </p:spPr>
          <p:txBody>
            <a:bodyPr wrap="square" rtlCol="0">
              <a:spAutoFit/>
            </a:bodyPr>
            <a:lstStyle/>
            <a:p>
              <a:r>
                <a:rPr lang="en-US" sz="1800" dirty="0"/>
                <a:t>Area de </a:t>
              </a:r>
              <a:r>
                <a:rPr lang="en-US" sz="1800" dirty="0" err="1"/>
                <a:t>rocio</a:t>
              </a:r>
              <a:endParaRPr lang="en-US" sz="1800" dirty="0"/>
            </a:p>
          </p:txBody>
        </p:sp>
      </p:grpSp>
    </p:spTree>
    <p:extLst>
      <p:ext uri="{BB962C8B-B14F-4D97-AF65-F5344CB8AC3E}">
        <p14:creationId xmlns:p14="http://schemas.microsoft.com/office/powerpoint/2010/main" val="106682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78"/>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59"/>
                                        </p:tgtEl>
                                        <p:attrNameLst>
                                          <p:attrName>style.visibility</p:attrName>
                                        </p:attrNameLst>
                                      </p:cBhvr>
                                      <p:to>
                                        <p:strVal val="visible"/>
                                      </p:to>
                                    </p:set>
                                    <p:animEffect transition="in" filter="wipe(down)">
                                      <p:cBhvr>
                                        <p:cTn id="9" dur="1500"/>
                                        <p:tgtEl>
                                          <p:spTgt spid="59"/>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78"/>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78"/>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78"/>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78"/>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60"/>
                                        </p:tgtEl>
                                        <p:attrNameLst>
                                          <p:attrName>style.visibility</p:attrName>
                                        </p:attrNameLst>
                                      </p:cBhvr>
                                      <p:to>
                                        <p:strVal val="visible"/>
                                      </p:to>
                                    </p:set>
                                    <p:animEffect transition="in" filter="wipe(up)">
                                      <p:cBhvr>
                                        <p:cTn id="24" dur="1500"/>
                                        <p:tgtEl>
                                          <p:spTgt spid="60"/>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78"/>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78"/>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78"/>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78"/>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61"/>
                                        </p:tgtEl>
                                        <p:attrNameLst>
                                          <p:attrName>style.visibility</p:attrName>
                                        </p:attrNameLst>
                                      </p:cBhvr>
                                      <p:to>
                                        <p:strVal val="visible"/>
                                      </p:to>
                                    </p:set>
                                    <p:animEffect transition="in" filter="wipe(down)">
                                      <p:cBhvr>
                                        <p:cTn id="39" dur="1500"/>
                                        <p:tgtEl>
                                          <p:spTgt spid="61"/>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78"/>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78"/>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78"/>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78"/>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62"/>
                                        </p:tgtEl>
                                        <p:attrNameLst>
                                          <p:attrName>style.visibility</p:attrName>
                                        </p:attrNameLst>
                                      </p:cBhvr>
                                      <p:to>
                                        <p:strVal val="visible"/>
                                      </p:to>
                                    </p:set>
                                    <p:animEffect transition="in" filter="wipe(up)">
                                      <p:cBhvr>
                                        <p:cTn id="54" dur="1500"/>
                                        <p:tgtEl>
                                          <p:spTgt spid="62"/>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78"/>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78"/>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78"/>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78"/>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1500"/>
                                        <p:tgtEl>
                                          <p:spTgt spid="63"/>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78"/>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78"/>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78"/>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78"/>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64"/>
                                        </p:tgtEl>
                                        <p:attrNameLst>
                                          <p:attrName>style.visibility</p:attrName>
                                        </p:attrNameLst>
                                      </p:cBhvr>
                                      <p:to>
                                        <p:strVal val="visible"/>
                                      </p:to>
                                    </p:set>
                                    <p:animEffect transition="in" filter="wipe(up)">
                                      <p:cBhvr>
                                        <p:cTn id="84" dur="1500"/>
                                        <p:tgtEl>
                                          <p:spTgt spid="64"/>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78"/>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78"/>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78"/>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78"/>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65"/>
                                        </p:tgtEl>
                                        <p:attrNameLst>
                                          <p:attrName>style.visibility</p:attrName>
                                        </p:attrNameLst>
                                      </p:cBhvr>
                                      <p:to>
                                        <p:strVal val="visible"/>
                                      </p:to>
                                    </p:set>
                                    <p:animEffect transition="in" filter="wipe(down)">
                                      <p:cBhvr>
                                        <p:cTn id="99" dur="1500"/>
                                        <p:tgtEl>
                                          <p:spTgt spid="65"/>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78"/>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78"/>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78"/>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78"/>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66"/>
                                        </p:tgtEl>
                                        <p:attrNameLst>
                                          <p:attrName>style.visibility</p:attrName>
                                        </p:attrNameLst>
                                      </p:cBhvr>
                                      <p:to>
                                        <p:strVal val="visible"/>
                                      </p:to>
                                    </p:set>
                                    <p:animEffect transition="in" filter="wipe(up)">
                                      <p:cBhvr>
                                        <p:cTn id="114" dur="1500"/>
                                        <p:tgtEl>
                                          <p:spTgt spid="66"/>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78"/>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78"/>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78"/>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78"/>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67"/>
                                        </p:tgtEl>
                                        <p:attrNameLst>
                                          <p:attrName>style.visibility</p:attrName>
                                        </p:attrNameLst>
                                      </p:cBhvr>
                                      <p:to>
                                        <p:strVal val="visible"/>
                                      </p:to>
                                    </p:set>
                                    <p:animEffect transition="in" filter="wipe(down)">
                                      <p:cBhvr>
                                        <p:cTn id="129" dur="1500"/>
                                        <p:tgtEl>
                                          <p:spTgt spid="67"/>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78"/>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78"/>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78"/>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78"/>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77"/>
                                        </p:tgtEl>
                                        <p:attrNameLst>
                                          <p:attrName>style.visibility</p:attrName>
                                        </p:attrNameLst>
                                      </p:cBhvr>
                                      <p:to>
                                        <p:strVal val="visible"/>
                                      </p:to>
                                    </p:set>
                                    <p:animEffect transition="in" filter="wipe(up)">
                                      <p:cBhvr>
                                        <p:cTn id="144" dur="1500"/>
                                        <p:tgtEl>
                                          <p:spTgt spid="77"/>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78"/>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79"/>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80"/>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79"/>
                                        </p:tgtEl>
                                        <p:attrNameLst>
                                          <p:attrName>ppt_x</p:attrName>
                                        </p:attrNameLst>
                                      </p:cBhvr>
                                      <p:tavLst>
                                        <p:tav tm="0">
                                          <p:val>
                                            <p:strVal val="ppt_x"/>
                                          </p:val>
                                        </p:tav>
                                        <p:tav tm="100000">
                                          <p:val>
                                            <p:strVal val="ppt_x"/>
                                          </p:val>
                                        </p:tav>
                                      </p:tavLst>
                                    </p:anim>
                                    <p:anim calcmode="lin" valueType="num">
                                      <p:cBhvr additive="base">
                                        <p:cTn id="157" dur="3000"/>
                                        <p:tgtEl>
                                          <p:spTgt spid="79"/>
                                        </p:tgtEl>
                                        <p:attrNameLst>
                                          <p:attrName>ppt_y</p:attrName>
                                        </p:attrNameLst>
                                      </p:cBhvr>
                                      <p:tavLst>
                                        <p:tav tm="0">
                                          <p:val>
                                            <p:strVal val="ppt_y"/>
                                          </p:val>
                                        </p:tav>
                                        <p:tav tm="100000">
                                          <p:val>
                                            <p:strVal val="1+ppt_h/2"/>
                                          </p:val>
                                        </p:tav>
                                      </p:tavLst>
                                    </p:anim>
                                    <p:set>
                                      <p:cBhvr>
                                        <p:cTn id="158" dur="1" fill="hold">
                                          <p:stCondLst>
                                            <p:cond delay="29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77" grpId="0" animBg="1"/>
      <p:bldP spid="8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8"/>
          <p:cNvSpPr>
            <a:spLocks noGrp="1"/>
          </p:cNvSpPr>
          <p:nvPr>
            <p:ph type="title"/>
          </p:nvPr>
        </p:nvSpPr>
        <p:spPr>
          <a:xfrm>
            <a:off x="838200" y="365125"/>
            <a:ext cx="10515600" cy="1325563"/>
          </a:xfrm>
        </p:spPr>
        <p:txBody>
          <a:bodyPr/>
          <a:lstStyle/>
          <a:p>
            <a:r>
              <a:rPr dirty="0"/>
              <a:t>AEZ en los límites del campo</a:t>
            </a:r>
          </a:p>
        </p:txBody>
      </p:sp>
      <p:sp>
        <p:nvSpPr>
          <p:cNvPr id="26" name="Rectangle 2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8" name="Rectangle 27"/>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29" name="Rectangle 28"/>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0" name="Rectangle 29"/>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1" name="Rectangle 30"/>
          <p:cNvSpPr/>
          <p:nvPr/>
        </p:nvSpPr>
        <p:spPr bwMode="auto">
          <a:xfrm>
            <a:off x="2438400" y="5246912"/>
            <a:ext cx="7315200" cy="914400"/>
          </a:xfrm>
          <a:prstGeom prst="rect">
            <a:avLst/>
          </a:prstGeom>
          <a:pattFill prst="smCheck">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TextBox 31"/>
          <p:cNvSpPr txBox="1"/>
          <p:nvPr/>
        </p:nvSpPr>
        <p:spPr>
          <a:xfrm>
            <a:off x="5685257" y="2825938"/>
            <a:ext cx="4505324" cy="1015663"/>
          </a:xfrm>
          <a:prstGeom prst="rect">
            <a:avLst/>
          </a:prstGeom>
          <a:noFill/>
        </p:spPr>
        <p:txBody>
          <a:bodyPr wrap="square" rtlCol="0">
            <a:spAutoFit/>
          </a:bodyPr>
          <a:lstStyle/>
          <a:p>
            <a:r>
              <a:rPr lang="es-ES" sz="2000" b="1" dirty="0"/>
              <a:t>¡INTERRUMPA!</a:t>
            </a:r>
          </a:p>
          <a:p>
            <a:r>
              <a:rPr lang="es-ES" sz="2000" b="1" dirty="0"/>
              <a:t>¡Hay trabajadores del campo vecino en la AEZ!</a:t>
            </a:r>
          </a:p>
        </p:txBody>
      </p:sp>
      <p:sp>
        <p:nvSpPr>
          <p:cNvPr id="33" name="TextBox 32"/>
          <p:cNvSpPr txBox="1"/>
          <p:nvPr/>
        </p:nvSpPr>
        <p:spPr>
          <a:xfrm>
            <a:off x="2486028" y="2896399"/>
            <a:ext cx="7324722" cy="1015663"/>
          </a:xfrm>
          <a:prstGeom prst="rect">
            <a:avLst/>
          </a:prstGeom>
          <a:noFill/>
        </p:spPr>
        <p:txBody>
          <a:bodyPr wrap="square" rtlCol="0">
            <a:spAutoFit/>
          </a:bodyPr>
          <a:lstStyle/>
          <a:p>
            <a:r>
              <a:rPr lang="es-ES" sz="2000" b="1" dirty="0"/>
              <a:t>¡EVALUE!</a:t>
            </a:r>
          </a:p>
          <a:p>
            <a:r>
              <a:rPr lang="es-ES" sz="2000" b="1" dirty="0"/>
              <a:t>¿Le puede preguntar a los trabajadores que se muevan a otro lugar hasta que usted termine con la aplicación? </a:t>
            </a:r>
          </a:p>
        </p:txBody>
      </p:sp>
      <p:sp>
        <p:nvSpPr>
          <p:cNvPr id="34" name="TextBox 33"/>
          <p:cNvSpPr txBox="1"/>
          <p:nvPr/>
        </p:nvSpPr>
        <p:spPr>
          <a:xfrm>
            <a:off x="4874612" y="3065415"/>
            <a:ext cx="4923563" cy="400110"/>
          </a:xfrm>
          <a:prstGeom prst="rect">
            <a:avLst/>
          </a:prstGeom>
          <a:noFill/>
        </p:spPr>
        <p:txBody>
          <a:bodyPr wrap="square" rtlCol="0">
            <a:spAutoFit/>
          </a:bodyPr>
          <a:lstStyle/>
          <a:p>
            <a:r>
              <a:rPr lang="es-ES" sz="2000" b="1" dirty="0"/>
              <a:t>¡Sí, están de acuerdo en moverse! </a:t>
            </a:r>
          </a:p>
        </p:txBody>
      </p:sp>
      <p:sp>
        <p:nvSpPr>
          <p:cNvPr id="35" name="Rectangle 34"/>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37" name="TextBox 36"/>
          <p:cNvSpPr txBox="1"/>
          <p:nvPr/>
        </p:nvSpPr>
        <p:spPr>
          <a:xfrm>
            <a:off x="4740029" y="3244913"/>
            <a:ext cx="3840955" cy="461665"/>
          </a:xfrm>
          <a:prstGeom prst="rect">
            <a:avLst/>
          </a:prstGeom>
          <a:noFill/>
        </p:spPr>
        <p:txBody>
          <a:bodyPr wrap="square" rtlCol="0">
            <a:spAutoFit/>
          </a:bodyPr>
          <a:lstStyle/>
          <a:p>
            <a:r>
              <a:rPr lang="en-US" b="1" dirty="0" err="1"/>
              <a:t>Proceda</a:t>
            </a:r>
            <a:r>
              <a:rPr lang="en-US" b="1" dirty="0"/>
              <a:t> con </a:t>
            </a:r>
            <a:r>
              <a:rPr lang="en-US" b="1" dirty="0" err="1"/>
              <a:t>precaución</a:t>
            </a:r>
            <a:r>
              <a:rPr lang="en-US" b="1" dirty="0"/>
              <a:t>.</a:t>
            </a:r>
          </a:p>
        </p:txBody>
      </p:sp>
      <p:sp>
        <p:nvSpPr>
          <p:cNvPr id="38" name="TextBox 37"/>
          <p:cNvSpPr txBox="1"/>
          <p:nvPr/>
        </p:nvSpPr>
        <p:spPr>
          <a:xfrm rot="16200000">
            <a:off x="1448897" y="3275114"/>
            <a:ext cx="1652185" cy="307777"/>
          </a:xfrm>
          <a:prstGeom prst="rect">
            <a:avLst/>
          </a:prstGeom>
          <a:noFill/>
        </p:spPr>
        <p:txBody>
          <a:bodyPr wrap="square" rtlCol="0">
            <a:spAutoFit/>
          </a:bodyPr>
          <a:lstStyle/>
          <a:p>
            <a:pPr algn="ctr"/>
            <a:r>
              <a:rPr lang="en-US" sz="1400" dirty="0"/>
              <a:t>Campo </a:t>
            </a:r>
            <a:r>
              <a:rPr lang="en-US" sz="1400" dirty="0" err="1"/>
              <a:t>Vecino</a:t>
            </a:r>
            <a:endParaRPr lang="en-US" sz="1400" dirty="0"/>
          </a:p>
        </p:txBody>
      </p:sp>
      <p:sp>
        <p:nvSpPr>
          <p:cNvPr id="39" name="TextBox 38"/>
          <p:cNvSpPr txBox="1"/>
          <p:nvPr/>
        </p:nvSpPr>
        <p:spPr>
          <a:xfrm rot="16200000">
            <a:off x="1370115" y="5093023"/>
            <a:ext cx="1828799" cy="307777"/>
          </a:xfrm>
          <a:prstGeom prst="rect">
            <a:avLst/>
          </a:prstGeom>
          <a:noFill/>
        </p:spPr>
        <p:txBody>
          <a:bodyPr wrap="square" rtlCol="0">
            <a:spAutoFit/>
          </a:bodyPr>
          <a:lstStyle/>
          <a:p>
            <a:pPr algn="ctr"/>
            <a:r>
              <a:rPr lang="en-US" sz="1400" dirty="0"/>
              <a:t>Su campo</a:t>
            </a:r>
          </a:p>
        </p:txBody>
      </p:sp>
      <p:grpSp>
        <p:nvGrpSpPr>
          <p:cNvPr id="40" name="Group 39"/>
          <p:cNvGrpSpPr/>
          <p:nvPr/>
        </p:nvGrpSpPr>
        <p:grpSpPr>
          <a:xfrm>
            <a:off x="5172075" y="3954413"/>
            <a:ext cx="2308452" cy="390907"/>
            <a:chOff x="3648075" y="3954410"/>
            <a:chExt cx="2308452" cy="390907"/>
          </a:xfrm>
        </p:grpSpPr>
        <p:pic>
          <p:nvPicPr>
            <p:cNvPr id="41"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s://s-media-cache-ak0.pinimg.com/236x/eb/d3/e6/ebd3e64714a4b453a10d8ab7173a4798.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p:cNvPicPr>
            <a:picLocks noChangeAspect="1"/>
          </p:cNvPicPr>
          <p:nvPr/>
        </p:nvPicPr>
        <p:blipFill>
          <a:blip r:embed="rId7"/>
          <a:stretch>
            <a:fillRect/>
          </a:stretch>
        </p:blipFill>
        <p:spPr>
          <a:xfrm rot="5400000">
            <a:off x="9195551" y="4360192"/>
            <a:ext cx="868732" cy="862921"/>
          </a:xfrm>
          <a:prstGeom prst="rect">
            <a:avLst/>
          </a:prstGeom>
        </p:spPr>
      </p:pic>
      <p:sp>
        <p:nvSpPr>
          <p:cNvPr id="51" name="TextBox 50"/>
          <p:cNvSpPr txBox="1"/>
          <p:nvPr/>
        </p:nvSpPr>
        <p:spPr>
          <a:xfrm>
            <a:off x="2637847" y="3035185"/>
            <a:ext cx="7315202" cy="400110"/>
          </a:xfrm>
          <a:prstGeom prst="rect">
            <a:avLst/>
          </a:prstGeom>
          <a:noFill/>
        </p:spPr>
        <p:txBody>
          <a:bodyPr wrap="square" rtlCol="0">
            <a:spAutoFit/>
          </a:bodyPr>
          <a:lstStyle/>
          <a:p>
            <a:r>
              <a:rPr lang="es-ES" sz="2000" b="1" dirty="0"/>
              <a:t>La AEZ deja de existir cuando la aplicación se termina.</a:t>
            </a:r>
          </a:p>
        </p:txBody>
      </p:sp>
    </p:spTree>
    <p:extLst>
      <p:ext uri="{BB962C8B-B14F-4D97-AF65-F5344CB8AC3E}">
        <p14:creationId xmlns:p14="http://schemas.microsoft.com/office/powerpoint/2010/main" val="12459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1500"/>
                                        <p:tgtEl>
                                          <p:spTgt spid="31"/>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6"/>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6"/>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6"/>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6"/>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1500"/>
                                        <p:tgtEl>
                                          <p:spTgt spid="30"/>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6"/>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2"/>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3"/>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1.25E-6 1.85185E-6 L -0.22122 -0.19838 " pathEditMode="fixed" rAng="0" ptsTypes="AA">
                                      <p:cBhvr>
                                        <p:cTn id="42" dur="1000" fill="hold"/>
                                        <p:tgtEl>
                                          <p:spTgt spid="4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4"/>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6"/>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2300"/>
                                        <p:tgtEl>
                                          <p:spTgt spid="35"/>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37"/>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37"/>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50"/>
                                        </p:tgtEl>
                                        <p:attrNameLst>
                                          <p:attrName>ppt_x</p:attrName>
                                        </p:attrNameLst>
                                      </p:cBhvr>
                                      <p:tavLst>
                                        <p:tav tm="0">
                                          <p:val>
                                            <p:strVal val="ppt_x"/>
                                          </p:val>
                                        </p:tav>
                                        <p:tav tm="100000">
                                          <p:val>
                                            <p:strVal val="1+ppt_w/2"/>
                                          </p:val>
                                        </p:tav>
                                      </p:tavLst>
                                    </p:anim>
                                    <p:anim calcmode="lin" valueType="num">
                                      <p:cBhvr additive="base">
                                        <p:cTn id="69" dur="2000"/>
                                        <p:tgtEl>
                                          <p:spTgt spid="50"/>
                                        </p:tgtEl>
                                        <p:attrNameLst>
                                          <p:attrName>ppt_y</p:attrName>
                                        </p:attrNameLst>
                                      </p:cBhvr>
                                      <p:tavLst>
                                        <p:tav tm="0">
                                          <p:val>
                                            <p:strVal val="ppt_y"/>
                                          </p:val>
                                        </p:tav>
                                        <p:tav tm="100000">
                                          <p:val>
                                            <p:strVal val="0-ppt_h/2"/>
                                          </p:val>
                                        </p:tav>
                                      </p:tavLst>
                                    </p:anim>
                                    <p:set>
                                      <p:cBhvr>
                                        <p:cTn id="70" dur="1" fill="hold">
                                          <p:stCondLst>
                                            <p:cond delay="1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2" grpId="1"/>
      <p:bldP spid="33" grpId="0"/>
      <p:bldP spid="33" grpId="1"/>
      <p:bldP spid="34" grpId="0"/>
      <p:bldP spid="34" grpId="1"/>
      <p:bldP spid="37" grpId="0"/>
      <p:bldP spid="37" grpId="1"/>
      <p:bldP spid="5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168531"/>
            <a:ext cx="10515600" cy="4351338"/>
          </a:xfrm>
        </p:spPr>
        <p:txBody>
          <a:bodyPr>
            <a:normAutofit/>
          </a:bodyPr>
          <a:lstStyle/>
          <a:p>
            <a:r>
              <a:rPr dirty="0"/>
              <a:t>Asegúrese de que ningún pesticida entre en contacto con los trabajadores y otras personas directamente ni a través de deriva</a:t>
            </a:r>
          </a:p>
          <a:p>
            <a:r>
              <a:rPr dirty="0"/>
              <a:t>Ningún </a:t>
            </a:r>
            <a:r>
              <a:rPr dirty="0" err="1"/>
              <a:t>trabajador</a:t>
            </a:r>
            <a:r>
              <a:rPr dirty="0"/>
              <a:t> puede ingresar a una estructura de espacio cerrado hasta que se cumpla el nivel de concentración de aire especificado en la etiqueta o, en el caso de que no se especifique ningún nivel de concentración de aire, hasta que se cumplan los criterios de ventilación adecuada para ciertos tipos de aplicaciones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 name="Title 1"/>
          <p:cNvSpPr>
            <a:spLocks noGrp="1"/>
          </p:cNvSpPr>
          <p:nvPr>
            <p:ph type="title"/>
          </p:nvPr>
        </p:nvSpPr>
        <p:spPr>
          <a:xfrm>
            <a:off x="838200" y="750897"/>
            <a:ext cx="10515600" cy="1325563"/>
          </a:xfrm>
        </p:spPr>
        <p:txBody>
          <a:bodyPr/>
          <a:lstStyle/>
          <a:p>
            <a:r>
              <a:rPr spc="-50" dirty="0"/>
              <a:t>Protecciones durante </a:t>
            </a:r>
            <a:r>
              <a:rPr spc="-50" dirty="0" err="1"/>
              <a:t>las</a:t>
            </a:r>
            <a:r>
              <a:rPr spc="-50" dirty="0"/>
              <a:t> </a:t>
            </a:r>
            <a:r>
              <a:rPr spc="-50" dirty="0" err="1"/>
              <a:t>aplicaciones</a:t>
            </a:r>
            <a:r>
              <a:rPr spc="-50" dirty="0"/>
              <a:t>: </a:t>
            </a:r>
            <a:br>
              <a:rPr spc="-50" dirty="0"/>
            </a:br>
            <a:r>
              <a:rPr dirty="0" err="1"/>
              <a:t>Producción</a:t>
            </a:r>
            <a:r>
              <a:rPr dirty="0"/>
              <a:t> en espacios cerrados</a:t>
            </a:r>
          </a:p>
        </p:txBody>
      </p:sp>
    </p:spTree>
    <p:extLst>
      <p:ext uri="{BB962C8B-B14F-4D97-AF65-F5344CB8AC3E}">
        <p14:creationId xmlns:p14="http://schemas.microsoft.com/office/powerpoint/2010/main" val="3249531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8002"/>
            <a:ext cx="10515600" cy="1325563"/>
          </a:xfrm>
        </p:spPr>
        <p:txBody>
          <a:bodyPr/>
          <a:lstStyle/>
          <a:p>
            <a:r>
              <a:rPr spc="-40" dirty="0"/>
              <a:t>Otros temas relacionados con el WPS</a:t>
            </a:r>
          </a:p>
        </p:txBody>
      </p:sp>
      <p:sp>
        <p:nvSpPr>
          <p:cNvPr id="3" name="Content Placeholder 2"/>
          <p:cNvSpPr>
            <a:spLocks noGrp="1"/>
          </p:cNvSpPr>
          <p:nvPr>
            <p:ph idx="1"/>
          </p:nvPr>
        </p:nvSpPr>
        <p:spPr/>
        <p:txBody>
          <a:bodyPr/>
          <a:lstStyle/>
          <a:p>
            <a:r>
              <a:rPr dirty="0"/>
              <a:t>Responsabilidades del empleador:</a:t>
            </a:r>
          </a:p>
          <a:p>
            <a:pPr lvl="1"/>
            <a:r>
              <a:rPr lang="en-US" sz="2800" dirty="0"/>
              <a:t>Proporcionar registros u otra información que requiera el WPS </a:t>
            </a:r>
            <a:br>
              <a:rPr lang="en-US" sz="2800" dirty="0"/>
            </a:br>
            <a:r>
              <a:rPr lang="en-US" sz="2800" dirty="0"/>
              <a:t>con fines de inspección a un empleado de la EPA o a cualquier representante autorizado debidamente de una agencia federal, estatal o tribal responsable del cumplimiento en lo que </a:t>
            </a:r>
            <a:r>
              <a:rPr lang="en-US" sz="2800" dirty="0" err="1"/>
              <a:t>respecta</a:t>
            </a:r>
            <a:r>
              <a:rPr lang="en-US" sz="2800" dirty="0"/>
              <a:t> </a:t>
            </a:r>
            <a:br>
              <a:rPr lang="en-US" sz="2800" dirty="0"/>
            </a:br>
            <a:r>
              <a:rPr lang="en-US" sz="2800" dirty="0"/>
              <a:t>a pesticidas  </a:t>
            </a:r>
          </a:p>
          <a:p>
            <a:pPr lvl="1"/>
            <a:r>
              <a:rPr lang="en-US" sz="2800" dirty="0"/>
              <a:t>Los empleadores no pueden castigarlo por intentar </a:t>
            </a:r>
            <a:r>
              <a:rPr lang="en-US" sz="2800" dirty="0" err="1"/>
              <a:t>cumplir</a:t>
            </a:r>
            <a:r>
              <a:rPr lang="en-US" sz="2800" dirty="0"/>
              <a:t> </a:t>
            </a:r>
            <a:br>
              <a:rPr lang="en-US" sz="2800" dirty="0"/>
            </a:br>
            <a:r>
              <a:rPr lang="en-US" sz="2800" dirty="0"/>
              <a:t>con el WPS</a:t>
            </a:r>
          </a:p>
          <a:p>
            <a:r>
              <a:rPr dirty="0"/>
              <a:t>Trabajadores:</a:t>
            </a:r>
          </a:p>
          <a:p>
            <a:pPr lvl="1"/>
            <a:r>
              <a:rPr lang="en-US" sz="2800" dirty="0"/>
              <a:t>Informen las posibles infracciones de uso</a:t>
            </a:r>
          </a:p>
          <a:p>
            <a:endParaRPr lang="es-US" dirty="0"/>
          </a:p>
          <a:p>
            <a:endParaRPr lang="es-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12826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dirty="0"/>
              <a:t>Agradecimientos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0" y="1435771"/>
            <a:ext cx="6864839" cy="4770537"/>
          </a:xfrm>
          <a:prstGeom prst="rect">
            <a:avLst/>
          </a:prstGeom>
          <a:noFill/>
        </p:spPr>
        <p:txBody>
          <a:bodyPr wrap="square" rtlCol="0">
            <a:spAutoFit/>
          </a:bodyPr>
          <a:lstStyle/>
          <a:p>
            <a:r>
              <a:rPr lang="en-US" sz="1600" b="1" dirty="0"/>
              <a:t>Autora principal</a:t>
            </a:r>
          </a:p>
          <a:p>
            <a:r>
              <a:rPr sz="1600" dirty="0"/>
              <a:t>Betsy Buffington, Extensión de la Universidad Estatal de Iowa</a:t>
            </a:r>
          </a:p>
          <a:p>
            <a:endParaRPr lang="es-US" sz="1600" b="1" dirty="0"/>
          </a:p>
          <a:p>
            <a:r>
              <a:rPr lang="en-US" sz="1600" b="1" dirty="0"/>
              <a:t>Coordinadora del proyecto</a:t>
            </a:r>
          </a:p>
          <a:p>
            <a:r>
              <a:rPr sz="1600" dirty="0"/>
              <a:t>Amy Bamber, Asociación Americana de Funcionarios de Control de Pesticidas (AAPCO)</a:t>
            </a:r>
          </a:p>
          <a:p>
            <a:endParaRPr lang="es-US" sz="1600" b="1" dirty="0"/>
          </a:p>
          <a:p>
            <a:r>
              <a:rPr lang="en-US" sz="1600" b="1" dirty="0"/>
              <a:t>Desarrolladores del contenido</a:t>
            </a:r>
          </a:p>
          <a:p>
            <a:r>
              <a:rPr sz="1600" dirty="0"/>
              <a:t>Lisa Blecker, Universidad de California, Extensión Davis</a:t>
            </a:r>
          </a:p>
          <a:p>
            <a:r>
              <a:rPr sz="1600" dirty="0"/>
              <a:t>Ofelio Borges, Departamento de Agricultura del Estado de Washington (WSDA)</a:t>
            </a:r>
          </a:p>
          <a:p>
            <a:r>
              <a:rPr sz="1600" dirty="0"/>
              <a:t>Ricardo Davalos, Departamento de Agricultura de Florida (FDACS)</a:t>
            </a:r>
          </a:p>
          <a:p>
            <a:r>
              <a:rPr sz="1600" dirty="0"/>
              <a:t>Irene King, Departamento de Agricultura de Nuevo México (NMDA)</a:t>
            </a:r>
          </a:p>
          <a:p>
            <a:r>
              <a:rPr sz="1600" dirty="0"/>
              <a:t>Kerry Richards, Asociación Estadounidense de Educadores de </a:t>
            </a:r>
            <a:r>
              <a:rPr sz="1600" dirty="0" err="1"/>
              <a:t>Seguridad</a:t>
            </a:r>
            <a:r>
              <a:rPr sz="1600" dirty="0"/>
              <a:t> </a:t>
            </a:r>
            <a:r>
              <a:rPr lang="es-ES" sz="1600" dirty="0"/>
              <a:t/>
            </a:r>
            <a:br>
              <a:rPr lang="es-ES" sz="1600" dirty="0"/>
            </a:br>
            <a:r>
              <a:rPr sz="1600" dirty="0"/>
              <a:t>de Pesticidas (AAPSE)</a:t>
            </a:r>
          </a:p>
          <a:p>
            <a:r>
              <a:rPr sz="1600" spc="-20" dirty="0"/>
              <a:t>Flor Servin, Departamento de Trabajo e Industrias del Estado de Washington (L&amp;I)</a:t>
            </a:r>
          </a:p>
          <a:p>
            <a:r>
              <a:rPr sz="1600" dirty="0"/>
              <a:t>Thia Walker, Extensión de la Universidad Estatal de Colorado</a:t>
            </a:r>
          </a:p>
          <a:p>
            <a:endParaRPr lang="es-US" sz="1600" b="1" dirty="0"/>
          </a:p>
          <a:p>
            <a:r>
              <a:rPr lang="en-US" sz="1600" b="1" dirty="0"/>
              <a:t>Oficina de revisores de programas de pesticidas de la EPA de EE. UU.</a:t>
            </a:r>
          </a:p>
          <a:p>
            <a:r>
              <a:rPr sz="1600" dirty="0"/>
              <a:t>Kathy Davis, Jennifer Park, Nancy Fitz, Richard Pont</a:t>
            </a:r>
            <a:endParaRPr lang="es-US" sz="1600" b="1" dirty="0"/>
          </a:p>
        </p:txBody>
      </p:sp>
      <p:sp>
        <p:nvSpPr>
          <p:cNvPr id="7" name="TextBox 6"/>
          <p:cNvSpPr txBox="1"/>
          <p:nvPr/>
        </p:nvSpPr>
        <p:spPr>
          <a:xfrm>
            <a:off x="7759699" y="3318592"/>
            <a:ext cx="4191000" cy="1107996"/>
          </a:xfrm>
          <a:prstGeom prst="rect">
            <a:avLst/>
          </a:prstGeom>
          <a:noFill/>
        </p:spPr>
        <p:txBody>
          <a:bodyPr wrap="square" rtlCol="0">
            <a:spAutoFit/>
          </a:bodyPr>
          <a:lstStyle/>
          <a:p>
            <a:r>
              <a:rPr lang="en-US" sz="1200" dirty="0"/>
              <a:t>Este programa fue desarrollado mediante un </a:t>
            </a:r>
            <a:r>
              <a:rPr lang="en-US" sz="1200" dirty="0" err="1"/>
              <a:t>acuerdo</a:t>
            </a:r>
            <a:r>
              <a:rPr lang="en-US" sz="1200" dirty="0"/>
              <a:t> </a:t>
            </a:r>
            <a:br>
              <a:rPr lang="en-US" sz="1200" dirty="0"/>
            </a:br>
            <a:r>
              <a:rPr lang="en-US" sz="1200" dirty="0"/>
              <a:t>de cooperación entre la EPA de EE. UU. (#X8-83616301) y la Extensión Davis de la Universidad de California en colaboración con la Universidad Estatal de Oregón.</a:t>
            </a:r>
          </a:p>
          <a:p>
            <a:endParaRPr lang="es-US" dirty="0"/>
          </a:p>
        </p:txBody>
      </p:sp>
      <p:sp>
        <p:nvSpPr>
          <p:cNvPr id="8" name="TextBox 7"/>
          <p:cNvSpPr txBox="1"/>
          <p:nvPr/>
        </p:nvSpPr>
        <p:spPr>
          <a:xfrm>
            <a:off x="7785100" y="1801892"/>
            <a:ext cx="4267199" cy="1661993"/>
          </a:xfrm>
          <a:prstGeom prst="rect">
            <a:avLst/>
          </a:prstGeom>
          <a:noFill/>
        </p:spPr>
        <p:txBody>
          <a:bodyPr wrap="square" rtlCol="0">
            <a:spAutoFit/>
          </a:bodyPr>
          <a:lstStyle/>
          <a:p>
            <a:r>
              <a:rPr lang="en-US" sz="1400" b="1" dirty="0"/>
              <a:t>Administradores de PERC</a:t>
            </a:r>
            <a:endParaRPr lang="es-US" sz="1400" dirty="0"/>
          </a:p>
          <a:p>
            <a:pPr lvl="0"/>
            <a:r>
              <a:rPr lang="en-US" sz="1400" dirty="0"/>
              <a:t>Suzanne Forsyth, Extensión Davis de la Universidad </a:t>
            </a:r>
            <a:br>
              <a:rPr lang="en-US" sz="1400" dirty="0"/>
            </a:br>
            <a:r>
              <a:rPr lang="en-US" sz="1400" dirty="0"/>
              <a:t>de California</a:t>
            </a:r>
          </a:p>
          <a:p>
            <a:pPr lvl="0"/>
            <a:r>
              <a:rPr lang="en-US" sz="1400" dirty="0"/>
              <a:t>Kaci Buhl, Universidad Estatal de Oregón </a:t>
            </a:r>
          </a:p>
          <a:p>
            <a:pPr lvl="0"/>
            <a:r>
              <a:rPr lang="en-US" sz="1400" spc="-30" dirty="0"/>
              <a:t>Jeff Loux, </a:t>
            </a:r>
            <a:r>
              <a:rPr lang="en-US" sz="1400" spc="-30" dirty="0" err="1"/>
              <a:t>Extensión</a:t>
            </a:r>
            <a:r>
              <a:rPr lang="en-US" sz="1400" spc="-30" dirty="0"/>
              <a:t> Davis de la Universidad de California</a:t>
            </a:r>
          </a:p>
          <a:p>
            <a:pPr lvl="0"/>
            <a:r>
              <a:rPr lang="en-US" sz="1400" dirty="0"/>
              <a:t>Jeanne Kasai, EPA de EE. </a:t>
            </a:r>
            <a:r>
              <a:rPr lang="en-US" sz="1400" dirty="0" err="1"/>
              <a:t>UU</a:t>
            </a:r>
            <a:r>
              <a:rPr lang="en-US" sz="1400" dirty="0"/>
              <a:t>.</a:t>
            </a:r>
          </a:p>
          <a:p>
            <a:endParaRPr dirty="0"/>
          </a:p>
        </p:txBody>
      </p:sp>
      <p:sp>
        <p:nvSpPr>
          <p:cNvPr id="9" name="Rectangle 8"/>
          <p:cNvSpPr/>
          <p:nvPr/>
        </p:nvSpPr>
        <p:spPr>
          <a:xfrm>
            <a:off x="7785100" y="4289477"/>
            <a:ext cx="4076699" cy="2031325"/>
          </a:xfrm>
          <a:prstGeom prst="rect">
            <a:avLst/>
          </a:prstGeom>
        </p:spPr>
        <p:txBody>
          <a:bodyPr wrap="square">
            <a:spAutoFit/>
          </a:bodyPr>
          <a:lstStyle/>
          <a:p>
            <a:pPr lvl="0"/>
            <a:r>
              <a:rPr lang="en-US" sz="1400" b="1" dirty="0" err="1">
                <a:solidFill>
                  <a:prstClr val="black"/>
                </a:solidFill>
              </a:rPr>
              <a:t>Revisores</a:t>
            </a:r>
            <a:r>
              <a:rPr lang="en-US" sz="1400" b="1" dirty="0">
                <a:solidFill>
                  <a:prstClr val="black"/>
                </a:solidFill>
              </a:rPr>
              <a:t> de la </a:t>
            </a:r>
            <a:r>
              <a:rPr lang="en-US" sz="1400" b="1" dirty="0" err="1">
                <a:solidFill>
                  <a:prstClr val="black"/>
                </a:solidFill>
              </a:rPr>
              <a:t>Traducción</a:t>
            </a:r>
            <a:endParaRPr lang="en-US" b="1" dirty="0">
              <a:solidFill>
                <a:prstClr val="black"/>
              </a:solidFill>
            </a:endParaRPr>
          </a:p>
          <a:p>
            <a:pPr lvl="0"/>
            <a:r>
              <a:rPr lang="en-US" sz="1400" dirty="0">
                <a:solidFill>
                  <a:prstClr val="black"/>
                </a:solidFill>
              </a:rPr>
              <a:t>Antonio Castro-Escobar, Michigan Department of Agriculture and Rural Development</a:t>
            </a:r>
          </a:p>
          <a:p>
            <a:pPr lvl="0"/>
            <a:r>
              <a:rPr lang="en-US" sz="1400" dirty="0">
                <a:solidFill>
                  <a:prstClr val="black"/>
                </a:solidFill>
              </a:rPr>
              <a:t>Juan Concha, Innovative Research and Intercultural Education, Center</a:t>
            </a:r>
          </a:p>
          <a:p>
            <a:pPr lvl="0"/>
            <a:r>
              <a:rPr lang="en-US" sz="1400" dirty="0">
                <a:solidFill>
                  <a:prstClr val="black"/>
                </a:solidFill>
              </a:rPr>
              <a:t>Ricardo Davalos, Florida Department of Agriculture and Consumer Services.</a:t>
            </a:r>
          </a:p>
          <a:p>
            <a:pPr lvl="0"/>
            <a:r>
              <a:rPr lang="en-US" sz="1400" dirty="0">
                <a:solidFill>
                  <a:prstClr val="black"/>
                </a:solidFill>
              </a:rPr>
              <a:t>Melanie Forti </a:t>
            </a:r>
            <a:r>
              <a:rPr lang="en-US" sz="1400" dirty="0" err="1">
                <a:solidFill>
                  <a:prstClr val="black"/>
                </a:solidFill>
              </a:rPr>
              <a:t>Roggenhofer</a:t>
            </a:r>
            <a:r>
              <a:rPr lang="en-US" sz="1400" dirty="0">
                <a:solidFill>
                  <a:prstClr val="black"/>
                </a:solidFill>
              </a:rPr>
              <a:t>, Association of Farmworker Opportunity Programs</a:t>
            </a:r>
          </a:p>
        </p:txBody>
      </p:sp>
      <p:sp>
        <p:nvSpPr>
          <p:cNvPr id="10" name="Rectangle 9"/>
          <p:cNvSpPr/>
          <p:nvPr/>
        </p:nvSpPr>
        <p:spPr>
          <a:xfrm>
            <a:off x="4483" y="6522511"/>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t>Fecha de la versión: 23 de junio de 2017</a:t>
            </a:r>
            <a:endParaRPr lang="en-US" dirty="0"/>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754648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07975"/>
            <a:ext cx="10515600" cy="1325563"/>
          </a:xfrm>
        </p:spPr>
        <p:txBody>
          <a:bodyPr/>
          <a:lstStyle/>
          <a:p>
            <a:pPr>
              <a:lnSpc>
                <a:spcPct val="80000"/>
              </a:lnSpc>
            </a:pPr>
            <a:r>
              <a:rPr dirty="0"/>
              <a:t>Tareas de los </a:t>
            </a:r>
            <a:r>
              <a:rPr dirty="0" err="1"/>
              <a:t>manipuladores</a:t>
            </a:r>
            <a:r>
              <a:rPr dirty="0"/>
              <a:t> </a:t>
            </a:r>
            <a:r>
              <a:rPr lang="es-ES" dirty="0"/>
              <a:t/>
            </a:r>
            <a:br>
              <a:rPr lang="es-ES" dirty="0"/>
            </a:br>
            <a:r>
              <a:rPr dirty="0"/>
              <a:t>de pesticidas</a:t>
            </a:r>
          </a:p>
        </p:txBody>
      </p:sp>
      <p:sp>
        <p:nvSpPr>
          <p:cNvPr id="7" name="Content Placeholder 6"/>
          <p:cNvSpPr>
            <a:spLocks noGrp="1"/>
          </p:cNvSpPr>
          <p:nvPr>
            <p:ph idx="1"/>
          </p:nvPr>
        </p:nvSpPr>
        <p:spPr>
          <a:xfrm>
            <a:off x="6347789" y="1825625"/>
            <a:ext cx="5606085" cy="4351338"/>
          </a:xfrm>
        </p:spPr>
        <p:txBody>
          <a:bodyPr/>
          <a:lstStyle/>
          <a:p>
            <a:r>
              <a:rPr dirty="0"/>
              <a:t>Mezclan, cargan y aplican pesticidas</a:t>
            </a:r>
          </a:p>
          <a:p>
            <a:r>
              <a:rPr dirty="0"/>
              <a:t>Reparan los equipos de aplicación </a:t>
            </a:r>
          </a:p>
          <a:p>
            <a:r>
              <a:rPr dirty="0"/>
              <a:t>Sí, los mecánicos PUEDEN SER manipuladores de pesticidas</a:t>
            </a:r>
          </a:p>
          <a:p>
            <a:r>
              <a:rPr dirty="0"/>
              <a:t>Deben tener 18 años de edad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a:solidFill>
                  <a:prstClr val="black"/>
                </a:solidFill>
              </a:rPr>
              <a:t>Foto cortesía de: Chazzbo Media</a:t>
            </a:r>
          </a:p>
        </p:txBody>
      </p:sp>
    </p:spTree>
    <p:extLst>
      <p:ext uri="{BB962C8B-B14F-4D97-AF65-F5344CB8AC3E}">
        <p14:creationId xmlns:p14="http://schemas.microsoft.com/office/powerpoint/2010/main" val="543354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dirty="0">
                <a:solidFill>
                  <a:srgbClr val="000000"/>
                </a:solidFill>
              </a:rPr>
              <a:t>Lugares </a:t>
            </a:r>
            <a:r>
              <a:rPr lang="es-ES_tradnl" dirty="0">
                <a:solidFill>
                  <a:srgbClr val="000000"/>
                </a:solidFill>
              </a:rPr>
              <a:t>dónde</a:t>
            </a:r>
            <a:r>
              <a:rPr dirty="0">
                <a:solidFill>
                  <a:srgbClr val="000000"/>
                </a:solidFill>
              </a:rPr>
              <a:t> </a:t>
            </a:r>
            <a:r>
              <a:rPr dirty="0"/>
              <a:t>puede encontrar pesticidas en el trabajo</a:t>
            </a:r>
          </a:p>
        </p:txBody>
      </p:sp>
      <p:sp>
        <p:nvSpPr>
          <p:cNvPr id="5" name="Text Placeholder 4"/>
          <p:cNvSpPr>
            <a:spLocks noGrp="1"/>
          </p:cNvSpPr>
          <p:nvPr>
            <p:ph type="body" idx="1"/>
          </p:nvPr>
        </p:nvSpPr>
        <p:spPr/>
        <p:txBody>
          <a:bodyPr/>
          <a:lstStyle/>
          <a:p>
            <a:endParaRPr lang="en-US" dirty="0"/>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22216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dirty="0"/>
              <a:t>Tipos de pesticidas</a:t>
            </a:r>
          </a:p>
        </p:txBody>
      </p:sp>
      <p:sp>
        <p:nvSpPr>
          <p:cNvPr id="17" name="Content Placeholder 16"/>
          <p:cNvSpPr>
            <a:spLocks noGrp="1"/>
          </p:cNvSpPr>
          <p:nvPr>
            <p:ph idx="1"/>
          </p:nvPr>
        </p:nvSpPr>
        <p:spPr>
          <a:xfrm>
            <a:off x="838200" y="1825625"/>
            <a:ext cx="5619750" cy="4351338"/>
          </a:xfrm>
        </p:spPr>
        <p:txBody>
          <a:bodyPr/>
          <a:lstStyle/>
          <a:p>
            <a:r>
              <a:rPr spc="-40" dirty="0"/>
              <a:t>Insecticidas: controlan los insectos </a:t>
            </a:r>
          </a:p>
          <a:p>
            <a:r>
              <a:rPr spc="-40" dirty="0"/>
              <a:t>Herbicidas: controlan las malezas</a:t>
            </a:r>
          </a:p>
          <a:p>
            <a:r>
              <a:rPr spc="-40" dirty="0"/>
              <a:t>Fungicidas: controlan los </a:t>
            </a:r>
            <a:r>
              <a:rPr spc="-40" dirty="0" err="1"/>
              <a:t>hongos</a:t>
            </a:r>
            <a:r>
              <a:rPr spc="-40" dirty="0"/>
              <a:t> </a:t>
            </a:r>
            <a:r>
              <a:rPr lang="es-ES" spc="-40" dirty="0"/>
              <a:t/>
            </a:r>
            <a:br>
              <a:rPr lang="es-ES" spc="-40" dirty="0"/>
            </a:br>
            <a:r>
              <a:rPr spc="-40" dirty="0"/>
              <a:t>y </a:t>
            </a:r>
            <a:r>
              <a:rPr lang="en-US" dirty="0"/>
              <a:t>otros</a:t>
            </a:r>
            <a:r>
              <a:rPr dirty="0"/>
              <a:t> organismos patógenos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2279"/>
          <a:stretch/>
        </p:blipFill>
        <p:spPr>
          <a:xfrm>
            <a:off x="6065293" y="1784187"/>
            <a:ext cx="5777530" cy="4434214"/>
          </a:xfrm>
          <a:prstGeom prst="rect">
            <a:avLst/>
          </a:prstGeom>
        </p:spPr>
      </p:pic>
      <p:sp>
        <p:nvSpPr>
          <p:cNvPr id="5" name="TextBox 4"/>
          <p:cNvSpPr txBox="1"/>
          <p:nvPr/>
        </p:nvSpPr>
        <p:spPr>
          <a:xfrm>
            <a:off x="1466851" y="6488668"/>
            <a:ext cx="10725150" cy="369332"/>
          </a:xfrm>
          <a:prstGeom prst="rect">
            <a:avLst/>
          </a:prstGeom>
          <a:noFill/>
        </p:spPr>
        <p:txBody>
          <a:bodyPr wrap="square" rtlCol="0">
            <a:spAutoFit/>
          </a:bodyPr>
          <a:lstStyle/>
          <a:p>
            <a:pPr algn="r"/>
            <a:r>
              <a:rPr lang="en-US" dirty="0">
                <a:solidFill>
                  <a:prstClr val="black"/>
                </a:solidFill>
              </a:rPr>
              <a:t>Foto cortesía de: Ed Crow, Programa de educación sobre pesticidas de la Universidad Estatal de Pensilvania</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331842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TotalTime>
  <Words>11971</Words>
  <Application>Microsoft Macintosh PowerPoint</Application>
  <PresentationFormat>Widescreen</PresentationFormat>
  <Paragraphs>888</Paragraphs>
  <Slides>68</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Calibri</vt:lpstr>
      <vt:lpstr>Calibri Light</vt:lpstr>
      <vt:lpstr>MS PGothic</vt:lpstr>
      <vt:lpstr>ＭＳ Ｐゴシック</vt:lpstr>
      <vt:lpstr>Times New Roman</vt:lpstr>
      <vt:lpstr>Office Theme</vt:lpstr>
      <vt:lpstr>Capacitación para trabajadores agrícolas</vt:lpstr>
      <vt:lpstr>PowerPoint Presentation</vt:lpstr>
      <vt:lpstr>Usar estas diapositivas para capacitar  a los trabajadores agrícolas </vt:lpstr>
      <vt:lpstr>Tareas del empleado</vt:lpstr>
      <vt:lpstr>Tareas de los trabajadores agrícolas</vt:lpstr>
      <vt:lpstr>Tareas de los trabajadores  de entrada temprana</vt:lpstr>
      <vt:lpstr>Tareas de los manipuladores  de pesticidas</vt:lpstr>
      <vt:lpstr>Lugares dónde puede encontrar pesticidas en el trabajo</vt:lpstr>
      <vt:lpstr>Tipos de pesticidas</vt:lpstr>
      <vt:lpstr>Formulaciones de pesticidas</vt:lpstr>
      <vt:lpstr>Los pesticidas y sus residuos pueden encontrarse en los siguientes lugares en el trabajo:</vt:lpstr>
      <vt:lpstr>Cómo pueden ingresar  los pesticidas a su cuerpo</vt:lpstr>
      <vt:lpstr>Existen cuatro rutas de ingreso  de pesticidas al cuerpo:</vt:lpstr>
      <vt:lpstr>Rutas de ingreso: Dérmica</vt:lpstr>
      <vt:lpstr>Rutas de ingreso: Ocular</vt:lpstr>
      <vt:lpstr>Rutas de ingreso: Inhalación</vt:lpstr>
      <vt:lpstr>Rutas de ingreso: Oral</vt:lpstr>
      <vt:lpstr>Indicios y síntomas de intoxicación por pesticidas</vt:lpstr>
      <vt:lpstr>Indicios y síntomas frecuentes</vt:lpstr>
      <vt:lpstr>Síntomas de la exposición a fumigantes </vt:lpstr>
      <vt:lpstr>Los síntomas de la intoxicación por  pesticidas pueden confundirse con  otras enfermedades </vt:lpstr>
      <vt:lpstr>Síntomas leves</vt:lpstr>
      <vt:lpstr>Síntomas moderados</vt:lpstr>
      <vt:lpstr>Síntomas severos</vt:lpstr>
      <vt:lpstr>El tipo y la severidad de los síntomas dependen de lo siguiente:</vt:lpstr>
      <vt:lpstr>Posibles Riesgos </vt:lpstr>
      <vt:lpstr>Riesgos para los niños  y las embarazadas</vt:lpstr>
      <vt:lpstr>Posibles riesgos de los pesticidas</vt:lpstr>
      <vt:lpstr>Riesgos crónicos de los pesticidas</vt:lpstr>
      <vt:lpstr>Sensibilización</vt:lpstr>
      <vt:lpstr>Formas de reducir  la exposición a pesticidas</vt:lpstr>
      <vt:lpstr>Reconozca y comprenda el significado  de las señales de advertencia exhibidas</vt:lpstr>
      <vt:lpstr>Siga las instrucciones y/o señales  y manténgase alejado de las áreas tratadas con pesticidas</vt:lpstr>
      <vt:lpstr>Puede reducir su exposición a los pesticidas: </vt:lpstr>
      <vt:lpstr>Lávese y póngase ropa limpia</vt:lpstr>
      <vt:lpstr>Después de trabajar en áreas tratadas con pesticidas</vt:lpstr>
      <vt:lpstr>Reduzca los residuos de pesticidas  en la ropa</vt:lpstr>
      <vt:lpstr>Lave la ropa de trabajo </vt:lpstr>
      <vt:lpstr>No lleve a su casa pesticidas ni  contenedores de pesticidas que usó en el trabajo</vt:lpstr>
      <vt:lpstr>Mantenga a los niños y familiares alejados de las áreas tratadas con pesticidas</vt:lpstr>
      <vt:lpstr>Descontaminación  y primeros auxilios</vt:lpstr>
      <vt:lpstr>¿Qué es la descontaminación?</vt:lpstr>
      <vt:lpstr>Descontaminación de rutina  para los trabajadores agrícolas</vt:lpstr>
      <vt:lpstr>Procedimientos de descontaminación  de emergencia por exposición de la piel</vt:lpstr>
      <vt:lpstr>Hojas de datos de seguridad (SDS)</vt:lpstr>
      <vt:lpstr>Cómo y cuándo recibir atención médica de emergencia</vt:lpstr>
      <vt:lpstr>Primeros auxilios para la exposición de la piel</vt:lpstr>
      <vt:lpstr>Primeros auxilios para la exposición  de los ojos</vt:lpstr>
      <vt:lpstr>Primeros auxilios para la exposición  por inhalación</vt:lpstr>
      <vt:lpstr>Primeros auxilios para la exposición oral</vt:lpstr>
      <vt:lpstr>Las responsabilidades  de su empleador</vt:lpstr>
      <vt:lpstr>Responsabilidades del empleador  conforme al WPS</vt:lpstr>
      <vt:lpstr>Responsabilidades del empleador  conforme al WPS</vt:lpstr>
      <vt:lpstr>Responsabilidades del empleador  conforme al WPS</vt:lpstr>
      <vt:lpstr>Capacitación de seguridad  con respecto a los pesticidas</vt:lpstr>
      <vt:lpstr>Información de seguridad  con respecto a los pesticidas </vt:lpstr>
      <vt:lpstr>Información sobre la aplicación de pesticidas y hojas de datos de seguridad</vt:lpstr>
      <vt:lpstr>Pedir información sobre la aplicación de pesticidas y las hojas de datos de seguridad</vt:lpstr>
      <vt:lpstr>Otras responsabilidades del empleador relacionadas con la información sobre pesticidas</vt:lpstr>
      <vt:lpstr> Suministros de descontaminación  para trabajadores agrícolas </vt:lpstr>
      <vt:lpstr>Proporcione asistencia médica de emergencia</vt:lpstr>
      <vt:lpstr>Siga las instrucciones y/o señales  sobre mantenerse alejado de las áreas tratadas con pesticidas</vt:lpstr>
      <vt:lpstr>Protecciones durante las aplicaciones: Producción al aire libre</vt:lpstr>
      <vt:lpstr>La zona de exclusión de la aplicación en la producción al aire libre</vt:lpstr>
      <vt:lpstr>AEZ en los límites del campo</vt:lpstr>
      <vt:lpstr>Protecciones durante las aplicaciones:  Producción en espacios cerrados</vt:lpstr>
      <vt:lpstr>Otros temas relacionados con el WPS</vt:lpstr>
      <vt:lpstr>Agradecimientos</vt:lpstr>
    </vt:vector>
  </TitlesOfParts>
  <Company>UC Davis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Capacitación para trabajadores agrícolas</dc:title>
  <dc:creator>Hannah Moore</dc:creator>
  <cp:lastModifiedBy>Microsoft Office User</cp:lastModifiedBy>
  <cp:revision>26</cp:revision>
  <dcterms:created xsi:type="dcterms:W3CDTF">2017-05-15T17:37:02Z</dcterms:created>
  <dcterms:modified xsi:type="dcterms:W3CDTF">2017-08-16T20:33:41Z</dcterms:modified>
</cp:coreProperties>
</file>