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ink/ink1.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ink/ink2.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xml" ContentType="application/vnd.openxmlformats-officedocument.presentationml.tags+xml"/>
  <Override PartName="/ppt/notesSlides/notesSlide78.xml" ContentType="application/vnd.openxmlformats-officedocument.presentationml.notesSlide+xml"/>
  <Override PartName="/ppt/tags/tag2.xml" ContentType="application/vnd.openxmlformats-officedocument.presentationml.tags+xml"/>
  <Override PartName="/ppt/notesSlides/notesSlide79.xml" ContentType="application/vnd.openxmlformats-officedocument.presentationml.notesSlide+xml"/>
  <Override PartName="/ppt/tags/tag3.xml" ContentType="application/vnd.openxmlformats-officedocument.presentationml.tags+xml"/>
  <Override PartName="/ppt/notesSlides/notesSlide80.xml" ContentType="application/vnd.openxmlformats-officedocument.presentationml.notesSlide+xml"/>
  <Override PartName="/ppt/tags/tag4.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sldIdLst>
    <p:sldId id="441" r:id="rId2"/>
    <p:sldId id="442" r:id="rId3"/>
    <p:sldId id="443" r:id="rId4"/>
    <p:sldId id="444" r:id="rId5"/>
    <p:sldId id="423" r:id="rId6"/>
    <p:sldId id="424" r:id="rId7"/>
    <p:sldId id="425" r:id="rId8"/>
    <p:sldId id="426" r:id="rId9"/>
    <p:sldId id="427" r:id="rId10"/>
    <p:sldId id="428" r:id="rId11"/>
    <p:sldId id="429" r:id="rId12"/>
    <p:sldId id="430" r:id="rId13"/>
    <p:sldId id="431" r:id="rId14"/>
    <p:sldId id="432" r:id="rId15"/>
    <p:sldId id="433" r:id="rId16"/>
    <p:sldId id="434" r:id="rId17"/>
    <p:sldId id="435" r:id="rId18"/>
    <p:sldId id="436" r:id="rId19"/>
    <p:sldId id="437" r:id="rId20"/>
    <p:sldId id="438" r:id="rId21"/>
    <p:sldId id="439" r:id="rId22"/>
    <p:sldId id="440" r:id="rId23"/>
    <p:sldId id="445" r:id="rId24"/>
    <p:sldId id="280" r:id="rId25"/>
    <p:sldId id="446" r:id="rId26"/>
    <p:sldId id="282" r:id="rId27"/>
    <p:sldId id="447" r:id="rId28"/>
    <p:sldId id="284" r:id="rId29"/>
    <p:sldId id="285" r:id="rId30"/>
    <p:sldId id="448" r:id="rId31"/>
    <p:sldId id="287" r:id="rId32"/>
    <p:sldId id="288" r:id="rId33"/>
    <p:sldId id="289" r:id="rId34"/>
    <p:sldId id="290" r:id="rId35"/>
    <p:sldId id="449" r:id="rId36"/>
    <p:sldId id="292" r:id="rId37"/>
    <p:sldId id="450" r:id="rId38"/>
    <p:sldId id="294" r:id="rId39"/>
    <p:sldId id="451" r:id="rId40"/>
    <p:sldId id="452" r:id="rId41"/>
    <p:sldId id="297" r:id="rId42"/>
    <p:sldId id="298" r:id="rId43"/>
    <p:sldId id="453" r:id="rId44"/>
    <p:sldId id="454" r:id="rId45"/>
    <p:sldId id="455" r:id="rId46"/>
    <p:sldId id="302" r:id="rId47"/>
    <p:sldId id="303" r:id="rId48"/>
    <p:sldId id="304" r:id="rId49"/>
    <p:sldId id="305" r:id="rId50"/>
    <p:sldId id="306" r:id="rId51"/>
    <p:sldId id="307" r:id="rId52"/>
    <p:sldId id="308" r:id="rId53"/>
    <p:sldId id="309" r:id="rId54"/>
    <p:sldId id="310" r:id="rId55"/>
    <p:sldId id="456" r:id="rId56"/>
    <p:sldId id="312" r:id="rId57"/>
    <p:sldId id="313" r:id="rId58"/>
    <p:sldId id="314" r:id="rId59"/>
    <p:sldId id="315" r:id="rId60"/>
    <p:sldId id="457" r:id="rId61"/>
    <p:sldId id="458" r:id="rId62"/>
    <p:sldId id="318" r:id="rId63"/>
    <p:sldId id="319" r:id="rId64"/>
    <p:sldId id="320" r:id="rId65"/>
    <p:sldId id="459" r:id="rId66"/>
    <p:sldId id="322" r:id="rId67"/>
    <p:sldId id="323" r:id="rId68"/>
    <p:sldId id="324" r:id="rId69"/>
    <p:sldId id="325" r:id="rId70"/>
    <p:sldId id="326" r:id="rId71"/>
    <p:sldId id="327" r:id="rId72"/>
    <p:sldId id="328" r:id="rId73"/>
    <p:sldId id="329" r:id="rId74"/>
    <p:sldId id="330" r:id="rId75"/>
    <p:sldId id="460" r:id="rId76"/>
    <p:sldId id="461" r:id="rId77"/>
    <p:sldId id="462" r:id="rId78"/>
    <p:sldId id="463" r:id="rId79"/>
    <p:sldId id="335" r:id="rId80"/>
    <p:sldId id="336" r:id="rId81"/>
    <p:sldId id="337" r:id="rId82"/>
    <p:sldId id="338" r:id="rId83"/>
    <p:sldId id="339" r:id="rId84"/>
    <p:sldId id="340" r:id="rId85"/>
    <p:sldId id="341" r:id="rId86"/>
    <p:sldId id="342" r:id="rId87"/>
    <p:sldId id="343" r:id="rId88"/>
    <p:sldId id="464" r:id="rId89"/>
    <p:sldId id="345" r:id="rId90"/>
    <p:sldId id="346" r:id="rId91"/>
    <p:sldId id="347" r:id="rId92"/>
    <p:sldId id="348" r:id="rId93"/>
    <p:sldId id="349" r:id="rId94"/>
    <p:sldId id="350" r:id="rId95"/>
    <p:sldId id="465" r:id="rId96"/>
    <p:sldId id="352" r:id="rId97"/>
    <p:sldId id="353" r:id="rId98"/>
    <p:sldId id="354" r:id="rId99"/>
    <p:sldId id="355" r:id="rId100"/>
    <p:sldId id="356" r:id="rId101"/>
    <p:sldId id="357" r:id="rId102"/>
    <p:sldId id="358" r:id="rId103"/>
    <p:sldId id="359" r:id="rId104"/>
    <p:sldId id="360" r:id="rId105"/>
    <p:sldId id="361" r:id="rId106"/>
    <p:sldId id="362" r:id="rId107"/>
    <p:sldId id="466" r:id="rId108"/>
    <p:sldId id="364" r:id="rId109"/>
    <p:sldId id="365" r:id="rId110"/>
    <p:sldId id="366" r:id="rId111"/>
    <p:sldId id="367" r:id="rId112"/>
    <p:sldId id="467" r:id="rId113"/>
    <p:sldId id="369" r:id="rId114"/>
    <p:sldId id="370" r:id="rId115"/>
    <p:sldId id="371" r:id="rId116"/>
    <p:sldId id="468" r:id="rId117"/>
    <p:sldId id="469" r:id="rId118"/>
    <p:sldId id="470" r:id="rId119"/>
    <p:sldId id="471" r:id="rId120"/>
    <p:sldId id="472" r:id="rId121"/>
    <p:sldId id="473" r:id="rId122"/>
    <p:sldId id="474" r:id="rId123"/>
    <p:sldId id="475" r:id="rId124"/>
    <p:sldId id="476" r:id="rId125"/>
    <p:sldId id="477" r:id="rId126"/>
    <p:sldId id="478" r:id="rId127"/>
    <p:sldId id="479" r:id="rId128"/>
    <p:sldId id="480" r:id="rId129"/>
    <p:sldId id="481" r:id="rId130"/>
    <p:sldId id="482" r:id="rId131"/>
    <p:sldId id="483" r:id="rId132"/>
    <p:sldId id="484" r:id="rId133"/>
    <p:sldId id="485" r:id="rId134"/>
    <p:sldId id="486" r:id="rId135"/>
    <p:sldId id="487" r:id="rId136"/>
    <p:sldId id="488" r:id="rId137"/>
    <p:sldId id="489" r:id="rId138"/>
    <p:sldId id="490" r:id="rId139"/>
    <p:sldId id="491" r:id="rId140"/>
    <p:sldId id="492" r:id="rId141"/>
    <p:sldId id="493" r:id="rId142"/>
    <p:sldId id="494" r:id="rId143"/>
    <p:sldId id="495" r:id="rId144"/>
    <p:sldId id="496" r:id="rId145"/>
    <p:sldId id="497" r:id="rId146"/>
    <p:sldId id="498" r:id="rId147"/>
    <p:sldId id="499" r:id="rId148"/>
    <p:sldId id="500" r:id="rId149"/>
    <p:sldId id="501" r:id="rId150"/>
    <p:sldId id="502" r:id="rId151"/>
    <p:sldId id="503" r:id="rId152"/>
    <p:sldId id="504" r:id="rId153"/>
    <p:sldId id="505" r:id="rId154"/>
    <p:sldId id="506" r:id="rId155"/>
    <p:sldId id="507" r:id="rId156"/>
    <p:sldId id="508" r:id="rId157"/>
    <p:sldId id="509" r:id="rId158"/>
    <p:sldId id="510" r:id="rId159"/>
    <p:sldId id="511" r:id="rId160"/>
    <p:sldId id="512" r:id="rId161"/>
    <p:sldId id="513" r:id="rId162"/>
    <p:sldId id="418" r:id="rId163"/>
    <p:sldId id="419" r:id="rId164"/>
    <p:sldId id="514" r:id="rId165"/>
    <p:sldId id="421" r:id="rId166"/>
    <p:sldId id="422" r:id="rId1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Forti" initials="MF" lastIdx="71" clrIdx="0"/>
  <p:cmAuthor id="2" name="Davalos, Ricardo" initials="DR" lastIdx="24" clrIdx="1">
    <p:extLst/>
  </p:cmAuthor>
  <p:cmAuthor id="3" name="Hannah Moore" initials="HM" lastIdx="124" clrIdx="2">
    <p:extLst/>
  </p:cmAuthor>
  <p:cmAuthor id="4" name="Luis Urias" initials="LU" lastIdx="4" clrIdx="3">
    <p:extLst/>
  </p:cmAuthor>
  <p:cmAuthor id="5" name="Juan CR" initials="JC" lastIdx="9"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9" autoAdjust="0"/>
    <p:restoredTop sz="65256" autoAdjust="0"/>
  </p:normalViewPr>
  <p:slideViewPr>
    <p:cSldViewPr snapToGrid="0">
      <p:cViewPr varScale="1">
        <p:scale>
          <a:sx n="63" d="100"/>
          <a:sy n="63" d="100"/>
        </p:scale>
        <p:origin x="996" y="78"/>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130" d="100"/>
          <a:sy n="130" d="100"/>
        </p:scale>
        <p:origin x="96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17-03-15T15:50:42.116"/>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17-03-15T16:00:06.941"/>
    </inkml:context>
    <inkml:brush xml:id="br0">
      <inkml:brushProperty name="width" value="0.05" units="cm"/>
      <inkml:brushProperty name="height" value="0.05" units="cm"/>
      <inkml:brushProperty name="fitToCurve" value="1"/>
    </inkml:brush>
  </inkml:definitions>
  <inkml:trace contextRef="#ctx0" brushRef="#br0">0 0 0,'0'0'109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F77B-7A77-4685-9213-65A42288F5DF}" type="datetimeFigureOut">
              <a:rPr lang="en-US" smtClean="0"/>
              <a:t>5/5/2017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C84DE-1B15-4E62-B66F-E0A10ECCF461}" type="slidenum">
              <a:rPr lang="en-US" smtClean="0"/>
              <a:t>‹#›</a:t>
            </a:fld>
            <a:endParaRPr lang="en-US"/>
          </a:p>
        </p:txBody>
      </p:sp>
    </p:spTree>
    <p:extLst>
      <p:ext uri="{BB962C8B-B14F-4D97-AF65-F5344CB8AC3E}">
        <p14:creationId xmlns:p14="http://schemas.microsoft.com/office/powerpoint/2010/main" val="201756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altLang="es-MX" dirty="0"/>
              <a:t>Welcome to the National Worker Protection Standard: Training for Trainers of Agricultural Workers and Pesticide Handlers. </a:t>
            </a:r>
          </a:p>
          <a:p>
            <a:pPr defTabSz="949420">
              <a:defRPr/>
            </a:pPr>
            <a:endParaRPr lang="en-US" dirty="0"/>
          </a:p>
          <a:p>
            <a:pPr defTabSz="949420">
              <a:defRPr/>
            </a:pPr>
            <a:r>
              <a:rPr lang="en-US" dirty="0" err="1"/>
              <a:t>Bienvenidos</a:t>
            </a:r>
            <a:r>
              <a:rPr lang="en-US" baseline="0" dirty="0"/>
              <a:t> a la Norma Federal para la </a:t>
            </a:r>
            <a:r>
              <a:rPr lang="en-US" baseline="0" dirty="0" err="1"/>
              <a:t>Protección</a:t>
            </a:r>
            <a:r>
              <a:rPr lang="en-US" baseline="0" dirty="0"/>
              <a:t> al </a:t>
            </a:r>
            <a:r>
              <a:rPr lang="en-US" baseline="0" dirty="0" err="1"/>
              <a:t>Trabajador</a:t>
            </a:r>
            <a:r>
              <a:rPr lang="en-US" baseline="0" dirty="0"/>
              <a:t> (“WPS” </a:t>
            </a:r>
            <a:r>
              <a:rPr lang="en-US" baseline="0" dirty="0" err="1"/>
              <a:t>por</a:t>
            </a:r>
            <a:r>
              <a:rPr lang="en-US" baseline="0" dirty="0"/>
              <a:t> </a:t>
            </a:r>
            <a:r>
              <a:rPr lang="en-US" baseline="0" dirty="0" err="1"/>
              <a:t>sus</a:t>
            </a:r>
            <a:r>
              <a:rPr lang="en-US" baseline="0" dirty="0"/>
              <a:t> </a:t>
            </a:r>
            <a:r>
              <a:rPr lang="en-US" baseline="0" dirty="0" err="1"/>
              <a:t>siglas</a:t>
            </a:r>
            <a:r>
              <a:rPr lang="en-US" baseline="0" dirty="0"/>
              <a:t> </a:t>
            </a:r>
            <a:r>
              <a:rPr lang="en-US" baseline="0" dirty="0" err="1"/>
              <a:t>en</a:t>
            </a:r>
            <a:r>
              <a:rPr lang="en-US" baseline="0" dirty="0"/>
              <a:t> </a:t>
            </a:r>
            <a:r>
              <a:rPr lang="en-US" baseline="0" dirty="0" err="1"/>
              <a:t>inglés</a:t>
            </a:r>
            <a:r>
              <a:rPr lang="en-US" baseline="0" dirty="0"/>
              <a:t>): </a:t>
            </a:r>
            <a:r>
              <a:rPr lang="en-US" baseline="0" dirty="0" err="1"/>
              <a:t>Capacitación</a:t>
            </a:r>
            <a:r>
              <a:rPr lang="en-US" baseline="0" dirty="0"/>
              <a:t> para </a:t>
            </a:r>
            <a:r>
              <a:rPr lang="en-US" baseline="0" dirty="0" err="1"/>
              <a:t>capacitadores</a:t>
            </a:r>
            <a:r>
              <a:rPr lang="en-US" baseline="0" dirty="0"/>
              <a:t> de </a:t>
            </a:r>
            <a:r>
              <a:rPr lang="en-US" baseline="0" dirty="0" err="1"/>
              <a:t>trabajadores</a:t>
            </a:r>
            <a:r>
              <a:rPr lang="en-US" baseline="0" dirty="0"/>
              <a:t> </a:t>
            </a:r>
            <a:r>
              <a:rPr lang="en-US" baseline="0" dirty="0" err="1"/>
              <a:t>agrícolas</a:t>
            </a:r>
            <a:r>
              <a:rPr lang="en-US" baseline="0" dirty="0"/>
              <a:t> y </a:t>
            </a:r>
            <a:r>
              <a:rPr lang="en-US" baseline="0" dirty="0" err="1"/>
              <a:t>manipuladores</a:t>
            </a:r>
            <a:r>
              <a:rPr lang="en-US" baseline="0" dirty="0"/>
              <a:t> de pesticides.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a:t>
            </a:fld>
            <a:endParaRPr lang="en-US" dirty="0"/>
          </a:p>
        </p:txBody>
      </p:sp>
    </p:spTree>
    <p:extLst>
      <p:ext uri="{BB962C8B-B14F-4D97-AF65-F5344CB8AC3E}">
        <p14:creationId xmlns:p14="http://schemas.microsoft.com/office/powerpoint/2010/main" val="166401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98136">
              <a:defRPr/>
            </a:pPr>
            <a:r>
              <a:rPr lang="en-US" altLang="es-MX" b="1" dirty="0"/>
              <a:t>Notes for trainers of workers and pesticide handlers:</a:t>
            </a:r>
          </a:p>
          <a:p>
            <a:pPr marL="224535" indent="-224535">
              <a:buFont typeface="+mj-lt"/>
              <a:buAutoNum type="arabicPeriod"/>
            </a:pPr>
            <a:r>
              <a:rPr lang="en-US" dirty="0"/>
              <a:t>Pesticides are important tools that help growers manage weeds, insects, and crop diseases. They enable growers to provide consumers with nutritious, abundant, and affordable supplies of food and fiber.</a:t>
            </a:r>
          </a:p>
          <a:p>
            <a:pPr marL="224535" indent="-224535">
              <a:buFont typeface="+mj-lt"/>
              <a:buAutoNum type="arabicPeriod"/>
            </a:pPr>
            <a:r>
              <a:rPr lang="en-US" dirty="0"/>
              <a:t>Modern pesticides combined with regular pest monitoring and other non-chemical pest management methods, allow agricultural establishments to produce more food and fiber on less land. </a:t>
            </a:r>
          </a:p>
          <a:p>
            <a:pPr marL="224535" indent="-224535" defTabSz="898136">
              <a:buFont typeface="+mj-lt"/>
              <a:buAutoNum type="arabicPeriod"/>
              <a:defRPr/>
            </a:pPr>
            <a:r>
              <a:rPr lang="en-US" dirty="0"/>
              <a:t>Explain that the use of pesticides, however, may also present risks to agricultural workers and pesticide handlers. </a:t>
            </a:r>
            <a:endParaRPr lang="es-ES" dirty="0"/>
          </a:p>
          <a:p>
            <a:pPr defTabSz="898136">
              <a:defRPr/>
            </a:pPr>
            <a:endParaRPr lang="en-US" altLang="es-MX" b="1" dirty="0"/>
          </a:p>
          <a:p>
            <a:pPr defTabSz="898136">
              <a:defRPr/>
            </a:pPr>
            <a:endParaRPr lang="en-US" altLang="es-MX" b="1" dirty="0"/>
          </a:p>
          <a:p>
            <a:pPr defTabSz="898136">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dirty="0"/>
              <a:t> y </a:t>
            </a:r>
            <a:r>
              <a:rPr lang="en-US" altLang="es-MX" b="1" dirty="0" err="1"/>
              <a:t>manipuladores</a:t>
            </a:r>
            <a:r>
              <a:rPr lang="en-US" altLang="es-MX" b="1" dirty="0"/>
              <a:t>:</a:t>
            </a:r>
          </a:p>
          <a:p>
            <a:pPr marL="224535" indent="-224535" defTabSz="931774">
              <a:buFont typeface="+mj-lt"/>
              <a:buAutoNum type="arabicPeriod"/>
              <a:defRPr/>
            </a:pPr>
            <a:r>
              <a:rPr lang="es-ES" dirty="0"/>
              <a:t>Son herramientas importantes que ayudan a los agricultores/productores a manejar las</a:t>
            </a:r>
            <a:r>
              <a:rPr lang="es-ES" baseline="0" dirty="0"/>
              <a:t> </a:t>
            </a:r>
            <a:r>
              <a:rPr lang="es-ES" dirty="0"/>
              <a:t>malezas, insectos y las enfermedades de los cultivos</a:t>
            </a:r>
            <a:r>
              <a:rPr lang="en-US" dirty="0"/>
              <a:t>. </a:t>
            </a:r>
            <a:r>
              <a:rPr lang="es-ES" dirty="0"/>
              <a:t>Permiten a los agricultores/productores proporcionar a los consumidores alimentos y fibra nutritivos, abundantes y asequibles</a:t>
            </a:r>
            <a:r>
              <a:rPr lang="en-US" dirty="0"/>
              <a:t>.</a:t>
            </a:r>
          </a:p>
          <a:p>
            <a:pPr marL="224535" indent="-224535" defTabSz="931774">
              <a:buFont typeface="+mj-lt"/>
              <a:buAutoNum type="arabicPeriod"/>
              <a:defRPr/>
            </a:pPr>
            <a:r>
              <a:rPr lang="es-ES" dirty="0"/>
              <a:t>Los pesticidas modernos, combinados con el monitoreo regular de plagas y otros métodos de manejo de plagas que no incluyen el uso de pesticidas, permiten a los establecimientos agrícolas producir más alimentos y fibra en menos tierra</a:t>
            </a:r>
            <a:endParaRPr lang="en-US" dirty="0"/>
          </a:p>
          <a:p>
            <a:pPr marL="224535" indent="-224535" defTabSz="898136">
              <a:buFont typeface="+mj-lt"/>
              <a:buAutoNum type="arabicPeriod"/>
              <a:defRPr/>
            </a:pPr>
            <a:r>
              <a:rPr lang="es-ES" dirty="0"/>
              <a:t>Explique que el uso de pesticidas, sin embargo, también puede presentar riesgos para los trabajadores agrícolas y los manipuladores de pesticidas.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595370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17">
              <a:defRPr/>
            </a:pPr>
            <a:r>
              <a:rPr lang="en-US" altLang="es-MX" b="1" dirty="0"/>
              <a:t>Information required to be covered: </a:t>
            </a:r>
          </a:p>
          <a:p>
            <a:pPr marL="232929" indent="-232929" defTabSz="931717">
              <a:buFont typeface="+mj-lt"/>
              <a:buAutoNum type="arabicPeriod"/>
            </a:pPr>
            <a:r>
              <a:rPr lang="en-US" dirty="0"/>
              <a:t>Employers</a:t>
            </a:r>
            <a:r>
              <a:rPr lang="en-US" baseline="0" dirty="0"/>
              <a:t> must p</a:t>
            </a:r>
            <a:r>
              <a:rPr lang="en-US" dirty="0"/>
              <a:t>rovide records or other information required by the WPS for inspection to an employee of EPA or any duly authorized representative of a federal, state or tribal agency responsible for pesticide enforcement  </a:t>
            </a:r>
          </a:p>
          <a:p>
            <a:pPr marL="232929" indent="-232929" defTabSz="931717">
              <a:buFont typeface="+mj-lt"/>
              <a:buAutoNum type="arabicPeriod"/>
              <a:defRPr/>
            </a:pPr>
            <a:r>
              <a:rPr lang="en-US" dirty="0"/>
              <a:t>WPS prohibits employers from retaliating against agricultural workers and pesticide handlers who follow the regulation. Examples of retaliation include preventing, discouraging, firing or otherwise discriminating against an agricultural employee from complying or attempting to comply with the WPS or for ensuring that the employer complies with the regulations. Furthermore, agricultural employers cannot retaliate against agricultural employees who provide information to the EPA, state, or tribal governmental agency. </a:t>
            </a:r>
          </a:p>
          <a:p>
            <a:pPr marL="232929" indent="-232929" defTabSz="931717">
              <a:buFont typeface="+mj-lt"/>
              <a:buAutoNum type="arabicPeriod"/>
              <a:defRPr/>
            </a:pPr>
            <a:r>
              <a:rPr lang="en-US" dirty="0"/>
              <a:t>Explain</a:t>
            </a:r>
            <a:r>
              <a:rPr lang="en-US" baseline="0" dirty="0"/>
              <a:t> to workers and handlers how to report suspected WPS violations and that the contact information of their local regulatory agency must be available to them at the central location.</a:t>
            </a:r>
            <a:endParaRPr lang="en-US" dirty="0"/>
          </a:p>
          <a:p>
            <a:pPr marL="232929" indent="-232929" defTabSz="931717">
              <a:buFont typeface="+mj-lt"/>
              <a:buAutoNum type="arabicPeriod"/>
              <a:defRPr/>
            </a:pPr>
            <a:endParaRPr lang="en-US" dirty="0"/>
          </a:p>
          <a:p>
            <a:pPr defTabSz="931717">
              <a:defRPr/>
            </a:pPr>
            <a:r>
              <a:rPr lang="en-US" altLang="es-MX" b="1" dirty="0"/>
              <a:t>Notes for trainers of workers and pesticide handlers:</a:t>
            </a:r>
          </a:p>
          <a:p>
            <a:pPr marL="220348" indent="-220348" defTabSz="931717">
              <a:buFont typeface="+mj-lt"/>
              <a:buAutoNum type="arabicPeriod"/>
              <a:defRPr/>
            </a:pPr>
            <a:r>
              <a:rPr lang="en-US" dirty="0"/>
              <a:t>Emphasize to workers and handlers that the rule prohibits employers from taking retaliatory steps if the employee tries to do what the WPS says to protect themselves.</a:t>
            </a:r>
          </a:p>
          <a:p>
            <a:pPr marL="220348" indent="-220348" defTabSz="931717">
              <a:buFont typeface="+mj-lt"/>
              <a:buAutoNum type="arabicPeriod"/>
              <a:defRPr/>
            </a:pPr>
            <a:r>
              <a:rPr lang="en-US" dirty="0"/>
              <a:t>This concludes </a:t>
            </a:r>
            <a:r>
              <a:rPr lang="en-US" dirty="0" smtClean="0"/>
              <a:t>section </a:t>
            </a:r>
            <a:r>
              <a:rPr lang="en-US" dirty="0"/>
              <a:t>8: Responsibilities and Rights. Continue on to </a:t>
            </a:r>
            <a:r>
              <a:rPr lang="en-US" dirty="0" smtClean="0"/>
              <a:t>section </a:t>
            </a:r>
            <a:r>
              <a:rPr lang="en-US" dirty="0"/>
              <a:t>9: Pesticide Label Information or return to the Table of Contents by clicking on the “Return to Table of Contents” in the bottom-right corner of this slide (when in presentation view only</a:t>
            </a:r>
            <a:r>
              <a:rPr lang="en-US" dirty="0" smtClean="0"/>
              <a:t>).</a:t>
            </a:r>
          </a:p>
          <a:p>
            <a:pPr marL="220348" indent="-220348" defTabSz="931717">
              <a:buFont typeface="+mj-lt"/>
              <a:buAutoNum type="arabicPeriod"/>
              <a:defRPr/>
            </a:pPr>
            <a:endParaRPr lang="en-US" b="0" i="0" dirty="0" smtClean="0"/>
          </a:p>
          <a:p>
            <a:pPr defTabSz="931717">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32929" indent="-232929" defTabSz="931717">
              <a:buFont typeface="+mj-lt"/>
              <a:buAutoNum type="arabicPeriod"/>
            </a:pPr>
            <a:r>
              <a:rPr lang="es-ES" dirty="0" smtClean="0"/>
              <a:t>Los empleadores deben proporcionar registros u otra información requerida para una inspección relacionada con WPS a un empleado de la EPA o cualquier representante debidamente autorizado de una agencia federal, estatal o tribal responsable de las regulaciones del</a:t>
            </a:r>
            <a:r>
              <a:rPr lang="es-ES" baseline="0" dirty="0" smtClean="0"/>
              <a:t> uso de </a:t>
            </a:r>
            <a:r>
              <a:rPr lang="es-ES" dirty="0" smtClean="0"/>
              <a:t>pesticidas.</a:t>
            </a:r>
          </a:p>
          <a:p>
            <a:pPr marL="232929" indent="-232929" defTabSz="931717">
              <a:buFont typeface="+mj-lt"/>
              <a:buAutoNum type="arabicPeriod"/>
            </a:pPr>
            <a:r>
              <a:rPr lang="es-ES" dirty="0" smtClean="0"/>
              <a:t>El WPS prohíbe que los empleadores tomen represalias contra los trabajadores agrícolas y los manipuladores de pesticidas que siguen el reglamento. Ejemplos de represalias incluyen prevenir, desalentar, despedir o discriminar de otra manera a un empleado agrícola de cumplir o intentar cumplir con la WPS o para asegurar que el empleador cumpla con los reglamentos. Además, los empleadores agrícolas no pueden tomar represalias contra los empleados agrícolas que proporcionan información a la EPA, estado o agencia reguladora del tribu</a:t>
            </a:r>
            <a:r>
              <a:rPr lang="es-ES" baseline="0" dirty="0" smtClean="0"/>
              <a:t> local.</a:t>
            </a:r>
            <a:endParaRPr lang="es-ES" dirty="0" smtClean="0"/>
          </a:p>
          <a:p>
            <a:pPr marL="232929" indent="-232929" defTabSz="931717">
              <a:buFont typeface="+mj-lt"/>
              <a:buAutoNum type="arabicPeriod"/>
            </a:pPr>
            <a:r>
              <a:rPr lang="es-ES" dirty="0" smtClean="0"/>
              <a:t>Explique a los trabajadores y a los manipuladores cómo reportar las infracciones sospechosas</a:t>
            </a:r>
            <a:r>
              <a:rPr lang="es-ES" baseline="0" dirty="0" smtClean="0"/>
              <a:t> </a:t>
            </a:r>
            <a:r>
              <a:rPr lang="es-ES" dirty="0" smtClean="0"/>
              <a:t>de la WPS y que la información de contacto de su agencia reguladora local debe estar disponible para ellos en el lugar central.</a:t>
            </a:r>
          </a:p>
          <a:p>
            <a:pPr marL="0" indent="0" defTabSz="931717">
              <a:buFont typeface="+mj-lt"/>
              <a:buNone/>
            </a:pPr>
            <a:endParaRPr lang="en-US" dirty="0" smtClean="0"/>
          </a:p>
          <a:p>
            <a:pPr defTabSz="931717">
              <a:defRPr/>
            </a:pPr>
            <a:r>
              <a:rPr lang="en-US" altLang="es-MX" b="1" dirty="0" err="1" smtClean="0"/>
              <a:t>Notas</a:t>
            </a:r>
            <a:r>
              <a:rPr lang="en-US" altLang="es-MX" b="1" dirty="0" smtClean="0"/>
              <a:t> para </a:t>
            </a:r>
            <a:r>
              <a:rPr lang="en-US" altLang="es-MX" b="1"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20348" indent="-220348" defTabSz="931717">
              <a:buFont typeface="+mj-lt"/>
              <a:buAutoNum type="arabicPeriod"/>
              <a:defRPr/>
            </a:pPr>
            <a:r>
              <a:rPr lang="es-ES" dirty="0" smtClean="0"/>
              <a:t>Enfatice a los trabajadores y los manipuladores de que la norma prohíbe a los empleadores tomar medidas de represalia si el empleado trata de hacer lo que el WPS instruye a protegerse.</a:t>
            </a:r>
          </a:p>
          <a:p>
            <a:pPr marL="220348" indent="-220348" defTabSz="931717">
              <a:buFont typeface="+mj-lt"/>
              <a:buAutoNum type="arabicPeriod"/>
              <a:defRPr/>
            </a:pPr>
            <a:r>
              <a:rPr lang="es-ES" dirty="0" smtClean="0"/>
              <a:t>Esto concluye la sección 8: Responsabilidades y derechos. Continúe con la sección 9: información sobre etiquetas de pesticidas o vuelva a la tabla</a:t>
            </a:r>
            <a:r>
              <a:rPr lang="es-ES" baseline="0" dirty="0" smtClean="0"/>
              <a:t> de contenido </a:t>
            </a:r>
            <a:r>
              <a:rPr lang="es-ES" dirty="0" smtClean="0"/>
              <a:t>al hacer clic en "Volver a la tabla de contenido" en la esquina inferior derecha de esta diapositiva (sólo en el modo de presentación).</a:t>
            </a:r>
            <a:endParaRPr lang="en-US" b="0" i="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12041019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a:t>
            </a:r>
          </a:p>
          <a:p>
            <a:pPr marL="220348" indent="-220348" defTabSz="881390">
              <a:buFont typeface="+mj-lt"/>
              <a:buAutoNum type="arabicPeriod"/>
              <a:defRPr/>
            </a:pPr>
            <a:r>
              <a:rPr lang="en-US" b="1" dirty="0"/>
              <a:t>This Section contain training requirements for handlers only.</a:t>
            </a:r>
          </a:p>
          <a:p>
            <a:pPr marL="330521" indent="-330521">
              <a:buFont typeface="+mj-lt"/>
              <a:buAutoNum type="arabicPeriod"/>
            </a:pPr>
            <a:r>
              <a:rPr lang="en-US" dirty="0"/>
              <a:t>This Section will inform handlers of pesticide label information</a:t>
            </a:r>
          </a:p>
          <a:p>
            <a:endParaRPr lang="en-US" dirty="0"/>
          </a:p>
          <a:p>
            <a:r>
              <a:rPr lang="en-US" dirty="0"/>
              <a:t>Specific handler training topics that are included in this Section include:</a:t>
            </a:r>
          </a:p>
          <a:p>
            <a:pPr marL="174697" indent="-174697">
              <a:buFont typeface="Arial" charset="0"/>
              <a:buChar char="•"/>
            </a:pPr>
            <a:r>
              <a:rPr lang="en-US" dirty="0"/>
              <a:t>Format and meaning of information contained on pesticide labels and in labeling applicable to the safe use of pesticides.</a:t>
            </a:r>
          </a:p>
          <a:p>
            <a:pPr marL="174697" indent="-174697" defTabSz="931717">
              <a:buFont typeface="Arial" charset="0"/>
              <a:buChar char="•"/>
              <a:defRPr/>
            </a:pPr>
            <a:r>
              <a:rPr lang="en-US" dirty="0"/>
              <a:t>Handlers must follow the portions of the label applicable to the safe use of pesticides.</a:t>
            </a:r>
          </a:p>
          <a:p>
            <a:pPr marL="174697" indent="-174697" defTabSz="931717">
              <a:buFont typeface="Arial" charset="0"/>
              <a:buChar char="•"/>
              <a:defRPr/>
            </a:pPr>
            <a:endParaRPr lang="en-US" dirty="0"/>
          </a:p>
          <a:p>
            <a:pPr defTabSz="881390">
              <a:defRPr/>
            </a:pPr>
            <a:r>
              <a:rPr lang="en-US" altLang="es-MX" b="1" dirty="0" err="1"/>
              <a:t>Notas</a:t>
            </a:r>
            <a:r>
              <a:rPr lang="en-US" altLang="es-MX" b="1" baseline="0" dirty="0"/>
              <a:t> para las </a:t>
            </a:r>
            <a:r>
              <a:rPr lang="en-US" altLang="es-MX" b="1" baseline="0" dirty="0" err="1"/>
              <a:t>capacitadores</a:t>
            </a:r>
            <a:r>
              <a:rPr lang="en-US" altLang="es-MX" b="1" baseline="0" dirty="0"/>
              <a:t>:</a:t>
            </a:r>
            <a:endParaRPr lang="en-US" altLang="es-MX" b="1" dirty="0"/>
          </a:p>
          <a:p>
            <a:pPr marL="220348" indent="-220348" defTabSz="881390">
              <a:buFont typeface="+mj-lt"/>
              <a:buAutoNum type="arabicPeriod"/>
              <a:defRPr/>
            </a:pPr>
            <a:r>
              <a:rPr lang="en-US" b="1" dirty="0" err="1"/>
              <a:t>Esta</a:t>
            </a:r>
            <a:r>
              <a:rPr lang="en-US" b="1" dirty="0"/>
              <a:t> </a:t>
            </a:r>
            <a:r>
              <a:rPr lang="en-US" b="1" dirty="0" err="1"/>
              <a:t>sección</a:t>
            </a:r>
            <a:r>
              <a:rPr lang="en-US" b="1" baseline="0" dirty="0"/>
              <a:t> </a:t>
            </a:r>
            <a:r>
              <a:rPr lang="en-US" b="1" baseline="0" dirty="0" err="1"/>
              <a:t>contiene</a:t>
            </a:r>
            <a:r>
              <a:rPr lang="en-US" b="1" baseline="0" dirty="0"/>
              <a:t> </a:t>
            </a:r>
            <a:r>
              <a:rPr lang="en-US" b="1" baseline="0" dirty="0" err="1"/>
              <a:t>requisitos</a:t>
            </a:r>
            <a:r>
              <a:rPr lang="en-US" b="1" baseline="0" dirty="0"/>
              <a:t> de </a:t>
            </a:r>
            <a:r>
              <a:rPr lang="en-US" b="1" baseline="0" dirty="0" err="1"/>
              <a:t>capacitación</a:t>
            </a:r>
            <a:r>
              <a:rPr lang="en-US" b="1" baseline="0" dirty="0"/>
              <a:t> </a:t>
            </a:r>
            <a:r>
              <a:rPr lang="en-US" b="1" baseline="0" dirty="0" err="1"/>
              <a:t>sólo</a:t>
            </a:r>
            <a:r>
              <a:rPr lang="en-US" b="1" baseline="0" dirty="0"/>
              <a:t> para </a:t>
            </a:r>
            <a:r>
              <a:rPr lang="en-US" b="1" baseline="0" dirty="0" err="1"/>
              <a:t>los</a:t>
            </a:r>
            <a:r>
              <a:rPr lang="en-US" b="1" baseline="0" dirty="0"/>
              <a:t> </a:t>
            </a:r>
            <a:r>
              <a:rPr lang="en-US" b="1" baseline="0" dirty="0" err="1" smtClean="0"/>
              <a:t>manipuladores</a:t>
            </a:r>
            <a:endParaRPr lang="en-US" b="1" baseline="0" dirty="0"/>
          </a:p>
          <a:p>
            <a:pPr marL="220348" indent="-220348" defTabSz="881390">
              <a:buFont typeface="+mj-lt"/>
              <a:buAutoNum type="arabicPeriod"/>
              <a:defRPr/>
            </a:pPr>
            <a:r>
              <a:rPr lang="en-US" dirty="0" err="1"/>
              <a:t>Esta</a:t>
            </a:r>
            <a:r>
              <a:rPr lang="en-US" dirty="0"/>
              <a:t> </a:t>
            </a:r>
            <a:r>
              <a:rPr lang="en-US" dirty="0" err="1"/>
              <a:t>sección</a:t>
            </a:r>
            <a:r>
              <a:rPr lang="en-US" dirty="0"/>
              <a:t> </a:t>
            </a:r>
            <a:r>
              <a:rPr lang="en-US" dirty="0" err="1" smtClean="0"/>
              <a:t>provee</a:t>
            </a:r>
            <a:r>
              <a:rPr lang="en-US" dirty="0" smtClean="0"/>
              <a:t> </a:t>
            </a:r>
            <a:r>
              <a:rPr lang="en-US" dirty="0"/>
              <a:t>a los </a:t>
            </a:r>
            <a:r>
              <a:rPr lang="en-US" dirty="0" err="1" smtClean="0"/>
              <a:t>manipuladores</a:t>
            </a:r>
            <a:r>
              <a:rPr lang="en-US" baseline="0" dirty="0" smtClean="0"/>
              <a:t> la </a:t>
            </a:r>
            <a:r>
              <a:rPr lang="en-US" baseline="0" dirty="0" err="1"/>
              <a:t>información</a:t>
            </a:r>
            <a:r>
              <a:rPr lang="en-US" baseline="0" dirty="0"/>
              <a:t> </a:t>
            </a:r>
            <a:r>
              <a:rPr lang="en-US" baseline="0" dirty="0" err="1" smtClean="0"/>
              <a:t>sobre</a:t>
            </a:r>
            <a:r>
              <a:rPr lang="en-US" baseline="0" dirty="0" smtClean="0"/>
              <a:t> </a:t>
            </a:r>
            <a:r>
              <a:rPr lang="en-US" baseline="0" dirty="0" err="1" smtClean="0"/>
              <a:t>las</a:t>
            </a:r>
            <a:r>
              <a:rPr lang="en-US" baseline="0" dirty="0" smtClean="0"/>
              <a:t> </a:t>
            </a:r>
            <a:r>
              <a:rPr lang="en-US" baseline="0" dirty="0" err="1"/>
              <a:t>etiquetas</a:t>
            </a:r>
            <a:r>
              <a:rPr lang="en-US" baseline="0" dirty="0"/>
              <a:t> de </a:t>
            </a:r>
            <a:r>
              <a:rPr lang="en-US" baseline="0" dirty="0" err="1"/>
              <a:t>pesticidas</a:t>
            </a:r>
            <a:r>
              <a:rPr lang="en-US" baseline="0" dirty="0"/>
              <a:t>. </a:t>
            </a:r>
          </a:p>
          <a:p>
            <a:pPr marL="330521" indent="-330521">
              <a:buFont typeface="+mj-lt"/>
              <a:buAutoNum type="arabicPeriod"/>
            </a:pPr>
            <a:endParaRPr lang="en-US" dirty="0"/>
          </a:p>
          <a:p>
            <a:r>
              <a:rPr lang="en-US" dirty="0"/>
              <a:t>Los </a:t>
            </a:r>
            <a:r>
              <a:rPr lang="en-US" dirty="0" err="1"/>
              <a:t>temas</a:t>
            </a:r>
            <a:r>
              <a:rPr lang="en-US" dirty="0"/>
              <a:t> </a:t>
            </a:r>
            <a:r>
              <a:rPr lang="en-US" dirty="0" err="1"/>
              <a:t>específicos</a:t>
            </a:r>
            <a:r>
              <a:rPr lang="en-US" baseline="0" dirty="0"/>
              <a:t> de </a:t>
            </a:r>
            <a:r>
              <a:rPr lang="en-US" baseline="0" dirty="0" err="1"/>
              <a:t>capacitación</a:t>
            </a:r>
            <a:r>
              <a:rPr lang="en-US" baseline="0" dirty="0"/>
              <a:t> </a:t>
            </a:r>
            <a:r>
              <a:rPr lang="en-US" baseline="0" dirty="0" smtClean="0"/>
              <a:t>para </a:t>
            </a:r>
            <a:r>
              <a:rPr lang="en-US" baseline="0" dirty="0" err="1" smtClean="0"/>
              <a:t>manipuladores</a:t>
            </a:r>
            <a:r>
              <a:rPr lang="en-US" baseline="0" dirty="0" smtClean="0"/>
              <a:t> que </a:t>
            </a:r>
            <a:r>
              <a:rPr lang="en-US" baseline="0" dirty="0"/>
              <a:t>se </a:t>
            </a:r>
            <a:r>
              <a:rPr lang="en-US" baseline="0" dirty="0" err="1"/>
              <a:t>incluyen</a:t>
            </a:r>
            <a:r>
              <a:rPr lang="en-US" baseline="0" dirty="0"/>
              <a:t> </a:t>
            </a:r>
            <a:r>
              <a:rPr lang="en-US" baseline="0" dirty="0" err="1"/>
              <a:t>en</a:t>
            </a:r>
            <a:r>
              <a:rPr lang="en-US" baseline="0" dirty="0"/>
              <a:t> </a:t>
            </a:r>
            <a:r>
              <a:rPr lang="en-US" baseline="0" dirty="0" err="1"/>
              <a:t>esta</a:t>
            </a:r>
            <a:r>
              <a:rPr lang="en-US" baseline="0" dirty="0"/>
              <a:t> </a:t>
            </a:r>
            <a:r>
              <a:rPr lang="en-US" baseline="0" dirty="0" err="1" smtClean="0"/>
              <a:t>sección</a:t>
            </a:r>
            <a:r>
              <a:rPr lang="en-US" baseline="0" dirty="0" smtClean="0"/>
              <a:t> </a:t>
            </a:r>
            <a:r>
              <a:rPr lang="en-US" baseline="0" dirty="0"/>
              <a:t>son</a:t>
            </a:r>
            <a:r>
              <a:rPr lang="en-US" dirty="0"/>
              <a:t>:</a:t>
            </a:r>
          </a:p>
          <a:p>
            <a:pPr marL="174697" indent="-174697">
              <a:buFont typeface="Arial" charset="0"/>
              <a:buChar char="•"/>
            </a:pPr>
            <a:r>
              <a:rPr lang="en-US" dirty="0"/>
              <a:t>El </a:t>
            </a:r>
            <a:r>
              <a:rPr lang="en-US" dirty="0" err="1"/>
              <a:t>formato</a:t>
            </a:r>
            <a:r>
              <a:rPr lang="en-US" baseline="0" dirty="0"/>
              <a:t> y </a:t>
            </a:r>
            <a:r>
              <a:rPr lang="en-US" dirty="0" err="1"/>
              <a:t>significado</a:t>
            </a:r>
            <a:r>
              <a:rPr lang="en-US" dirty="0"/>
              <a:t> </a:t>
            </a:r>
            <a:r>
              <a:rPr lang="en-US" dirty="0" smtClean="0"/>
              <a:t>de la </a:t>
            </a:r>
            <a:r>
              <a:rPr lang="en-US" dirty="0" err="1" smtClean="0"/>
              <a:t>información</a:t>
            </a:r>
            <a:r>
              <a:rPr lang="en-US" dirty="0" smtClean="0"/>
              <a:t> </a:t>
            </a:r>
            <a:r>
              <a:rPr lang="en-US" dirty="0" err="1"/>
              <a:t>contenida</a:t>
            </a:r>
            <a:r>
              <a:rPr lang="en-US" dirty="0"/>
              <a:t> </a:t>
            </a:r>
            <a:r>
              <a:rPr lang="en-US" dirty="0" err="1"/>
              <a:t>en</a:t>
            </a:r>
            <a:r>
              <a:rPr lang="en-US" dirty="0"/>
              <a:t> las </a:t>
            </a:r>
            <a:r>
              <a:rPr lang="en-US" dirty="0" err="1"/>
              <a:t>etiquetas</a:t>
            </a:r>
            <a:r>
              <a:rPr lang="en-US" baseline="0" dirty="0"/>
              <a:t> de los </a:t>
            </a:r>
            <a:r>
              <a:rPr lang="en-US" baseline="0" dirty="0" err="1"/>
              <a:t>pesticidas</a:t>
            </a:r>
            <a:r>
              <a:rPr lang="en-US" baseline="0" dirty="0"/>
              <a:t> y </a:t>
            </a:r>
            <a:r>
              <a:rPr lang="en-US" baseline="0" dirty="0" err="1"/>
              <a:t>en</a:t>
            </a:r>
            <a:r>
              <a:rPr lang="en-US" baseline="0" dirty="0"/>
              <a:t> el </a:t>
            </a:r>
            <a:r>
              <a:rPr lang="en-US" baseline="0" dirty="0" err="1"/>
              <a:t>etiquetado</a:t>
            </a:r>
            <a:r>
              <a:rPr lang="en-US" baseline="0" dirty="0"/>
              <a:t> </a:t>
            </a:r>
            <a:r>
              <a:rPr lang="en-US" baseline="0" dirty="0" err="1"/>
              <a:t>aplicable</a:t>
            </a:r>
            <a:r>
              <a:rPr lang="en-US" baseline="0" dirty="0"/>
              <a:t> al </a:t>
            </a:r>
            <a:r>
              <a:rPr lang="en-US" baseline="0" dirty="0" err="1"/>
              <a:t>uso</a:t>
            </a:r>
            <a:r>
              <a:rPr lang="en-US" baseline="0" dirty="0"/>
              <a:t> </a:t>
            </a:r>
            <a:r>
              <a:rPr lang="en-US" baseline="0" dirty="0" err="1"/>
              <a:t>seguro</a:t>
            </a:r>
            <a:r>
              <a:rPr lang="en-US" baseline="0" dirty="0"/>
              <a:t> de los </a:t>
            </a:r>
            <a:r>
              <a:rPr lang="en-US" baseline="0" dirty="0" err="1"/>
              <a:t>pesticidas</a:t>
            </a:r>
            <a:r>
              <a:rPr lang="en-US" baseline="0" dirty="0"/>
              <a:t>. </a:t>
            </a:r>
            <a:endParaRPr lang="en-US" dirty="0"/>
          </a:p>
          <a:p>
            <a:pPr marL="174697" indent="-174697" defTabSz="931717">
              <a:buFont typeface="Arial" charset="0"/>
              <a:buChar char="•"/>
              <a:defRPr/>
            </a:pPr>
            <a:r>
              <a:rPr lang="en-US" dirty="0"/>
              <a:t>Los </a:t>
            </a:r>
            <a:r>
              <a:rPr lang="en-US" dirty="0" err="1" smtClean="0"/>
              <a:t>manipuladores</a:t>
            </a:r>
            <a:r>
              <a:rPr lang="en-US" dirty="0" smtClean="0"/>
              <a:t> </a:t>
            </a:r>
            <a:r>
              <a:rPr lang="en-US" dirty="0" err="1"/>
              <a:t>deben</a:t>
            </a:r>
            <a:r>
              <a:rPr lang="en-US" baseline="0" dirty="0"/>
              <a:t> </a:t>
            </a:r>
            <a:r>
              <a:rPr lang="en-US" baseline="0" dirty="0" err="1"/>
              <a:t>seguir</a:t>
            </a:r>
            <a:r>
              <a:rPr lang="en-US" baseline="0" dirty="0"/>
              <a:t> las </a:t>
            </a:r>
            <a:r>
              <a:rPr lang="en-US" baseline="0" dirty="0" err="1"/>
              <a:t>porciones</a:t>
            </a:r>
            <a:r>
              <a:rPr lang="en-US" baseline="0" dirty="0"/>
              <a:t> de la </a:t>
            </a:r>
            <a:r>
              <a:rPr lang="en-US" baseline="0" dirty="0" err="1"/>
              <a:t>etiqueta</a:t>
            </a:r>
            <a:r>
              <a:rPr lang="en-US" baseline="0" dirty="0"/>
              <a:t> </a:t>
            </a:r>
            <a:r>
              <a:rPr lang="en-US" baseline="0" dirty="0" err="1"/>
              <a:t>aplicable</a:t>
            </a:r>
            <a:r>
              <a:rPr lang="en-US" baseline="0" dirty="0"/>
              <a:t> al </a:t>
            </a:r>
            <a:r>
              <a:rPr lang="en-US" baseline="0" dirty="0" err="1"/>
              <a:t>uso</a:t>
            </a:r>
            <a:r>
              <a:rPr lang="en-US" baseline="0" dirty="0"/>
              <a:t> </a:t>
            </a:r>
            <a:r>
              <a:rPr lang="en-US" baseline="0" dirty="0" err="1"/>
              <a:t>seguro</a:t>
            </a:r>
            <a:r>
              <a:rPr lang="en-US" baseline="0" dirty="0"/>
              <a:t> de </a:t>
            </a:r>
            <a:r>
              <a:rPr lang="en-US" baseline="0" dirty="0" err="1"/>
              <a:t>los</a:t>
            </a:r>
            <a:r>
              <a:rPr lang="en-US" baseline="0" dirty="0"/>
              <a:t> </a:t>
            </a:r>
            <a:r>
              <a:rPr lang="en-US" baseline="0" dirty="0" err="1"/>
              <a:t>pesticidas</a:t>
            </a:r>
            <a:r>
              <a:rPr lang="en-US" baseline="0" dirty="0"/>
              <a:t>.</a:t>
            </a:r>
            <a:endParaRPr lang="en-US" dirty="0"/>
          </a:p>
          <a:p>
            <a:pPr marL="174697" indent="-174697" defTabSz="931717">
              <a:buFont typeface="Arial" charset="0"/>
              <a:buChar char="•"/>
              <a:defRPr/>
            </a:pPr>
            <a:endParaRPr lang="en-US" dirty="0"/>
          </a:p>
          <a:p>
            <a:pPr marL="174697" indent="-174697" defTabSz="931717">
              <a:buFont typeface="Arial" charset="0"/>
              <a:buChar char="•"/>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21746544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The label is the most important part of the pesticide packaging. It contains information on how to use the product safely and effectively and lists the personal protective equipment (PPE) required when working with the pesticide. The label also includes details about the crops and areas to which the pesticide can be legally applied, the amounts to use, application methods, first aid instructions, and additional precautionary measures. </a:t>
            </a:r>
          </a:p>
          <a:p>
            <a:pPr marL="232929" indent="-232929">
              <a:buFont typeface="+mj-lt"/>
              <a:buAutoNum type="arabicPeriod"/>
            </a:pPr>
            <a:r>
              <a:rPr lang="en-US" dirty="0"/>
              <a:t>It is a violation of federal law to use a product in a manner inconsistent with its labeling.    </a:t>
            </a:r>
          </a:p>
          <a:p>
            <a:pPr marL="232929" indent="-232929">
              <a:buFont typeface="+mj-lt"/>
              <a:buAutoNum type="arabicPeriod"/>
            </a:pPr>
            <a:r>
              <a:rPr lang="en-US" dirty="0"/>
              <a:t>Handlers must follow the label. If a pesticide handler is not able to read the label, the employer must make sure that there is always someone available to explain the health, safety, and directions for use information to the pesticide handler.  </a:t>
            </a:r>
          </a:p>
          <a:p>
            <a:pPr marL="232929" indent="-232929">
              <a:buFont typeface="+mj-lt"/>
              <a:buAutoNum type="arabicPeriod"/>
            </a:pPr>
            <a:endParaRPr lang="en-US" dirty="0"/>
          </a:p>
          <a:p>
            <a:pPr marL="661043" lvl="1" indent="-220348">
              <a:buFont typeface="Arial" panose="020B0604020202020204" pitchFamily="34" charset="0"/>
              <a:buChar char="•"/>
            </a:pPr>
            <a:endParaRPr lang="en-US" dirty="0"/>
          </a:p>
          <a:p>
            <a:pPr defTabSz="931717">
              <a:defRPr/>
            </a:pPr>
            <a:r>
              <a:rPr lang="en-US" altLang="es-MX" b="1" dirty="0" err="1"/>
              <a:t>Información</a:t>
            </a:r>
            <a:r>
              <a:rPr lang="en-US" altLang="es-MX" b="1" baseline="0" dirty="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a:t>: </a:t>
            </a:r>
          </a:p>
          <a:p>
            <a:pPr marL="232929" indent="-232929">
              <a:buFont typeface="+mj-lt"/>
              <a:buAutoNum type="arabicPeriod"/>
            </a:pPr>
            <a:r>
              <a:rPr lang="es-ES" dirty="0"/>
              <a:t>La etiqueta es la parte más importante del envase de pesticidas. Contiene información sobre cómo usar el producto de manera segura y eficaz y enumera el equipo de protección personal (PPE) requerido cuando se trabaja con el pesticida. La etiqueta también incluye detalles sobre los cultivos y áreas a las cuales el pesticida puede aplicarse legalmente, las cantidades a usar, métodos de aplicación, instrucciones sobre los primeros auxilios y medidas de precaución adicionales</a:t>
            </a:r>
            <a:r>
              <a:rPr lang="en-US" dirty="0"/>
              <a:t>. </a:t>
            </a:r>
          </a:p>
          <a:p>
            <a:pPr marL="232929" indent="-232929">
              <a:buFont typeface="+mj-lt"/>
              <a:buAutoNum type="arabicPeriod"/>
            </a:pPr>
            <a:r>
              <a:rPr lang="es-ES" dirty="0"/>
              <a:t>Es </a:t>
            </a:r>
            <a:r>
              <a:rPr lang="es-ES" dirty="0" smtClean="0"/>
              <a:t>contra la </a:t>
            </a:r>
            <a:r>
              <a:rPr lang="es-ES" dirty="0"/>
              <a:t>ley federal </a:t>
            </a:r>
            <a:r>
              <a:rPr lang="es-ES" dirty="0" smtClean="0"/>
              <a:t>usar </a:t>
            </a:r>
            <a:r>
              <a:rPr lang="es-ES" dirty="0"/>
              <a:t>un producto de una manera inconsistente con su etiquetado</a:t>
            </a:r>
            <a:r>
              <a:rPr lang="en-US" dirty="0"/>
              <a:t>.    </a:t>
            </a:r>
          </a:p>
          <a:p>
            <a:pPr marL="232929" indent="-232929">
              <a:buFont typeface="+mj-lt"/>
              <a:buAutoNum type="arabicPeriod"/>
            </a:pPr>
            <a:r>
              <a:rPr lang="es-ES" dirty="0"/>
              <a:t>Los </a:t>
            </a:r>
            <a:r>
              <a:rPr lang="es-ES" dirty="0" smtClean="0"/>
              <a:t>manipuladores </a:t>
            </a:r>
            <a:r>
              <a:rPr lang="es-ES" dirty="0"/>
              <a:t>deben seguir las</a:t>
            </a:r>
            <a:r>
              <a:rPr lang="es-ES" baseline="0" dirty="0"/>
              <a:t> instrucciones en la</a:t>
            </a:r>
            <a:r>
              <a:rPr lang="es-ES" dirty="0"/>
              <a:t> etiqueta. Si un </a:t>
            </a:r>
            <a:r>
              <a:rPr lang="es-ES" dirty="0" smtClean="0"/>
              <a:t>manipulador </a:t>
            </a:r>
            <a:r>
              <a:rPr lang="es-ES" dirty="0"/>
              <a:t>de pesticidas no puede leer la etiqueta, el empleador debe asegurarse de que siempre haya alguien disponible para explicar </a:t>
            </a:r>
            <a:r>
              <a:rPr lang="es-ES" dirty="0" smtClean="0"/>
              <a:t>la </a:t>
            </a:r>
            <a:r>
              <a:rPr lang="es-ES" dirty="0"/>
              <a:t>información </a:t>
            </a:r>
            <a:r>
              <a:rPr lang="es-ES" dirty="0" smtClean="0"/>
              <a:t>sobre </a:t>
            </a:r>
            <a:r>
              <a:rPr lang="es-ES" baseline="0" dirty="0"/>
              <a:t>los efectos a la </a:t>
            </a:r>
            <a:r>
              <a:rPr lang="es-ES" dirty="0"/>
              <a:t>salud, pasos</a:t>
            </a:r>
            <a:r>
              <a:rPr lang="es-ES" baseline="0" dirty="0"/>
              <a:t> de </a:t>
            </a:r>
            <a:r>
              <a:rPr lang="es-ES" dirty="0"/>
              <a:t>seguridad e instrucciones </a:t>
            </a:r>
            <a:r>
              <a:rPr lang="es-ES" dirty="0" smtClean="0"/>
              <a:t>sobre </a:t>
            </a:r>
            <a:r>
              <a:rPr lang="es-ES" baseline="0" dirty="0" smtClean="0"/>
              <a:t>el</a:t>
            </a:r>
            <a:r>
              <a:rPr lang="es-ES" dirty="0" smtClean="0"/>
              <a:t> </a:t>
            </a:r>
            <a:r>
              <a:rPr lang="es-ES" dirty="0"/>
              <a:t>uso del pesticida.</a:t>
            </a:r>
            <a:endParaRPr lang="en-US" dirty="0"/>
          </a:p>
          <a:p>
            <a:pPr marL="232929" indent="-232929">
              <a:buFont typeface="+mj-lt"/>
              <a:buAutoNum type="arabicPeriod"/>
            </a:pPr>
            <a:endParaRPr lang="en-US" dirty="0"/>
          </a:p>
          <a:p>
            <a:pPr marL="232929" indent="-232929">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12371809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330521" indent="-330521">
              <a:buFont typeface="+mj-lt"/>
              <a:buAutoNum type="arabicPeriod"/>
            </a:pPr>
            <a:r>
              <a:rPr lang="en-US" dirty="0"/>
              <a:t>It is very important that pesticide handlers read and refer to the label information in the following 4 situations:</a:t>
            </a:r>
          </a:p>
          <a:p>
            <a:pPr marL="716130" lvl="1" indent="-275434">
              <a:buFont typeface="Arial" panose="020B0604020202020204" pitchFamily="34" charset="0"/>
              <a:buChar char="•"/>
            </a:pPr>
            <a:r>
              <a:rPr lang="en-US" dirty="0"/>
              <a:t>Buying the pesticide or taking it out of the storage area to make sure they will be using the correct product. Many products have similar names, so they must take steps to be sure they are using the right pesticide. They should check to see the type of pest it controls and the crop or site to which it can be applied. This is also a good time to review the personal protective equipment (PPE) information to make sure that they have all of the required PPE or protective clothing that they need to wear when handling the product.</a:t>
            </a:r>
          </a:p>
          <a:p>
            <a:pPr marL="716130" lvl="1" indent="-275434">
              <a:buFont typeface="Arial" panose="020B0604020202020204" pitchFamily="34" charset="0"/>
              <a:buChar char="•"/>
            </a:pPr>
            <a:r>
              <a:rPr lang="en-US" dirty="0"/>
              <a:t>Mixing the pesticide to make sure that they understand the mixing instructions. Mixing is the most hazardous activity because they are working with the product in its most concentrated form. If the instructions and precautions are not clear, they should ask their employer or supervisor clarification or to assist them.</a:t>
            </a:r>
          </a:p>
          <a:p>
            <a:pPr marL="716130" lvl="1" indent="-275434">
              <a:buFont typeface="Arial" panose="020B0604020202020204" pitchFamily="34" charset="0"/>
              <a:buChar char="•"/>
            </a:pPr>
            <a:r>
              <a:rPr lang="en-US" dirty="0"/>
              <a:t>Applying the pesticides to get instructions on how to apply it safely and details about the environmental hazards, first aid information and special precautions.</a:t>
            </a:r>
          </a:p>
          <a:p>
            <a:pPr marL="716130" lvl="1" indent="-275434">
              <a:buFont typeface="Arial" panose="020B0604020202020204" pitchFamily="34" charset="0"/>
              <a:buChar char="•"/>
            </a:pPr>
            <a:r>
              <a:rPr lang="en-US" dirty="0"/>
              <a:t>Storing the pesticide or disposing of the container to find specific instructions about temperature limits, potential fire hazards, environmental impacts, and guidelines for disposal. </a:t>
            </a:r>
          </a:p>
          <a:p>
            <a:pPr marL="716130" lvl="1" indent="-275434">
              <a:buFont typeface="Arial" panose="020B0604020202020204" pitchFamily="34" charset="0"/>
              <a:buChar char="•"/>
            </a:pPr>
            <a:endParaRPr lang="en-US" dirty="0"/>
          </a:p>
          <a:p>
            <a:pPr defTabSz="881390">
              <a:defRPr/>
            </a:pPr>
            <a:r>
              <a:rPr lang="en-US" altLang="es-MX" b="1" dirty="0" err="1"/>
              <a:t>Información</a:t>
            </a:r>
            <a:r>
              <a:rPr lang="en-US" altLang="es-MX" b="1" baseline="0" dirty="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a:t>: </a:t>
            </a:r>
          </a:p>
          <a:p>
            <a:pPr marL="330521" indent="-330521">
              <a:buFont typeface="+mj-lt"/>
              <a:buAutoNum type="arabicPeriod"/>
            </a:pPr>
            <a:r>
              <a:rPr lang="es-ES" dirty="0"/>
              <a:t>Es muy importante que los </a:t>
            </a:r>
            <a:r>
              <a:rPr lang="es-ES" dirty="0" smtClean="0"/>
              <a:t>manipuladores </a:t>
            </a:r>
            <a:r>
              <a:rPr lang="es-ES" dirty="0"/>
              <a:t>de pesticidas lean y se refieran a la información de la etiqueta ANTES de las </a:t>
            </a:r>
            <a:r>
              <a:rPr lang="es-ES" dirty="0" smtClean="0"/>
              <a:t>4 situaciones siguientes</a:t>
            </a:r>
            <a:r>
              <a:rPr lang="en-US" dirty="0" smtClean="0"/>
              <a:t>:</a:t>
            </a:r>
            <a:endParaRPr lang="en-US" dirty="0"/>
          </a:p>
          <a:p>
            <a:pPr marL="716130" lvl="1" indent="-275434">
              <a:buFont typeface="Arial" panose="020B0604020202020204" pitchFamily="34" charset="0"/>
              <a:buChar char="•"/>
            </a:pPr>
            <a:r>
              <a:rPr lang="es-ES" dirty="0"/>
              <a:t>Comprar el pesticida o sacarlo del área de almacenamiento para asegurarse de que va a utilizar el producto correcto. Dado que muchos productos tienen nombres similares, los </a:t>
            </a:r>
            <a:r>
              <a:rPr lang="es-ES" dirty="0" smtClean="0"/>
              <a:t>manipuladores </a:t>
            </a:r>
            <a:r>
              <a:rPr lang="es-ES" dirty="0"/>
              <a:t>deben tomar medidas para asegurarse de que están usando el pesticida adecuado. </a:t>
            </a:r>
            <a:r>
              <a:rPr lang="es-ES" dirty="0" smtClean="0"/>
              <a:t>Deberán revisar </a:t>
            </a:r>
            <a:r>
              <a:rPr lang="es-ES" dirty="0"/>
              <a:t>la información sobre el tipo de plaga que controla el pesticida y el cultivo o sitio al que puede aplicarse. Este </a:t>
            </a:r>
            <a:r>
              <a:rPr lang="es-ES" dirty="0" smtClean="0"/>
              <a:t>también es un </a:t>
            </a:r>
            <a:r>
              <a:rPr lang="es-ES" dirty="0"/>
              <a:t>buen momento para revisar la información del equipo de protección personal (PPE) para asegurarse de que tienen todo el PPE o ropa protectora que necesitan usar cuando manejan el producto</a:t>
            </a:r>
            <a:r>
              <a:rPr lang="en-US" dirty="0"/>
              <a:t>.</a:t>
            </a:r>
          </a:p>
          <a:p>
            <a:pPr marL="716130" lvl="1" indent="-275434">
              <a:buFont typeface="Arial" panose="020B0604020202020204" pitchFamily="34" charset="0"/>
              <a:buChar char="•"/>
            </a:pPr>
            <a:r>
              <a:rPr lang="es-ES" dirty="0"/>
              <a:t>Mezclar el pesticida para asegurarse de que entienden las instrucciones de mezcla. La mezcla es la </a:t>
            </a:r>
            <a:r>
              <a:rPr lang="es-ES" dirty="0" smtClean="0"/>
              <a:t>tarea </a:t>
            </a:r>
            <a:r>
              <a:rPr lang="es-ES" dirty="0"/>
              <a:t>más peligrosa porque están trabajando con el producto en su forma más concentrada. Si las instrucciones y precauciones no están claras, los </a:t>
            </a:r>
            <a:r>
              <a:rPr lang="es-ES" dirty="0" smtClean="0"/>
              <a:t>manipuladores </a:t>
            </a:r>
            <a:r>
              <a:rPr lang="es-ES" dirty="0"/>
              <a:t>deben preguntar a su empleador o supervisor </a:t>
            </a:r>
            <a:r>
              <a:rPr lang="es-ES" dirty="0" smtClean="0"/>
              <a:t>para </a:t>
            </a:r>
            <a:r>
              <a:rPr lang="es-ES" dirty="0"/>
              <a:t>aclaración o apoyo</a:t>
            </a:r>
            <a:r>
              <a:rPr lang="en-US" dirty="0"/>
              <a:t>.</a:t>
            </a:r>
          </a:p>
          <a:p>
            <a:pPr marL="716130" lvl="1" indent="-275434">
              <a:buFont typeface="Arial" panose="020B0604020202020204" pitchFamily="34" charset="0"/>
              <a:buChar char="•"/>
            </a:pPr>
            <a:r>
              <a:rPr lang="es-ES" dirty="0"/>
              <a:t>Aplicar los pesticidas para obtener instrucciones sobre cómo </a:t>
            </a:r>
            <a:r>
              <a:rPr lang="es-ES" dirty="0" smtClean="0"/>
              <a:t>aplicarlo con </a:t>
            </a:r>
            <a:r>
              <a:rPr lang="es-ES" dirty="0"/>
              <a:t>seguridad y detalles sobre los riesgos al medio</a:t>
            </a:r>
            <a:r>
              <a:rPr lang="es-ES" baseline="0" dirty="0"/>
              <a:t> ambiente</a:t>
            </a:r>
            <a:r>
              <a:rPr lang="es-ES" dirty="0"/>
              <a:t>, información sobre los primeros auxilios y las precauciones especiales</a:t>
            </a:r>
            <a:r>
              <a:rPr lang="en-US" dirty="0"/>
              <a:t>.</a:t>
            </a:r>
          </a:p>
          <a:p>
            <a:pPr marL="716130" lvl="1" indent="-275434">
              <a:buFont typeface="Arial" panose="020B0604020202020204" pitchFamily="34" charset="0"/>
              <a:buChar char="•"/>
            </a:pPr>
            <a:r>
              <a:rPr lang="es-ES" dirty="0"/>
              <a:t>Almacenar el pesticida o desechar el </a:t>
            </a:r>
            <a:r>
              <a:rPr lang="es-ES" dirty="0" smtClean="0"/>
              <a:t>envase </a:t>
            </a:r>
            <a:r>
              <a:rPr lang="es-ES" dirty="0"/>
              <a:t>para </a:t>
            </a:r>
            <a:r>
              <a:rPr lang="es-ES" dirty="0" smtClean="0"/>
              <a:t>entender las instrucciones </a:t>
            </a:r>
            <a:r>
              <a:rPr lang="es-ES" dirty="0"/>
              <a:t>específicas sobre los límites de la temperatura, los </a:t>
            </a:r>
            <a:r>
              <a:rPr lang="es-ES" dirty="0" smtClean="0"/>
              <a:t>riesgos </a:t>
            </a:r>
            <a:r>
              <a:rPr lang="es-ES" dirty="0"/>
              <a:t>potenciales de incendio, impactos al medio ambiente </a:t>
            </a:r>
            <a:r>
              <a:rPr lang="es-ES" dirty="0" smtClean="0"/>
              <a:t>e </a:t>
            </a:r>
            <a:r>
              <a:rPr lang="es-ES" dirty="0"/>
              <a:t>instrucciones</a:t>
            </a:r>
            <a:r>
              <a:rPr lang="es-ES" baseline="0" dirty="0"/>
              <a:t> </a:t>
            </a:r>
            <a:r>
              <a:rPr lang="es-ES" dirty="0"/>
              <a:t>para el desecho.</a:t>
            </a:r>
            <a:r>
              <a:rPr lang="en-US" dirty="0"/>
              <a:t> </a:t>
            </a:r>
          </a:p>
          <a:p>
            <a:pPr marL="716130" lvl="1" indent="-27543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62260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s-MX" b="1" dirty="0"/>
              <a:t>Information required to be covered: </a:t>
            </a:r>
          </a:p>
          <a:p>
            <a:pPr marL="232929" indent="-232929" defTabSz="931717">
              <a:buFont typeface="+mj-lt"/>
              <a:buAutoNum type="arabicPeriod"/>
              <a:defRPr/>
            </a:pPr>
            <a:r>
              <a:rPr lang="en-US" dirty="0"/>
              <a:t>The following section describes information typically found on pesticide labels. Most of the parts listed are found on all labels, but some, such as the common name of the pesticide, may be absent. Since labels do not follow a standardized format and are often difficult to read, it is useful to know what information you can expect to find when you read a label.</a:t>
            </a:r>
          </a:p>
          <a:p>
            <a:endParaRPr lang="en-US" dirty="0"/>
          </a:p>
          <a:p>
            <a:r>
              <a:rPr lang="en-US" b="1" dirty="0"/>
              <a:t>Suggested Activity:  </a:t>
            </a:r>
          </a:p>
          <a:p>
            <a:pPr marL="330521" indent="-330521" defTabSz="881390">
              <a:buFont typeface="+mj-lt"/>
              <a:buAutoNum type="arabicPeriod"/>
              <a:defRPr/>
            </a:pPr>
            <a:r>
              <a:rPr lang="en-US" dirty="0"/>
              <a:t>Section 9. Activities for Pesticide Label Information: “Pesticide Label Activity” </a:t>
            </a:r>
          </a:p>
          <a:p>
            <a:pPr marL="330521" indent="-330521" defTabSz="881390">
              <a:buFont typeface="+mj-lt"/>
              <a:buAutoNum type="arabicPeriod"/>
              <a:defRPr/>
            </a:pPr>
            <a:endParaRPr lang="en-US" dirty="0"/>
          </a:p>
          <a:p>
            <a:pPr defTabSz="931717">
              <a:defRPr/>
            </a:pPr>
            <a:r>
              <a:rPr lang="en-US" altLang="es-MX" b="1" dirty="0" err="1"/>
              <a:t>Información</a:t>
            </a:r>
            <a:r>
              <a:rPr lang="en-US" altLang="es-MX" b="1" baseline="0" dirty="0"/>
              <a:t> que se </a:t>
            </a:r>
            <a:r>
              <a:rPr lang="en-US" altLang="es-MX" b="1" baseline="0" dirty="0" err="1" smtClean="0"/>
              <a:t>requiere</a:t>
            </a:r>
            <a:r>
              <a:rPr lang="en-US" altLang="es-MX" b="1" baseline="0" dirty="0" smtClean="0"/>
              <a:t> </a:t>
            </a:r>
            <a:r>
              <a:rPr lang="en-US" altLang="es-MX" b="1" baseline="0" dirty="0" err="1"/>
              <a:t>cubrir</a:t>
            </a:r>
            <a:r>
              <a:rPr lang="en-US" altLang="es-MX" b="1" dirty="0"/>
              <a:t>: </a:t>
            </a:r>
          </a:p>
          <a:p>
            <a:pPr marL="232929" indent="-232929" defTabSz="931717">
              <a:buFont typeface="+mj-lt"/>
              <a:buAutoNum type="arabicPeriod"/>
              <a:defRPr/>
            </a:pPr>
            <a:r>
              <a:rPr lang="es-ES" dirty="0"/>
              <a:t>La siguiente sección </a:t>
            </a:r>
            <a:r>
              <a:rPr lang="es-ES" dirty="0" smtClean="0"/>
              <a:t>se</a:t>
            </a:r>
            <a:r>
              <a:rPr lang="es-ES" dirty="0"/>
              <a:t> </a:t>
            </a:r>
            <a:r>
              <a:rPr lang="es-ES" dirty="0" smtClean="0"/>
              <a:t>describa </a:t>
            </a:r>
            <a:r>
              <a:rPr lang="es-ES" dirty="0"/>
              <a:t>la información </a:t>
            </a:r>
            <a:r>
              <a:rPr lang="es-ES" dirty="0" smtClean="0"/>
              <a:t>que se encuentra típicamente en </a:t>
            </a:r>
            <a:r>
              <a:rPr lang="es-ES" dirty="0"/>
              <a:t>las etiquetas de pesticidas. La mayoría de las partes descritas se encuentran en todas las etiquetas, pero </a:t>
            </a:r>
            <a:r>
              <a:rPr lang="es-ES" dirty="0" smtClean="0"/>
              <a:t>algunas partes, </a:t>
            </a:r>
            <a:r>
              <a:rPr lang="es-ES" dirty="0"/>
              <a:t>como el nombre común del pesticida, pueden estar ausentes. Dado que las etiquetas no siguen un formato estandarizado y son difíciles de leer, es </a:t>
            </a:r>
            <a:r>
              <a:rPr lang="es-ES" dirty="0" smtClean="0"/>
              <a:t>de utilidad</a:t>
            </a:r>
            <a:r>
              <a:rPr lang="es-ES" baseline="0" dirty="0" smtClean="0"/>
              <a:t> el</a:t>
            </a:r>
            <a:r>
              <a:rPr lang="es-ES" dirty="0" smtClean="0"/>
              <a:t> saber </a:t>
            </a:r>
            <a:r>
              <a:rPr lang="es-ES" dirty="0"/>
              <a:t>qué tipo de información </a:t>
            </a:r>
            <a:r>
              <a:rPr lang="es-ES" dirty="0" smtClean="0"/>
              <a:t>se puede </a:t>
            </a:r>
            <a:r>
              <a:rPr lang="es-ES" dirty="0"/>
              <a:t>encontrar al leer una etiqueta.</a:t>
            </a:r>
          </a:p>
          <a:p>
            <a:pPr marL="232929" indent="-232929" defTabSz="931717">
              <a:buFont typeface="+mj-lt"/>
              <a:buAutoNum type="arabicPeriod"/>
              <a:defRPr/>
            </a:pPr>
            <a:endParaRPr lang="en-US" dirty="0"/>
          </a:p>
          <a:p>
            <a:r>
              <a:rPr lang="en-US" b="1" dirty="0" err="1"/>
              <a:t>Actividad</a:t>
            </a:r>
            <a:r>
              <a:rPr lang="en-US" b="1" dirty="0"/>
              <a:t> </a:t>
            </a:r>
            <a:r>
              <a:rPr lang="en-US" b="1" dirty="0" err="1"/>
              <a:t>sugerida</a:t>
            </a:r>
            <a:r>
              <a:rPr lang="en-US" b="1" dirty="0"/>
              <a:t>:  </a:t>
            </a:r>
          </a:p>
          <a:p>
            <a:pPr marL="330521" indent="-330521" defTabSz="881390">
              <a:buFont typeface="+mj-lt"/>
              <a:buAutoNum type="arabicPeriod"/>
              <a:defRPr/>
            </a:pPr>
            <a:r>
              <a:rPr lang="es-ES" dirty="0"/>
              <a:t>Sección 9. Actividades para la </a:t>
            </a:r>
            <a:r>
              <a:rPr lang="es-ES" dirty="0" smtClean="0"/>
              <a:t>información </a:t>
            </a:r>
            <a:r>
              <a:rPr lang="es-ES" dirty="0"/>
              <a:t>de la </a:t>
            </a:r>
            <a:r>
              <a:rPr lang="es-ES" dirty="0" smtClean="0"/>
              <a:t>etiqueta </a:t>
            </a:r>
            <a:r>
              <a:rPr lang="es-ES" dirty="0"/>
              <a:t>de los </a:t>
            </a:r>
            <a:r>
              <a:rPr lang="es-ES" dirty="0" smtClean="0"/>
              <a:t>pesticidas</a:t>
            </a:r>
            <a:r>
              <a:rPr lang="es-ES" dirty="0"/>
              <a:t>: </a:t>
            </a:r>
            <a:r>
              <a:rPr lang="es-ES" dirty="0" smtClean="0"/>
              <a:t>“actividad de </a:t>
            </a:r>
            <a:r>
              <a:rPr lang="es-ES" dirty="0"/>
              <a:t>la </a:t>
            </a:r>
            <a:r>
              <a:rPr lang="es-ES" dirty="0" smtClean="0"/>
              <a:t>etiqueta </a:t>
            </a:r>
            <a:r>
              <a:rPr lang="es-ES" dirty="0"/>
              <a:t>del </a:t>
            </a:r>
            <a:r>
              <a:rPr lang="es-ES" dirty="0" smtClean="0"/>
              <a:t>pesticida."</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6188808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The brand name is the commercial name of the pesticide. It is usually the largest and most noticeable word on the front of the pesticide label. </a:t>
            </a:r>
          </a:p>
          <a:p>
            <a:r>
              <a:rPr lang="en-US" dirty="0"/>
              <a:t> </a:t>
            </a:r>
          </a:p>
          <a:p>
            <a:pPr defTabSz="881390">
              <a:defRPr/>
            </a:pPr>
            <a:r>
              <a:rPr lang="en-US" altLang="es-MX" b="1" dirty="0"/>
              <a:t>Notes for trainers of pesticide handlers:</a:t>
            </a:r>
          </a:p>
          <a:p>
            <a:pPr marL="330521" indent="-330521">
              <a:buFont typeface="+mj-lt"/>
              <a:buAutoNum type="arabicPeriod"/>
            </a:pPr>
            <a:r>
              <a:rPr lang="en-US" dirty="0"/>
              <a:t>It is important that handlers understand that each pesticide product is different and they must read each label even if they have used a similar product. A pesticide handler who has used “GetUm 7” in the past may not take the time to read the “GetUm 7 Max” label, and miss the fact that the second “Max” product requires additional Personal Protective Equipment and has a longer restricted-entry interval. </a:t>
            </a:r>
          </a:p>
          <a:p>
            <a:pPr marL="330521" indent="-330521">
              <a:buFont typeface="+mj-lt"/>
              <a:buAutoNum type="arabicPeriod"/>
            </a:pPr>
            <a:endParaRPr lang="en-US" dirty="0"/>
          </a:p>
          <a:p>
            <a:pPr defTabSz="881390">
              <a:defRPr/>
            </a:pPr>
            <a:r>
              <a:rPr lang="en-US" altLang="es-MX" b="1" dirty="0" err="1"/>
              <a:t>Información</a:t>
            </a:r>
            <a:r>
              <a:rPr lang="en-US" altLang="es-MX" b="1" baseline="0" dirty="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a:t>: </a:t>
            </a:r>
          </a:p>
          <a:p>
            <a:pPr marL="232929" indent="-232929">
              <a:buFont typeface="+mj-lt"/>
              <a:buAutoNum type="arabicPeriod"/>
            </a:pPr>
            <a:r>
              <a:rPr lang="en-US" dirty="0"/>
              <a:t>La </a:t>
            </a:r>
            <a:r>
              <a:rPr lang="en-US" dirty="0" err="1"/>
              <a:t>marca</a:t>
            </a:r>
            <a:r>
              <a:rPr lang="en-US" dirty="0"/>
              <a:t> </a:t>
            </a:r>
            <a:r>
              <a:rPr lang="en-US" dirty="0" err="1"/>
              <a:t>es</a:t>
            </a:r>
            <a:r>
              <a:rPr lang="en-US" dirty="0"/>
              <a:t> el </a:t>
            </a:r>
            <a:r>
              <a:rPr lang="en-US" dirty="0" err="1"/>
              <a:t>nombre</a:t>
            </a:r>
            <a:r>
              <a:rPr lang="en-US" baseline="0" dirty="0"/>
              <a:t> </a:t>
            </a:r>
            <a:r>
              <a:rPr lang="en-US" baseline="0" dirty="0" err="1"/>
              <a:t>comercial</a:t>
            </a:r>
            <a:r>
              <a:rPr lang="en-US" baseline="0" dirty="0"/>
              <a:t> del pesticide. </a:t>
            </a:r>
            <a:r>
              <a:rPr lang="es-ES" dirty="0"/>
              <a:t>Es </a:t>
            </a:r>
            <a:r>
              <a:rPr lang="es-ES" dirty="0" smtClean="0"/>
              <a:t>normalmente</a:t>
            </a:r>
            <a:r>
              <a:rPr lang="es-ES" baseline="0" dirty="0" smtClean="0"/>
              <a:t> </a:t>
            </a:r>
            <a:r>
              <a:rPr lang="es-ES" dirty="0" smtClean="0"/>
              <a:t>la </a:t>
            </a:r>
            <a:r>
              <a:rPr lang="es-ES" dirty="0"/>
              <a:t>palabra más grande y más notable en la primera página de la etiqueta del pesticida.</a:t>
            </a:r>
            <a:endParaRPr lang="en-US" dirty="0"/>
          </a:p>
          <a:p>
            <a:r>
              <a:rPr lang="en-US" dirty="0"/>
              <a:t> </a:t>
            </a:r>
          </a:p>
          <a:p>
            <a:pPr defTabSz="881390">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los</a:t>
            </a:r>
            <a:r>
              <a:rPr lang="en-US" altLang="es-MX" b="1" dirty="0"/>
              <a:t> </a:t>
            </a:r>
            <a:r>
              <a:rPr lang="en-US" altLang="es-MX" b="1" dirty="0" err="1" smtClean="0"/>
              <a:t>manipuladores</a:t>
            </a:r>
            <a:r>
              <a:rPr lang="en-US" altLang="es-MX" b="1" dirty="0"/>
              <a:t>:</a:t>
            </a:r>
          </a:p>
          <a:p>
            <a:pPr marL="330521" indent="-330521">
              <a:buFont typeface="+mj-lt"/>
              <a:buAutoNum type="arabicPeriod"/>
            </a:pPr>
            <a:r>
              <a:rPr lang="es-ES" dirty="0"/>
              <a:t>Es importante que los </a:t>
            </a:r>
            <a:r>
              <a:rPr lang="es-ES" dirty="0" smtClean="0"/>
              <a:t>manipuladores comprendan en que </a:t>
            </a:r>
            <a:r>
              <a:rPr lang="es-ES" dirty="0"/>
              <a:t>cada producto </a:t>
            </a:r>
            <a:r>
              <a:rPr lang="es-ES" dirty="0" smtClean="0"/>
              <a:t>de</a:t>
            </a:r>
            <a:r>
              <a:rPr lang="es-ES" dirty="0"/>
              <a:t> pesticida puede ser diferente </a:t>
            </a:r>
            <a:r>
              <a:rPr lang="es-ES" dirty="0" smtClean="0"/>
              <a:t>y por eso deben leer</a:t>
            </a:r>
            <a:r>
              <a:rPr lang="es-ES" baseline="0" dirty="0" smtClean="0"/>
              <a:t> cada etiqueta,</a:t>
            </a:r>
            <a:r>
              <a:rPr lang="es-ES" dirty="0" smtClean="0"/>
              <a:t> incluso </a:t>
            </a:r>
            <a:r>
              <a:rPr lang="es-ES" dirty="0"/>
              <a:t>si han utilizado un producto similar. Por</a:t>
            </a:r>
            <a:r>
              <a:rPr lang="es-ES" baseline="0" dirty="0"/>
              <a:t> ejemplo, si u</a:t>
            </a:r>
            <a:r>
              <a:rPr lang="es-ES" dirty="0"/>
              <a:t>n </a:t>
            </a:r>
            <a:r>
              <a:rPr lang="es-ES" dirty="0" smtClean="0"/>
              <a:t>manipulador </a:t>
            </a:r>
            <a:r>
              <a:rPr lang="es-ES" dirty="0"/>
              <a:t>de pesticidas ha utilizado "</a:t>
            </a:r>
            <a:r>
              <a:rPr lang="es-ES" dirty="0" err="1"/>
              <a:t>GetUm</a:t>
            </a:r>
            <a:r>
              <a:rPr lang="es-ES" dirty="0"/>
              <a:t> 7" anteriormente y no </a:t>
            </a:r>
            <a:r>
              <a:rPr lang="es-ES" dirty="0" smtClean="0"/>
              <a:t>toma</a:t>
            </a:r>
            <a:r>
              <a:rPr lang="es-ES" baseline="0" dirty="0" smtClean="0"/>
              <a:t> </a:t>
            </a:r>
            <a:r>
              <a:rPr lang="es-ES" dirty="0" smtClean="0"/>
              <a:t>el </a:t>
            </a:r>
            <a:r>
              <a:rPr lang="es-ES" dirty="0"/>
              <a:t>tiempo para leer la etiqueta del producto similar "</a:t>
            </a:r>
            <a:r>
              <a:rPr lang="es-ES" dirty="0" err="1"/>
              <a:t>GetUm</a:t>
            </a:r>
            <a:r>
              <a:rPr lang="es-ES" dirty="0"/>
              <a:t> 7 Max", es posible</a:t>
            </a:r>
            <a:r>
              <a:rPr lang="es-ES" baseline="0" dirty="0"/>
              <a:t> que no </a:t>
            </a:r>
            <a:r>
              <a:rPr lang="es-ES" baseline="0" dirty="0" smtClean="0"/>
              <a:t>se</a:t>
            </a:r>
            <a:r>
              <a:rPr lang="es-ES" baseline="0" dirty="0"/>
              <a:t> </a:t>
            </a:r>
            <a:r>
              <a:rPr lang="es-ES" baseline="0" dirty="0" smtClean="0"/>
              <a:t>note </a:t>
            </a:r>
            <a:r>
              <a:rPr lang="es-ES" dirty="0" smtClean="0"/>
              <a:t>que </a:t>
            </a:r>
            <a:r>
              <a:rPr lang="es-ES" dirty="0"/>
              <a:t>el segundo producto ("Max") requiere equipo de protección personal adicional y tiene un</a:t>
            </a:r>
            <a:r>
              <a:rPr lang="es-ES" baseline="0" dirty="0"/>
              <a:t> intervalo de entrada restringida </a:t>
            </a:r>
            <a:r>
              <a:rPr lang="es-ES" baseline="0" dirty="0" smtClean="0"/>
              <a:t>más amplio o de más horas</a:t>
            </a:r>
            <a:r>
              <a:rPr lang="es-ES" dirty="0" smtClean="0"/>
              <a:t>.</a:t>
            </a:r>
            <a:endParaRPr lang="en-US" dirty="0"/>
          </a:p>
          <a:p>
            <a:pPr marL="220348" indent="-220348">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513983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Often the manufacturer is the company that produces the pesticide. However, in some instances the name that appears on the label could be a company that purchased and packaged a pesticide product.  </a:t>
            </a:r>
          </a:p>
          <a:p>
            <a:r>
              <a:rPr lang="en-US" dirty="0"/>
              <a:t> </a:t>
            </a:r>
          </a:p>
          <a:p>
            <a:pPr defTabSz="881390">
              <a:defRPr/>
            </a:pPr>
            <a:r>
              <a:rPr lang="en-US" altLang="es-MX" b="1" dirty="0"/>
              <a:t>Notes for trainers of pesticide handlers:</a:t>
            </a:r>
          </a:p>
          <a:p>
            <a:pPr marL="330521" indent="-330521">
              <a:buFont typeface="+mj-lt"/>
              <a:buAutoNum type="arabicPeriod"/>
            </a:pPr>
            <a:r>
              <a:rPr lang="en-US" dirty="0"/>
              <a:t>The pesticide manufacturer can be a great resource for pesticide handlers and employers who may have questions about information listed on the label, the pesticide’s compatibility with other products, expiration dates, shelf life, and how to acquire additional copies of pesticide labels or safety data sheets.  </a:t>
            </a:r>
          </a:p>
          <a:p>
            <a:pPr marL="330521" indent="-330521">
              <a:buFont typeface="+mj-lt"/>
              <a:buAutoNum type="arabicPeriod"/>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a:buFont typeface="+mj-lt"/>
              <a:buAutoNum type="arabicPeriod"/>
            </a:pPr>
            <a:r>
              <a:rPr lang="es-ES" dirty="0"/>
              <a:t>A menudo, el fabricante es la empresa que produce el pesticida. Sin embargo, en algunos casos el nombre que aparece en la etiqueta podría ser </a:t>
            </a:r>
            <a:r>
              <a:rPr lang="es-ES" dirty="0" smtClean="0"/>
              <a:t>el de </a:t>
            </a:r>
            <a:r>
              <a:rPr lang="es-ES" dirty="0"/>
              <a:t>una compañía que compró y empaquetó </a:t>
            </a:r>
            <a:r>
              <a:rPr lang="es-ES" dirty="0" smtClean="0"/>
              <a:t>el </a:t>
            </a:r>
            <a:r>
              <a:rPr lang="es-ES" dirty="0"/>
              <a:t>producto de pesticida.</a:t>
            </a:r>
            <a:r>
              <a:rPr lang="en-US" dirty="0"/>
              <a:t> </a:t>
            </a:r>
          </a:p>
          <a:p>
            <a:pPr marL="232929" indent="-232929">
              <a:buFont typeface="+mj-lt"/>
              <a:buAutoNum type="arabicPeriod"/>
            </a:pPr>
            <a:endParaRPr lang="en-US" dirty="0"/>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0521" indent="-330521">
              <a:buFont typeface="+mj-lt"/>
              <a:buAutoNum type="arabicPeriod"/>
            </a:pPr>
            <a:r>
              <a:rPr lang="es-ES" dirty="0"/>
              <a:t>El fabricante del pesticida puede ser un gran recurso para los </a:t>
            </a:r>
            <a:r>
              <a:rPr lang="es-ES" dirty="0" smtClean="0"/>
              <a:t>manipuladores </a:t>
            </a:r>
            <a:r>
              <a:rPr lang="es-ES" dirty="0"/>
              <a:t>de pesticidas y los empleadores </a:t>
            </a:r>
            <a:r>
              <a:rPr lang="es-ES" dirty="0" smtClean="0"/>
              <a:t>si tienen </a:t>
            </a:r>
            <a:r>
              <a:rPr lang="es-ES" dirty="0"/>
              <a:t>preguntas sobre la información que aparece en la etiqueta, la compatibilidad del pesticida con otros productos, las fechas de vencimiento/caducidad, la vida útil de producto y cómo conseguir copias adicionales de las etiquetas de pesticidas </a:t>
            </a:r>
            <a:r>
              <a:rPr lang="es-ES" dirty="0" smtClean="0"/>
              <a:t>u hojas</a:t>
            </a:r>
            <a:r>
              <a:rPr lang="es-ES" baseline="0" dirty="0" smtClean="0"/>
              <a:t> </a:t>
            </a:r>
            <a:r>
              <a:rPr lang="es-ES" baseline="0" dirty="0"/>
              <a:t>de </a:t>
            </a:r>
            <a:r>
              <a:rPr lang="es-ES" dirty="0"/>
              <a:t>datos de seguridad.</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19247523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charset="0"/>
                <a:ea typeface="ＭＳ Ｐゴシック" charset="-128"/>
              </a:defRPr>
            </a:lvl1pPr>
            <a:lvl2pPr marL="771403" indent="-296693">
              <a:spcBef>
                <a:spcPct val="30000"/>
              </a:spcBef>
              <a:defRPr sz="1300">
                <a:solidFill>
                  <a:schemeClr val="tx1"/>
                </a:solidFill>
                <a:latin typeface="Arial" charset="0"/>
                <a:ea typeface="ＭＳ Ｐゴシック" charset="-128"/>
              </a:defRPr>
            </a:lvl2pPr>
            <a:lvl3pPr marL="1186775" indent="-237355">
              <a:spcBef>
                <a:spcPct val="30000"/>
              </a:spcBef>
              <a:defRPr sz="1300">
                <a:solidFill>
                  <a:schemeClr val="tx1"/>
                </a:solidFill>
                <a:latin typeface="Arial" charset="0"/>
                <a:ea typeface="ＭＳ Ｐゴシック" charset="-128"/>
              </a:defRPr>
            </a:lvl3pPr>
            <a:lvl4pPr marL="1661485" indent="-237355">
              <a:spcBef>
                <a:spcPct val="30000"/>
              </a:spcBef>
              <a:defRPr sz="1300">
                <a:solidFill>
                  <a:schemeClr val="tx1"/>
                </a:solidFill>
                <a:latin typeface="Arial" charset="0"/>
                <a:ea typeface="ＭＳ Ｐゴシック" charset="-128"/>
              </a:defRPr>
            </a:lvl4pPr>
            <a:lvl5pPr marL="2136196" indent="-237355">
              <a:spcBef>
                <a:spcPct val="30000"/>
              </a:spcBef>
              <a:defRPr sz="1300">
                <a:solidFill>
                  <a:schemeClr val="tx1"/>
                </a:solidFill>
                <a:latin typeface="Arial" charset="0"/>
                <a:ea typeface="ＭＳ Ｐゴシック" charset="-128"/>
              </a:defRPr>
            </a:lvl5pPr>
            <a:lvl6pPr marL="2610906" indent="-237355" eaLnBrk="0" fontAlgn="base" hangingPunct="0">
              <a:spcBef>
                <a:spcPct val="30000"/>
              </a:spcBef>
              <a:spcAft>
                <a:spcPct val="0"/>
              </a:spcAft>
              <a:defRPr sz="1300">
                <a:solidFill>
                  <a:schemeClr val="tx1"/>
                </a:solidFill>
                <a:latin typeface="Arial" charset="0"/>
                <a:ea typeface="ＭＳ Ｐゴシック" charset="-128"/>
              </a:defRPr>
            </a:lvl6pPr>
            <a:lvl7pPr marL="3085616" indent="-237355" eaLnBrk="0" fontAlgn="base" hangingPunct="0">
              <a:spcBef>
                <a:spcPct val="30000"/>
              </a:spcBef>
              <a:spcAft>
                <a:spcPct val="0"/>
              </a:spcAft>
              <a:defRPr sz="1300">
                <a:solidFill>
                  <a:schemeClr val="tx1"/>
                </a:solidFill>
                <a:latin typeface="Arial" charset="0"/>
                <a:ea typeface="ＭＳ Ｐゴシック" charset="-128"/>
              </a:defRPr>
            </a:lvl7pPr>
            <a:lvl8pPr marL="3560326" indent="-237355" eaLnBrk="0" fontAlgn="base" hangingPunct="0">
              <a:spcBef>
                <a:spcPct val="30000"/>
              </a:spcBef>
              <a:spcAft>
                <a:spcPct val="0"/>
              </a:spcAft>
              <a:defRPr sz="1300">
                <a:solidFill>
                  <a:schemeClr val="tx1"/>
                </a:solidFill>
                <a:latin typeface="Arial" charset="0"/>
                <a:ea typeface="ＭＳ Ｐゴシック" charset="-128"/>
              </a:defRPr>
            </a:lvl8pPr>
            <a:lvl9pPr marL="4035036" indent="-237355" eaLnBrk="0" fontAlgn="base" hangingPunct="0">
              <a:spcBef>
                <a:spcPct val="30000"/>
              </a:spcBef>
              <a:spcAft>
                <a:spcPct val="0"/>
              </a:spcAft>
              <a:defRPr sz="1300">
                <a:solidFill>
                  <a:schemeClr val="tx1"/>
                </a:solidFill>
                <a:latin typeface="Arial" charset="0"/>
                <a:ea typeface="ＭＳ Ｐゴシック" charset="-128"/>
              </a:defRPr>
            </a:lvl9pPr>
          </a:lstStyle>
          <a:p>
            <a:pPr>
              <a:spcBef>
                <a:spcPct val="0"/>
              </a:spcBef>
            </a:pPr>
            <a:fld id="{D625AE1B-7C0A-1844-B2FA-95B258BB70DD}" type="slidenum">
              <a:rPr lang="en-US" altLang="en-US">
                <a:solidFill>
                  <a:prstClr val="black"/>
                </a:solidFill>
                <a:latin typeface="Calibri" charset="0"/>
              </a:rPr>
              <a:pPr>
                <a:spcBef>
                  <a:spcPct val="0"/>
                </a:spcBef>
              </a:pPr>
              <a:t>107</a:t>
            </a:fld>
            <a:endParaRPr lang="en-US" altLang="en-US" dirty="0">
              <a:solidFill>
                <a:prstClr val="black"/>
              </a:solidFill>
              <a:latin typeface="Calibri"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136">
              <a:defRPr/>
            </a:pPr>
            <a:r>
              <a:rPr lang="en-US" altLang="es-MX" b="1" dirty="0"/>
              <a:t>Information required to be covered: </a:t>
            </a:r>
          </a:p>
          <a:p>
            <a:pPr marL="237355" indent="-237355">
              <a:buFont typeface="+mj-lt"/>
              <a:buAutoNum type="arabicPeriod"/>
            </a:pPr>
            <a:r>
              <a:rPr lang="en-US" dirty="0"/>
              <a:t>Labels list the type of pesticide (i.e., insecticide, fungicide, rodenticide, herbicide, etc.) or the types of pests they control on the front page. </a:t>
            </a:r>
            <a:r>
              <a:rPr lang="en-US" b="1" dirty="0"/>
              <a:t> </a:t>
            </a:r>
            <a:endParaRPr lang="en-US" dirty="0"/>
          </a:p>
          <a:p>
            <a:r>
              <a:rPr lang="en-US" dirty="0"/>
              <a:t> </a:t>
            </a:r>
          </a:p>
          <a:p>
            <a:pPr defTabSz="898136">
              <a:defRPr/>
            </a:pPr>
            <a:r>
              <a:rPr lang="en-US" altLang="es-MX" b="1" dirty="0"/>
              <a:t>Notes for trainers of pesticide handlers:</a:t>
            </a:r>
          </a:p>
          <a:p>
            <a:pPr marL="224535" indent="-224535">
              <a:buFont typeface="+mj-lt"/>
              <a:buAutoNum type="arabicPeriod"/>
            </a:pPr>
            <a:r>
              <a:rPr lang="en-US" dirty="0"/>
              <a:t>Interestingly, pesticide safety trainers may find employers or pesticide handlers who claim, “We don’t use pesticides. We just use herbicides.” Trainers can explain that the word “pesticide” is the umbrella term that includes insecticides to control insects, herbicides to control weeds, rodenticides to control rodents, etc. The WPS training will provide them with information that will enable them to work safely and effectively with all types of agricultural pesticides. </a:t>
            </a:r>
          </a:p>
          <a:p>
            <a:pPr marL="224535" indent="-224535">
              <a:buFont typeface="+mj-lt"/>
              <a:buAutoNum type="arabicPeriod"/>
            </a:pPr>
            <a:endParaRPr lang="en-US" dirty="0"/>
          </a:p>
          <a:p>
            <a:pPr defTabSz="898136">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7355" indent="-237355">
              <a:buFont typeface="+mj-lt"/>
              <a:buAutoNum type="arabicPeriod"/>
            </a:pPr>
            <a:r>
              <a:rPr lang="es-ES" dirty="0"/>
              <a:t>Las etiquetas indican el tipo del pesticida (por</a:t>
            </a:r>
            <a:r>
              <a:rPr lang="es-ES" baseline="0" dirty="0"/>
              <a:t> ejemplo</a:t>
            </a:r>
            <a:r>
              <a:rPr lang="es-ES" dirty="0"/>
              <a:t>, insecticida, fungicida, </a:t>
            </a:r>
            <a:r>
              <a:rPr lang="es-ES" dirty="0" err="1"/>
              <a:t>rodenticida</a:t>
            </a:r>
            <a:r>
              <a:rPr lang="es-ES" dirty="0"/>
              <a:t>, herbicida, etc.) o los tipos de plagas que controla. Esta información aparece en la primera página</a:t>
            </a:r>
            <a:r>
              <a:rPr lang="en-US" dirty="0"/>
              <a:t>. </a:t>
            </a:r>
            <a:r>
              <a:rPr lang="en-US" b="1" dirty="0"/>
              <a:t> </a:t>
            </a:r>
            <a:endParaRPr lang="en-US" dirty="0"/>
          </a:p>
          <a:p>
            <a:r>
              <a:rPr lang="en-US" dirty="0"/>
              <a:t> </a:t>
            </a:r>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224535" indent="-224535">
              <a:buFont typeface="+mj-lt"/>
              <a:buAutoNum type="arabicPeriod"/>
            </a:pPr>
            <a:r>
              <a:rPr lang="es-ES" dirty="0"/>
              <a:t>Interesantemente, los capacitadores de seguridad de pesticidas podrían encontrar empleadores o </a:t>
            </a:r>
            <a:r>
              <a:rPr lang="es-ES" dirty="0" smtClean="0"/>
              <a:t>manipuladores </a:t>
            </a:r>
            <a:r>
              <a:rPr lang="es-ES" dirty="0"/>
              <a:t>de pesticidas que dicen: "No usamos pesticidas. Sólo usamos herbicidas.” Los capacitadores pueden explicarles que la palabra "pesticida" es </a:t>
            </a:r>
            <a:r>
              <a:rPr lang="es-ES" dirty="0" smtClean="0"/>
              <a:t>un </a:t>
            </a:r>
            <a:r>
              <a:rPr lang="es-ES" dirty="0"/>
              <a:t>término </a:t>
            </a:r>
            <a:r>
              <a:rPr lang="es-ES" dirty="0" smtClean="0"/>
              <a:t>general que </a:t>
            </a:r>
            <a:r>
              <a:rPr lang="es-ES" dirty="0"/>
              <a:t>incluye insecticidas para controlar insectos, herbicidas para controlar </a:t>
            </a:r>
            <a:r>
              <a:rPr lang="es-ES" dirty="0" smtClean="0"/>
              <a:t>malezas</a:t>
            </a:r>
            <a:r>
              <a:rPr lang="es-ES" dirty="0"/>
              <a:t>, </a:t>
            </a:r>
            <a:r>
              <a:rPr lang="es-ES" dirty="0" err="1"/>
              <a:t>rodenticidas</a:t>
            </a:r>
            <a:r>
              <a:rPr lang="es-ES" dirty="0"/>
              <a:t> para controlar </a:t>
            </a:r>
            <a:r>
              <a:rPr lang="es-ES" dirty="0" smtClean="0"/>
              <a:t>roedores</a:t>
            </a:r>
            <a:r>
              <a:rPr lang="es-ES" dirty="0"/>
              <a:t>, etc. La capacitación de WPS les proporcionará información que les permitirá trabajar con seguridad y eficacia con todos los tipos de pesticidas agrícolas.</a:t>
            </a:r>
            <a:endParaRPr lang="en-US" dirty="0"/>
          </a:p>
        </p:txBody>
      </p:sp>
    </p:spTree>
    <p:extLst>
      <p:ext uri="{BB962C8B-B14F-4D97-AF65-F5344CB8AC3E}">
        <p14:creationId xmlns:p14="http://schemas.microsoft.com/office/powerpoint/2010/main" val="12006447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The active ingredient is the ingredient that will perform the pest control activity. For example, it is the ingredient that will repel the mosquitoes or kill the weeds. It is the “poison.”</a:t>
            </a:r>
          </a:p>
          <a:p>
            <a:pPr marL="232929" indent="-232929">
              <a:buFont typeface="+mj-lt"/>
              <a:buAutoNum type="arabicPeriod"/>
            </a:pPr>
            <a:r>
              <a:rPr lang="en-US" dirty="0"/>
              <a:t>The other ingredients are additional ingredients in the container such as water, coloring agents, or ingredients that help the pesticide stick to the plant or more effectively control the pest. These used to be called “inert” ingredients. </a:t>
            </a:r>
          </a:p>
          <a:p>
            <a:pPr marL="698788" lvl="1" indent="-232929">
              <a:buFont typeface="Arial" panose="020B0604020202020204" pitchFamily="34" charset="0"/>
              <a:buChar char="•"/>
            </a:pPr>
            <a:endParaRPr lang="en-US" dirty="0"/>
          </a:p>
          <a:p>
            <a:pPr marL="25164" defTabSz="881390">
              <a:defRPr/>
            </a:pPr>
            <a:r>
              <a:rPr lang="en-US" altLang="es-MX" b="1" dirty="0"/>
              <a:t>Notes for trainers of pesticide handlers:</a:t>
            </a:r>
          </a:p>
          <a:p>
            <a:pPr marL="355685" indent="-330521" defTabSz="881390">
              <a:buFont typeface="+mj-lt"/>
              <a:buAutoNum type="arabicPeriod"/>
              <a:defRPr/>
            </a:pPr>
            <a:r>
              <a:rPr lang="en-US" dirty="0"/>
              <a:t>It is not uncommon for a pesticide handler to believe that the active ingredient is the ingredient with the highest percentage in the container. This is not always the case. You can clarify by defining “active” as the ingredient that will perform the pest control “action” or “activity.” </a:t>
            </a:r>
          </a:p>
          <a:p>
            <a:pPr marL="355685" indent="-330521" defTabSz="881390">
              <a:buFont typeface="+mj-lt"/>
              <a:buAutoNum type="arabicPeriod"/>
              <a:defRPr/>
            </a:pPr>
            <a:r>
              <a:rPr lang="en-US" dirty="0"/>
              <a:t>At this time, the actual names of the other ingredients are not listed on the labels. They are often listed as a percentage of the mixture or simply as “other ingredients.”  </a:t>
            </a:r>
          </a:p>
          <a:p>
            <a:pPr marL="355685" indent="-330521" defTabSz="881390">
              <a:buFont typeface="+mj-lt"/>
              <a:buAutoNum type="arabicPeriod"/>
              <a:defRPr/>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a:buFont typeface="+mj-lt"/>
              <a:buAutoNum type="arabicPeriod"/>
            </a:pPr>
            <a:r>
              <a:rPr lang="es-ES" dirty="0"/>
              <a:t>El ingrediente activo es el ingrediente que </a:t>
            </a:r>
            <a:r>
              <a:rPr lang="es-ES" dirty="0" smtClean="0"/>
              <a:t>realiza la </a:t>
            </a:r>
            <a:r>
              <a:rPr lang="es-ES" dirty="0"/>
              <a:t>actividad del control de </a:t>
            </a:r>
            <a:r>
              <a:rPr lang="es-ES" dirty="0" smtClean="0"/>
              <a:t>plagas</a:t>
            </a:r>
            <a:r>
              <a:rPr lang="es-ES" dirty="0"/>
              <a:t>. Por ejemplo, es el ingrediente que repele los mosquitos/zancudos o mata las </a:t>
            </a:r>
            <a:r>
              <a:rPr lang="es-ES" dirty="0" smtClean="0"/>
              <a:t>malezas</a:t>
            </a:r>
            <a:r>
              <a:rPr lang="es-ES" dirty="0"/>
              <a:t>. Es el "veneno".</a:t>
            </a:r>
          </a:p>
          <a:p>
            <a:pPr marL="232929" indent="-232929">
              <a:buFont typeface="+mj-lt"/>
              <a:buAutoNum type="arabicPeriod"/>
            </a:pPr>
            <a:r>
              <a:rPr lang="es-ES" dirty="0"/>
              <a:t>Los otros ingredientes son ingredientes adicionales en el envase tales como agua, agentes colorantes, o ingredientes que ayudan al pesticida a adherirse a la planta o controlar más eficazmente la plaga. </a:t>
            </a:r>
            <a:r>
              <a:rPr lang="es-ES" dirty="0" smtClean="0"/>
              <a:t>Anteriormente</a:t>
            </a:r>
            <a:r>
              <a:rPr lang="es-ES" baseline="0" dirty="0" smtClean="0"/>
              <a:t> a estos se les </a:t>
            </a:r>
            <a:r>
              <a:rPr lang="es-ES" dirty="0" smtClean="0"/>
              <a:t>llamaba </a:t>
            </a:r>
            <a:r>
              <a:rPr lang="es-ES" dirty="0"/>
              <a:t>ingredientes "inertes"</a:t>
            </a:r>
            <a:r>
              <a:rPr lang="en-US" dirty="0"/>
              <a:t>. </a:t>
            </a:r>
          </a:p>
          <a:p>
            <a:pPr marL="698788" lvl="1" indent="-232929">
              <a:buFont typeface="Arial" panose="020B0604020202020204" pitchFamily="34" charset="0"/>
              <a:buChar char="•"/>
            </a:pPr>
            <a:endParaRPr lang="en-US" dirty="0"/>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55685" indent="-330521" defTabSz="881390">
              <a:buFont typeface="+mj-lt"/>
              <a:buAutoNum type="arabicPeriod"/>
              <a:defRPr/>
            </a:pPr>
            <a:r>
              <a:rPr lang="es-ES" dirty="0"/>
              <a:t>No es</a:t>
            </a:r>
            <a:r>
              <a:rPr lang="es-ES" baseline="0" dirty="0"/>
              <a:t> poco común</a:t>
            </a:r>
            <a:r>
              <a:rPr lang="es-ES" dirty="0"/>
              <a:t> que un </a:t>
            </a:r>
            <a:r>
              <a:rPr lang="es-ES" dirty="0" smtClean="0"/>
              <a:t>manipulador </a:t>
            </a:r>
            <a:r>
              <a:rPr lang="es-ES" dirty="0"/>
              <a:t>de pesticidas crea que el ingrediente activo es el ingrediente con el porcentaje más alto en el envase. Este no es siempre el caso. Para aclarar esto, explique que la palabra "activo" es similar a las palabras "actividad" o "acción". Por lo tanto, el ingrediente activo es el que realiza la actividad o acción de controlar la plaga.</a:t>
            </a:r>
          </a:p>
          <a:p>
            <a:pPr marL="355685" indent="-330521" defTabSz="881390">
              <a:buFont typeface="+mj-lt"/>
              <a:buAutoNum type="arabicPeriod"/>
              <a:defRPr/>
            </a:pPr>
            <a:r>
              <a:rPr lang="es-ES" dirty="0" smtClean="0"/>
              <a:t>Hoy en día, </a:t>
            </a:r>
            <a:r>
              <a:rPr lang="es-ES" dirty="0"/>
              <a:t>los nombres actual/reales de los ingredientes adicionales no aparecen en las etiquetas. A menudo se enumeran como un porcentaje de la mezcla o simplemente como "otros ingredientes".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16675457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s-MX" b="1" dirty="0"/>
              <a:t>Information required to be covered: </a:t>
            </a:r>
          </a:p>
          <a:p>
            <a:pPr marL="232929" indent="-232929" defTabSz="931717">
              <a:buFont typeface="+mj-lt"/>
              <a:buAutoNum type="arabicPeriod"/>
              <a:defRPr/>
            </a:pPr>
            <a:r>
              <a:rPr lang="en-US" dirty="0"/>
              <a:t>The pesticide formulation is the mixture of active and other ingredients. Formulations are typically dry/solid, such as powders or granules, or liquids. </a:t>
            </a:r>
          </a:p>
          <a:p>
            <a:pPr defTabSz="931717">
              <a:defRPr/>
            </a:pPr>
            <a:endParaRPr lang="en-US" dirty="0"/>
          </a:p>
          <a:p>
            <a:pPr defTabSz="931717">
              <a:defRPr/>
            </a:pPr>
            <a:r>
              <a:rPr lang="en-US" altLang="es-MX" b="1" dirty="0"/>
              <a:t>Notes for trainers of pesticide handlers:</a:t>
            </a:r>
          </a:p>
          <a:p>
            <a:pPr marL="330521" indent="-330521" defTabSz="931717">
              <a:buFont typeface="+mj-lt"/>
              <a:buAutoNum type="arabicPeriod"/>
              <a:defRPr/>
            </a:pPr>
            <a:r>
              <a:rPr lang="en-US" dirty="0"/>
              <a:t>The table pictured gives some examples of the different formulation types, with an example of some of the abbreviations (in parenthesis) used for them. </a:t>
            </a:r>
          </a:p>
          <a:p>
            <a:pPr marL="330521" indent="-330521" defTabSz="931717">
              <a:buFont typeface="+mj-lt"/>
              <a:buAutoNum type="arabicPeriod"/>
              <a:defRPr/>
            </a:pPr>
            <a:r>
              <a:rPr lang="en-US" dirty="0"/>
              <a:t>Some labels list the formulation, such as “pellets” on the front page of the label. Handlers can often gather information about the formulation by looking at the acronyms in a product’s name. For example, the “EC” in the product called “One ‘N’ Done EC” tells the handler that the product is an emulsifiable concentrate. The “DF” in the pesticide “FlyAway DF” indicates that it is a dry flowable. Unfortunately, not every pesticide label will contain the formulation listed on the front of the label or as an acronym in the product name. A pesticide handler may have to search for more information in the instructions for use section.   </a:t>
            </a:r>
          </a:p>
          <a:p>
            <a:pPr marL="330521" indent="-330521" defTabSz="931717">
              <a:buFont typeface="+mj-lt"/>
              <a:buAutoNum type="arabicPeriod"/>
              <a:defRPr/>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defTabSz="931717">
              <a:buFont typeface="+mj-lt"/>
              <a:buAutoNum type="arabicPeriod"/>
              <a:defRPr/>
            </a:pPr>
            <a:r>
              <a:rPr lang="es-ES" dirty="0"/>
              <a:t>La formulación de</a:t>
            </a:r>
            <a:r>
              <a:rPr lang="es-ES" baseline="0" dirty="0"/>
              <a:t> un </a:t>
            </a:r>
            <a:r>
              <a:rPr lang="es-ES" dirty="0"/>
              <a:t>pesticida es la mezcla de ingredientes activos más los</a:t>
            </a:r>
            <a:r>
              <a:rPr lang="es-ES" baseline="0" dirty="0"/>
              <a:t> otros ingredientes en el envase</a:t>
            </a:r>
            <a:r>
              <a:rPr lang="es-ES" dirty="0"/>
              <a:t>. Las formulaciones son típicamente </a:t>
            </a:r>
            <a:r>
              <a:rPr lang="es-ES" dirty="0" smtClean="0"/>
              <a:t>secas/sólidas </a:t>
            </a:r>
            <a:r>
              <a:rPr lang="es-ES" dirty="0"/>
              <a:t>tales como </a:t>
            </a:r>
            <a:r>
              <a:rPr lang="es-ES" dirty="0" smtClean="0"/>
              <a:t>los</a:t>
            </a:r>
            <a:r>
              <a:rPr lang="es-ES" baseline="0" dirty="0" smtClean="0"/>
              <a:t> </a:t>
            </a:r>
            <a:r>
              <a:rPr lang="es-ES" dirty="0" smtClean="0"/>
              <a:t>polvos </a:t>
            </a:r>
            <a:r>
              <a:rPr lang="es-ES" dirty="0"/>
              <a:t>o gránulos, o </a:t>
            </a:r>
            <a:r>
              <a:rPr lang="es-ES" dirty="0" smtClean="0"/>
              <a:t>son líquidas.</a:t>
            </a:r>
            <a:endParaRPr lang="es-ES" dirty="0"/>
          </a:p>
          <a:p>
            <a:pPr marL="232929" indent="-232929" defTabSz="931717">
              <a:buFont typeface="+mj-lt"/>
              <a:buAutoNum type="arabicPeriod"/>
              <a:defRPr/>
            </a:pPr>
            <a:endParaRPr lang="en-US" dirty="0"/>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0521" indent="-330521" defTabSz="931717">
              <a:buFont typeface="+mj-lt"/>
              <a:buAutoNum type="arabicPeriod"/>
              <a:defRPr/>
            </a:pPr>
            <a:r>
              <a:rPr lang="es-ES" dirty="0"/>
              <a:t>La tabla ilustrada en la diapositiva incluye algunos ejemplos de diferentes tipos de formulaciones</a:t>
            </a:r>
            <a:r>
              <a:rPr lang="es-ES" baseline="0" dirty="0"/>
              <a:t> y </a:t>
            </a:r>
            <a:r>
              <a:rPr lang="es-ES" dirty="0"/>
              <a:t>ejemplos de </a:t>
            </a:r>
            <a:r>
              <a:rPr lang="es-ES" dirty="0" smtClean="0"/>
              <a:t>las</a:t>
            </a:r>
            <a:r>
              <a:rPr lang="es-ES" baseline="0" dirty="0" smtClean="0"/>
              <a:t> </a:t>
            </a:r>
            <a:r>
              <a:rPr lang="es-ES" dirty="0" smtClean="0"/>
              <a:t>siglas </a:t>
            </a:r>
            <a:r>
              <a:rPr lang="es-ES" dirty="0"/>
              <a:t>(en paréntesis) que los representan</a:t>
            </a:r>
            <a:r>
              <a:rPr lang="en-US" dirty="0"/>
              <a:t>. </a:t>
            </a:r>
          </a:p>
          <a:p>
            <a:pPr marL="330521" indent="-330521" defTabSz="931717">
              <a:buFont typeface="+mj-lt"/>
              <a:buAutoNum type="arabicPeriod"/>
              <a:defRPr/>
            </a:pPr>
            <a:r>
              <a:rPr lang="es-ES" dirty="0"/>
              <a:t>Algunas etiquetas incluyen el tipo de </a:t>
            </a:r>
            <a:r>
              <a:rPr lang="es-ES" dirty="0" smtClean="0"/>
              <a:t>formulación</a:t>
            </a:r>
            <a:r>
              <a:rPr lang="es-ES" dirty="0"/>
              <a:t>, tal como "pellets", en la primera página de la etiqueta</a:t>
            </a:r>
            <a:r>
              <a:rPr lang="en-US" dirty="0"/>
              <a:t>. </a:t>
            </a:r>
            <a:r>
              <a:rPr lang="es-ES" dirty="0"/>
              <a:t>Los </a:t>
            </a:r>
            <a:r>
              <a:rPr lang="es-ES" dirty="0" smtClean="0"/>
              <a:t>manipuladores </a:t>
            </a:r>
            <a:r>
              <a:rPr lang="es-ES" dirty="0"/>
              <a:t>a menudo pueden obtener información sobre la formulación </a:t>
            </a:r>
            <a:r>
              <a:rPr lang="es-ES" dirty="0" smtClean="0"/>
              <a:t>leyendo</a:t>
            </a:r>
            <a:r>
              <a:rPr lang="es-ES" baseline="0" dirty="0" smtClean="0"/>
              <a:t> </a:t>
            </a:r>
            <a:r>
              <a:rPr lang="es-ES" dirty="0" smtClean="0"/>
              <a:t>las siglas</a:t>
            </a:r>
            <a:r>
              <a:rPr lang="es-ES" baseline="0" dirty="0" smtClean="0"/>
              <a:t> </a:t>
            </a:r>
            <a:r>
              <a:rPr lang="es-ES" dirty="0" smtClean="0"/>
              <a:t>en </a:t>
            </a:r>
            <a:r>
              <a:rPr lang="es-ES" dirty="0"/>
              <a:t>el nombre de un producto</a:t>
            </a:r>
            <a:r>
              <a:rPr lang="en-US" dirty="0"/>
              <a:t>.</a:t>
            </a:r>
            <a:r>
              <a:rPr lang="es-ES" dirty="0"/>
              <a:t> Por ejemplo, </a:t>
            </a:r>
            <a:r>
              <a:rPr lang="es-ES" dirty="0" smtClean="0"/>
              <a:t>las siglas "EC</a:t>
            </a:r>
            <a:r>
              <a:rPr lang="es-ES" dirty="0"/>
              <a:t>" en el producto "</a:t>
            </a:r>
            <a:r>
              <a:rPr lang="es-ES" dirty="0" err="1"/>
              <a:t>One</a:t>
            </a:r>
            <a:r>
              <a:rPr lang="es-ES" dirty="0"/>
              <a:t> 'N' Done EC" le dice al </a:t>
            </a:r>
            <a:r>
              <a:rPr lang="es-ES" dirty="0" smtClean="0"/>
              <a:t>manipulador </a:t>
            </a:r>
            <a:r>
              <a:rPr lang="es-ES" dirty="0"/>
              <a:t>que el producto es un “</a:t>
            </a:r>
            <a:r>
              <a:rPr lang="es-ES" dirty="0" err="1"/>
              <a:t>Emulsifiable</a:t>
            </a:r>
            <a:r>
              <a:rPr lang="es-ES" dirty="0"/>
              <a:t> </a:t>
            </a:r>
            <a:r>
              <a:rPr lang="es-ES" dirty="0" err="1"/>
              <a:t>Concentrate</a:t>
            </a:r>
            <a:r>
              <a:rPr lang="es-ES" dirty="0"/>
              <a:t>” o un concentrado </a:t>
            </a:r>
            <a:r>
              <a:rPr lang="es-ES" dirty="0" err="1"/>
              <a:t>emulsionable</a:t>
            </a:r>
            <a:r>
              <a:rPr lang="es-ES" dirty="0"/>
              <a:t>. </a:t>
            </a:r>
            <a:r>
              <a:rPr lang="es-ES" dirty="0" smtClean="0"/>
              <a:t>Las siglas </a:t>
            </a:r>
            <a:r>
              <a:rPr lang="es-ES" dirty="0"/>
              <a:t>"DF" en el pesticida "</a:t>
            </a:r>
            <a:r>
              <a:rPr lang="es-ES" dirty="0" err="1"/>
              <a:t>FlyAway</a:t>
            </a:r>
            <a:r>
              <a:rPr lang="es-ES" dirty="0"/>
              <a:t> DF" indica que es un “</a:t>
            </a:r>
            <a:r>
              <a:rPr lang="es-ES" dirty="0" err="1"/>
              <a:t>Dry</a:t>
            </a:r>
            <a:r>
              <a:rPr lang="es-ES" baseline="0" dirty="0"/>
              <a:t> </a:t>
            </a:r>
            <a:r>
              <a:rPr lang="es-ES" baseline="0" dirty="0" err="1"/>
              <a:t>Flowable</a:t>
            </a:r>
            <a:r>
              <a:rPr lang="es-ES" baseline="0" dirty="0"/>
              <a:t>” o un</a:t>
            </a:r>
            <a:r>
              <a:rPr lang="es-ES" dirty="0"/>
              <a:t> fluido seco</a:t>
            </a:r>
            <a:r>
              <a:rPr lang="en-US" dirty="0"/>
              <a:t>. </a:t>
            </a:r>
            <a:r>
              <a:rPr lang="es-ES" dirty="0"/>
              <a:t>Desafortunadamente, no todas las etiquetas de pesticidas contienen la formulación en la primera página de la etiqueta o como </a:t>
            </a:r>
            <a:r>
              <a:rPr lang="es-ES" dirty="0" smtClean="0"/>
              <a:t>sigla </a:t>
            </a:r>
            <a:r>
              <a:rPr lang="es-ES" dirty="0"/>
              <a:t>en el nombre del producto</a:t>
            </a:r>
            <a:r>
              <a:rPr lang="en-US" dirty="0"/>
              <a:t>. </a:t>
            </a:r>
            <a:r>
              <a:rPr lang="es-ES" dirty="0"/>
              <a:t>Un </a:t>
            </a:r>
            <a:r>
              <a:rPr lang="es-ES" dirty="0" smtClean="0"/>
              <a:t>manipulador </a:t>
            </a:r>
            <a:r>
              <a:rPr lang="es-ES" dirty="0"/>
              <a:t>de pesticidas </a:t>
            </a:r>
            <a:r>
              <a:rPr lang="es-ES" dirty="0" smtClean="0"/>
              <a:t>quizá</a:t>
            </a:r>
            <a:r>
              <a:rPr lang="es-ES" baseline="0" dirty="0" smtClean="0"/>
              <a:t> tenga que </a:t>
            </a:r>
            <a:r>
              <a:rPr lang="es-ES" dirty="0" smtClean="0"/>
              <a:t>buscar esa información en </a:t>
            </a:r>
            <a:r>
              <a:rPr lang="es-ES" dirty="0"/>
              <a:t>la sección de</a:t>
            </a:r>
            <a:r>
              <a:rPr lang="es-ES" baseline="0" dirty="0"/>
              <a:t> las i</a:t>
            </a:r>
            <a:r>
              <a:rPr lang="es-ES" dirty="0"/>
              <a:t>nstrucciones </a:t>
            </a:r>
            <a:r>
              <a:rPr lang="es-ES" dirty="0" smtClean="0"/>
              <a:t>de uso.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20371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9420">
              <a:defRPr/>
            </a:pPr>
            <a:r>
              <a:rPr lang="en-US" altLang="es-MX" b="1" dirty="0"/>
              <a:t>Notes for trainers of workers and pesticide handlers:</a:t>
            </a:r>
          </a:p>
          <a:p>
            <a:pPr marL="224535" indent="-224535" defTabSz="949420">
              <a:buFont typeface="+mj-lt"/>
              <a:buAutoNum type="arabicPeriod"/>
              <a:defRPr/>
            </a:pPr>
            <a:r>
              <a:rPr lang="en-US" dirty="0">
                <a:ea typeface="ＭＳ Ｐゴシック" pitchFamily="84" charset="-128"/>
              </a:rPr>
              <a:t>The responsibility for providing WPS protections and making sure that the WPS is complied with always lies with agricultural employers on crop producing establishments and commercial pesticide handling establishment employers, those that provide pesticide applications on agricultural establishments for hire. </a:t>
            </a:r>
          </a:p>
          <a:p>
            <a:pPr marL="224535" indent="-224535" defTabSz="949420">
              <a:buFont typeface="+mj-lt"/>
              <a:buAutoNum type="arabicPeriod"/>
              <a:defRPr/>
            </a:pPr>
            <a:endParaRPr lang="en-US" dirty="0">
              <a:latin typeface="+mn-lt"/>
              <a:ea typeface="ＭＳ Ｐゴシック" pitchFamily="84" charset="-128"/>
            </a:endParaRPr>
          </a:p>
          <a:p>
            <a:pPr defTabSz="949420">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dirty="0"/>
              <a:t> y </a:t>
            </a:r>
            <a:r>
              <a:rPr lang="en-US" altLang="es-MX" b="1" dirty="0" err="1"/>
              <a:t>manipuladores</a:t>
            </a:r>
            <a:r>
              <a:rPr lang="en-US" altLang="es-MX" b="1" dirty="0"/>
              <a:t>:</a:t>
            </a:r>
          </a:p>
          <a:p>
            <a:pPr marL="224535" indent="-224535" defTabSz="949420">
              <a:buFont typeface="+mj-lt"/>
              <a:buAutoNum type="arabicPeriod"/>
              <a:defRPr/>
            </a:pPr>
            <a:r>
              <a:rPr lang="es-ES" dirty="0"/>
              <a:t>La</a:t>
            </a:r>
            <a:r>
              <a:rPr lang="es-ES" baseline="0" dirty="0"/>
              <a:t> responsabilidad de proporcionar las protecciones y asegurarse del cumplimiento del WPS recae en los </a:t>
            </a:r>
            <a:r>
              <a:rPr lang="es-ES" dirty="0"/>
              <a:t>empleadores agrícolas de establecimientos agrícolas donde se producen</a:t>
            </a:r>
            <a:r>
              <a:rPr lang="es-ES" baseline="0" dirty="0"/>
              <a:t> </a:t>
            </a:r>
            <a:r>
              <a:rPr lang="es-ES" dirty="0"/>
              <a:t>cultivos así como los empleadores</a:t>
            </a:r>
            <a:r>
              <a:rPr lang="es-ES" baseline="0" dirty="0"/>
              <a:t> de establecimientos comerciales que manipulan pesticidas, aquellos que aplican pesticidas en establecimientos agrícolas y reciben un pago por la aplicación de pesticida. </a:t>
            </a:r>
            <a:endParaRPr lang="es-ES" dirty="0"/>
          </a:p>
          <a:p>
            <a:pPr defTabSz="949420">
              <a:defRPr/>
            </a:pPr>
            <a:endParaRPr lang="es-ES" dirty="0"/>
          </a:p>
          <a:p>
            <a:pPr marL="224535" indent="-224535" defTabSz="949420">
              <a:buFont typeface="+mj-lt"/>
              <a:buAutoNum type="arabicPeriod"/>
              <a:defRPr/>
            </a:pPr>
            <a:endParaRPr lang="es-E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1841356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s-MX" b="1" dirty="0"/>
              <a:t>Information required to be covered: </a:t>
            </a:r>
          </a:p>
          <a:p>
            <a:pPr marL="232929" indent="-232929" defTabSz="931717">
              <a:buFont typeface="+mj-lt"/>
              <a:buAutoNum type="arabicPeriod"/>
              <a:defRPr/>
            </a:pPr>
            <a:r>
              <a:rPr lang="en-US" dirty="0"/>
              <a:t>Once approved for use in the United States, the U.S. Environmental Protection Agency assigns a unique registration number to each pesticide product. The registration number can be very useful during a pesticide exposure situation. It gives medical personnel a way of identifying the product and enables them to gather additional details about the health effects, ingredients, first aid instructions and additional information for physicians.  </a:t>
            </a:r>
          </a:p>
          <a:p>
            <a:r>
              <a:rPr lang="en-US" dirty="0"/>
              <a:t> </a:t>
            </a:r>
          </a:p>
          <a:p>
            <a:pPr marL="25164" defTabSz="881390">
              <a:defRPr/>
            </a:pPr>
            <a:r>
              <a:rPr lang="en-US" altLang="es-MX" b="1" dirty="0"/>
              <a:t>Notes for trainers of pesticide handlers:</a:t>
            </a:r>
          </a:p>
          <a:p>
            <a:pPr marL="330521" indent="-330521">
              <a:buFont typeface="+mj-lt"/>
              <a:buAutoNum type="arabicPeriod"/>
            </a:pPr>
            <a:r>
              <a:rPr lang="en-US" dirty="0"/>
              <a:t>On the pesticide label, the registration number is often shortened to “EPA Reg. #.” It is not the same as the EPA Establishment number (shortened to “EPA Est. #”). Also if a state registers pesticides, the state registration number is not typically on the label, just the EPA registration number (this last part may only be pertinent in California).  </a:t>
            </a:r>
          </a:p>
          <a:p>
            <a:pPr marL="330521" indent="-330521">
              <a:buFont typeface="+mj-lt"/>
              <a:buAutoNum type="arabicPeriod"/>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defTabSz="931717">
              <a:buFont typeface="+mj-lt"/>
              <a:buAutoNum type="arabicPeriod"/>
              <a:defRPr/>
            </a:pPr>
            <a:r>
              <a:rPr lang="es-ES" dirty="0"/>
              <a:t>Una vez aprobado para el uso en los Estados Unidos, la Agencia de Protección Ambiental de los Estados Unidos asigna un número de registro único a cada producto pesticida</a:t>
            </a:r>
            <a:r>
              <a:rPr lang="en-US" dirty="0"/>
              <a:t>. </a:t>
            </a:r>
            <a:r>
              <a:rPr lang="es-ES" dirty="0"/>
              <a:t>El número de registro puede ser muy útil durante una situación de exposición a pesticidas</a:t>
            </a:r>
            <a:r>
              <a:rPr lang="en-US" dirty="0"/>
              <a:t>. </a:t>
            </a:r>
            <a:r>
              <a:rPr lang="es-ES" dirty="0" smtClean="0"/>
              <a:t>Este </a:t>
            </a:r>
            <a:r>
              <a:rPr lang="es-ES" dirty="0"/>
              <a:t>número </a:t>
            </a:r>
            <a:r>
              <a:rPr lang="es-ES" dirty="0" smtClean="0"/>
              <a:t>proporciona </a:t>
            </a:r>
            <a:r>
              <a:rPr lang="es-ES" dirty="0"/>
              <a:t>al personal médico una forma de identificar el producto y </a:t>
            </a:r>
            <a:r>
              <a:rPr lang="es-ES" dirty="0" smtClean="0"/>
              <a:t>le permite </a:t>
            </a:r>
            <a:r>
              <a:rPr lang="es-ES" dirty="0"/>
              <a:t>obtener detalles adicionales sobre los efectos a</a:t>
            </a:r>
            <a:r>
              <a:rPr lang="es-ES" baseline="0" dirty="0"/>
              <a:t> </a:t>
            </a:r>
            <a:r>
              <a:rPr lang="es-ES" dirty="0"/>
              <a:t>la salud, los ingredientes, instrucciones de primeros auxilios e información adicional para los médicos</a:t>
            </a:r>
            <a:r>
              <a:rPr lang="en-US" dirty="0"/>
              <a:t>.  </a:t>
            </a:r>
          </a:p>
          <a:p>
            <a:r>
              <a:rPr lang="en-US" dirty="0"/>
              <a:t> </a:t>
            </a:r>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0521" indent="-330521">
              <a:buFont typeface="+mj-lt"/>
              <a:buAutoNum type="arabicPeriod"/>
            </a:pPr>
            <a:r>
              <a:rPr lang="es-ES" dirty="0"/>
              <a:t>En la etiqueta del pesticida, el número de registro se abrevia con frecuencia como "EPA Reg. #.“ No es lo mismo que el Número de Establecimiento</a:t>
            </a:r>
            <a:r>
              <a:rPr lang="es-ES" baseline="0" dirty="0"/>
              <a:t> </a:t>
            </a:r>
            <a:r>
              <a:rPr lang="es-ES" baseline="0" dirty="0" smtClean="0"/>
              <a:t>de la </a:t>
            </a:r>
            <a:r>
              <a:rPr lang="es-ES" dirty="0" smtClean="0"/>
              <a:t>EPA </a:t>
            </a:r>
            <a:r>
              <a:rPr lang="es-ES" dirty="0"/>
              <a:t>(abreviado como "EPA </a:t>
            </a:r>
            <a:r>
              <a:rPr lang="es-ES" dirty="0" err="1"/>
              <a:t>Est</a:t>
            </a:r>
            <a:r>
              <a:rPr lang="es-ES" dirty="0"/>
              <a:t>. #")</a:t>
            </a:r>
            <a:r>
              <a:rPr lang="en-US" dirty="0"/>
              <a:t>. </a:t>
            </a:r>
            <a:r>
              <a:rPr lang="es-ES" dirty="0"/>
              <a:t>También si un estado registra pesticidas, típicamente, solamente el número de registro de </a:t>
            </a:r>
            <a:r>
              <a:rPr lang="es-ES" dirty="0" smtClean="0"/>
              <a:t>la EPA aparece </a:t>
            </a:r>
            <a:r>
              <a:rPr lang="es-ES" dirty="0"/>
              <a:t>en la etiqueta y no el número de registro estatal. </a:t>
            </a:r>
            <a:r>
              <a:rPr lang="es-ES" dirty="0" smtClean="0"/>
              <a:t>Es posible que esto </a:t>
            </a:r>
            <a:r>
              <a:rPr lang="es-ES" dirty="0"/>
              <a:t>sólo </a:t>
            </a:r>
            <a:r>
              <a:rPr lang="es-ES" dirty="0" smtClean="0"/>
              <a:t>ser </a:t>
            </a:r>
            <a:r>
              <a:rPr lang="es-ES" dirty="0"/>
              <a:t>pertinente en California.</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19411449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390">
              <a:defRPr/>
            </a:pPr>
            <a:r>
              <a:rPr lang="en-US" altLang="es-MX" b="1" dirty="0"/>
              <a:t>Information required to be covered: </a:t>
            </a:r>
          </a:p>
          <a:p>
            <a:pPr marL="232929" indent="-232929">
              <a:buFont typeface="+mj-lt"/>
              <a:buAutoNum type="arabicPeriod"/>
            </a:pPr>
            <a:r>
              <a:rPr lang="en-US" dirty="0"/>
              <a:t>The signal words</a:t>
            </a:r>
            <a:r>
              <a:rPr lang="en-US" i="1" dirty="0"/>
              <a:t>-</a:t>
            </a:r>
            <a:r>
              <a:rPr lang="en-US" dirty="0"/>
              <a:t>CAUTION, WARNING, or DANGER tell</a:t>
            </a:r>
            <a:r>
              <a:rPr lang="en-US" i="1" dirty="0"/>
              <a:t> </a:t>
            </a:r>
            <a:r>
              <a:rPr lang="en-US" dirty="0"/>
              <a:t>you how likely the pesticide is to make you sick. Signal words are found on the first page of pesticide labels. </a:t>
            </a:r>
          </a:p>
          <a:p>
            <a:pPr marL="232929" indent="-232929">
              <a:buFont typeface="+mj-lt"/>
              <a:buAutoNum type="arabicPeriod"/>
            </a:pPr>
            <a:r>
              <a:rPr lang="en-US" dirty="0"/>
              <a:t>The word CAUTION</a:t>
            </a:r>
            <a:r>
              <a:rPr lang="en-US" i="1" dirty="0"/>
              <a:t> </a:t>
            </a:r>
            <a:r>
              <a:rPr lang="en-US" dirty="0"/>
              <a:t>is used for pesticides that are the least poisonous. These pesticides can still harm you if you are not careful.</a:t>
            </a:r>
          </a:p>
          <a:p>
            <a:pPr marL="232929" indent="-232929">
              <a:buFont typeface="+mj-lt"/>
              <a:buAutoNum type="arabicPeriod"/>
            </a:pPr>
            <a:r>
              <a:rPr lang="en-US" dirty="0"/>
              <a:t>A pesticide with the word WARNING</a:t>
            </a:r>
            <a:r>
              <a:rPr lang="en-US" i="1" dirty="0"/>
              <a:t> </a:t>
            </a:r>
            <a:r>
              <a:rPr lang="en-US" dirty="0"/>
              <a:t>is more poisonous or irritating than those with a CAUTION</a:t>
            </a:r>
            <a:r>
              <a:rPr lang="en-US" i="1" dirty="0"/>
              <a:t> </a:t>
            </a:r>
            <a:r>
              <a:rPr lang="en-US" dirty="0"/>
              <a:t>label. It doesn't take much of this pesticide to make you sick or to irritate your skin or eyes.</a:t>
            </a:r>
          </a:p>
          <a:p>
            <a:pPr marL="232929" indent="-232929">
              <a:buFont typeface="+mj-lt"/>
              <a:buAutoNum type="arabicPeriod"/>
            </a:pPr>
            <a:r>
              <a:rPr lang="en-US" dirty="0"/>
              <a:t>The word DANGER</a:t>
            </a:r>
            <a:r>
              <a:rPr lang="en-US" i="1" dirty="0"/>
              <a:t> </a:t>
            </a:r>
            <a:r>
              <a:rPr lang="en-US" dirty="0"/>
              <a:t>means that the pesticide is very poisonous or irritating. Even a small amount (often less than a teaspoon) can cause serious harm. The labels of the products that can severely burn your skin and eyes carry the signal word DANGER</a:t>
            </a:r>
            <a:r>
              <a:rPr lang="en-US" i="1" dirty="0"/>
              <a:t> </a:t>
            </a:r>
            <a:r>
              <a:rPr lang="en-US" dirty="0"/>
              <a:t>alone.</a:t>
            </a:r>
          </a:p>
          <a:p>
            <a:pPr marL="232929" indent="-232929">
              <a:buFont typeface="+mj-lt"/>
              <a:buAutoNum type="arabicPeriod"/>
            </a:pPr>
            <a:r>
              <a:rPr lang="en-US" dirty="0"/>
              <a:t>Along with the signal word DANGER</a:t>
            </a:r>
            <a:r>
              <a:rPr lang="en-US" i="1" dirty="0"/>
              <a:t>, </a:t>
            </a:r>
            <a:r>
              <a:rPr lang="en-US" dirty="0"/>
              <a:t>other labels have a skull and crossbones</a:t>
            </a:r>
            <a:r>
              <a:rPr lang="en-US" i="1" dirty="0"/>
              <a:t> </a:t>
            </a:r>
            <a:r>
              <a:rPr lang="en-US" dirty="0"/>
              <a:t>and the word POISON</a:t>
            </a:r>
            <a:r>
              <a:rPr lang="en-US" i="1" dirty="0"/>
              <a:t> </a:t>
            </a:r>
            <a:r>
              <a:rPr lang="en-US" dirty="0"/>
              <a:t>printed in red ink. These pesticides are highly poisonous. They can make you very sick-or even kill you-if you are not careful. </a:t>
            </a:r>
          </a:p>
          <a:p>
            <a:pPr marL="232929" indent="-232929">
              <a:buFont typeface="+mj-lt"/>
              <a:buAutoNum type="arabicPeriod"/>
            </a:pPr>
            <a:r>
              <a:rPr lang="en-US" dirty="0"/>
              <a:t>The labels of some lower-toxicity products may not have a signal word.</a:t>
            </a:r>
          </a:p>
          <a:p>
            <a:pPr marL="232929" indent="-232929">
              <a:buFont typeface="+mj-lt"/>
              <a:buAutoNum type="arabicPeriod"/>
            </a:pPr>
            <a:endParaRPr lang="en-US" dirty="0"/>
          </a:p>
          <a:p>
            <a:pPr defTabSz="881390">
              <a:defRPr/>
            </a:pPr>
            <a:r>
              <a:rPr lang="en-US" altLang="es-MX" b="1" dirty="0"/>
              <a:t>Notes for trainers of pesticide handlers:</a:t>
            </a:r>
          </a:p>
          <a:p>
            <a:pPr marL="232929" indent="-232929" defTabSz="881390">
              <a:buFont typeface="+mj-lt"/>
              <a:buAutoNum type="arabicPeriod"/>
              <a:defRPr/>
            </a:pPr>
            <a:r>
              <a:rPr lang="en-US" dirty="0"/>
              <a:t>Before a pesticide is approved for use in the U.S., the pesticide manufacturer must do a lot of research on the product, including studies on how acutely toxic it is to humans. The results of these studies determine the signal word that will be placed on the front page of the pesticide label. Many pesticides with CAUTION signal words may still be very toxic to fish, honeybees, desirable plants or beneficial organisms. Signal words do not provide information related to cancer or other long term effects.  </a:t>
            </a:r>
          </a:p>
          <a:p>
            <a:pPr marL="232929" indent="-232929" defTabSz="881390">
              <a:buFont typeface="+mj-lt"/>
              <a:buAutoNum type="arabicPeriod"/>
              <a:defRPr/>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a:buFont typeface="+mj-lt"/>
              <a:buAutoNum type="arabicPeriod"/>
            </a:pPr>
            <a:r>
              <a:rPr lang="es-ES" dirty="0"/>
              <a:t>Las palabras de </a:t>
            </a:r>
            <a:r>
              <a:rPr lang="es-ES" dirty="0" smtClean="0"/>
              <a:t>advertencia </a:t>
            </a:r>
            <a:r>
              <a:rPr lang="es-ES" dirty="0"/>
              <a:t>– CAUTION</a:t>
            </a:r>
            <a:r>
              <a:rPr lang="es-ES" baseline="0" dirty="0"/>
              <a:t> (</a:t>
            </a:r>
            <a:r>
              <a:rPr lang="es-ES" dirty="0"/>
              <a:t>PRECAUCIÓN), WARNING (ADVERTENCIA) o DANGER</a:t>
            </a:r>
            <a:r>
              <a:rPr lang="es-ES" baseline="0" dirty="0"/>
              <a:t> (</a:t>
            </a:r>
            <a:r>
              <a:rPr lang="es-ES" dirty="0"/>
              <a:t>PELIGRO) indican la probabilidad de que el pesticida lo enferme. Las palabras de </a:t>
            </a:r>
            <a:r>
              <a:rPr lang="es-ES" dirty="0" smtClean="0"/>
              <a:t>advertencia </a:t>
            </a:r>
            <a:r>
              <a:rPr lang="es-ES" dirty="0"/>
              <a:t>se encuentran en la primera página de las etiquetas de pesticidas.</a:t>
            </a:r>
          </a:p>
          <a:p>
            <a:pPr marL="232929" indent="-232929">
              <a:buFont typeface="+mj-lt"/>
              <a:buAutoNum type="arabicPeriod"/>
            </a:pPr>
            <a:r>
              <a:rPr lang="es-ES" dirty="0"/>
              <a:t>La palabra CAUTION</a:t>
            </a:r>
            <a:r>
              <a:rPr lang="es-ES" baseline="0" dirty="0"/>
              <a:t> (</a:t>
            </a:r>
            <a:r>
              <a:rPr lang="es-ES" dirty="0"/>
              <a:t>PRECAUCIÓN) se utiliza para pesticidas que son los menos </a:t>
            </a:r>
            <a:r>
              <a:rPr lang="es-ES" dirty="0" smtClean="0"/>
              <a:t>venenoso/tóxicos. </a:t>
            </a:r>
            <a:r>
              <a:rPr lang="es-ES" dirty="0"/>
              <a:t>Estos pesticidas pueden hacerle daño si no tiene cuidado</a:t>
            </a:r>
          </a:p>
          <a:p>
            <a:pPr marL="232929" indent="-232929">
              <a:buFont typeface="+mj-lt"/>
              <a:buAutoNum type="arabicPeriod"/>
            </a:pPr>
            <a:r>
              <a:rPr lang="es-ES" dirty="0"/>
              <a:t>Un pesticida con la palabra WARNING (ADVERTENCIA) es más </a:t>
            </a:r>
            <a:r>
              <a:rPr lang="es-ES" dirty="0" smtClean="0"/>
              <a:t>venenoso/tóxico o </a:t>
            </a:r>
            <a:r>
              <a:rPr lang="es-ES" dirty="0"/>
              <a:t>irritante que aquellos que tienen la palabra CAUTION (PRECAUCIÓN) en la etiqueta. No </a:t>
            </a:r>
            <a:r>
              <a:rPr lang="es-ES" dirty="0" smtClean="0"/>
              <a:t>se requiere </a:t>
            </a:r>
            <a:r>
              <a:rPr lang="es-ES" dirty="0"/>
              <a:t>mucho de este pesticida para enfermarlo o a irritar su piel u </a:t>
            </a:r>
            <a:r>
              <a:rPr lang="es-ES" dirty="0" smtClean="0"/>
              <a:t>ojos</a:t>
            </a:r>
            <a:endParaRPr lang="es-ES" dirty="0"/>
          </a:p>
          <a:p>
            <a:pPr marL="232929" indent="-232929">
              <a:buFont typeface="+mj-lt"/>
              <a:buAutoNum type="arabicPeriod"/>
            </a:pPr>
            <a:r>
              <a:rPr lang="es-ES" dirty="0"/>
              <a:t>La palabra PELIGRO significa que el pesticida es muy </a:t>
            </a:r>
            <a:r>
              <a:rPr lang="es-ES" dirty="0" smtClean="0"/>
              <a:t>venenoso/tóxico o </a:t>
            </a:r>
            <a:r>
              <a:rPr lang="es-ES" dirty="0"/>
              <a:t>irritante. Incluso una pequeña cantidad (a menudo menos de una cucharadita) puede causar daño severo/grave. Las etiquetas de los productos que pueden quemar severamente </a:t>
            </a:r>
            <a:r>
              <a:rPr lang="es-ES" dirty="0" smtClean="0"/>
              <a:t>a</a:t>
            </a:r>
            <a:r>
              <a:rPr lang="es-ES" dirty="0"/>
              <a:t> la piel y los ojos llevan sólo la palabra de </a:t>
            </a:r>
            <a:r>
              <a:rPr lang="es-ES" dirty="0" smtClean="0"/>
              <a:t>advertencia </a:t>
            </a:r>
            <a:r>
              <a:rPr lang="es-ES" dirty="0"/>
              <a:t>DANGER (</a:t>
            </a:r>
            <a:r>
              <a:rPr lang="es-ES" dirty="0" smtClean="0"/>
              <a:t>PELIGRO)</a:t>
            </a:r>
            <a:endParaRPr lang="es-ES" dirty="0"/>
          </a:p>
          <a:p>
            <a:pPr marL="232929" indent="-232929">
              <a:buFont typeface="+mj-lt"/>
              <a:buAutoNum type="arabicPeriod"/>
            </a:pPr>
            <a:r>
              <a:rPr lang="es-ES" dirty="0"/>
              <a:t>Otras etiquetas tienen un calavera con huesos cruzados y la palabra VENENO en tinta roja,</a:t>
            </a:r>
            <a:r>
              <a:rPr lang="es-ES" baseline="0" dirty="0"/>
              <a:t> </a:t>
            </a:r>
            <a:r>
              <a:rPr lang="es-ES" dirty="0"/>
              <a:t>junto con la palabra de señal DANGER (PELIGRO). Estos pesticidas son altamente venenosos. Pueden </a:t>
            </a:r>
            <a:r>
              <a:rPr lang="es-ES" dirty="0" smtClean="0"/>
              <a:t>ponerlo muy </a:t>
            </a:r>
            <a:r>
              <a:rPr lang="es-ES" dirty="0"/>
              <a:t>enfermo - o incluso </a:t>
            </a:r>
            <a:r>
              <a:rPr lang="es-ES" dirty="0" smtClean="0"/>
              <a:t>causarle la muerte </a:t>
            </a:r>
            <a:r>
              <a:rPr lang="es-ES" dirty="0"/>
              <a:t>- si no tienes cuidado.</a:t>
            </a:r>
            <a:r>
              <a:rPr lang="en-US" dirty="0"/>
              <a:t> </a:t>
            </a:r>
          </a:p>
          <a:p>
            <a:pPr marL="232929" indent="-232929">
              <a:buFont typeface="+mj-lt"/>
              <a:buAutoNum type="arabicPeriod"/>
            </a:pPr>
            <a:r>
              <a:rPr lang="es-ES" dirty="0"/>
              <a:t>Las etiquetas de algunos productos de baja toxicidad no tienen una palabra de </a:t>
            </a:r>
            <a:r>
              <a:rPr lang="es-ES" dirty="0" smtClean="0"/>
              <a:t>advertencia</a:t>
            </a:r>
            <a:r>
              <a:rPr lang="en-US" dirty="0"/>
              <a:t>.</a:t>
            </a:r>
          </a:p>
          <a:p>
            <a:pPr marL="232929" indent="-232929" defTabSz="881390">
              <a:buFont typeface="+mj-lt"/>
              <a:buAutoNum type="arabicPeriod"/>
              <a:defRPr/>
            </a:pPr>
            <a:endParaRPr lang="en-US" dirty="0"/>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232929" indent="-232929" defTabSz="881390">
              <a:buFont typeface="+mj-lt"/>
              <a:buAutoNum type="arabicPeriod"/>
              <a:defRPr/>
            </a:pPr>
            <a:r>
              <a:rPr lang="es-ES" dirty="0"/>
              <a:t>Antes de que se apruebe un pesticida para su uso en los Estados Unidos, el fabricante de pesticidas debe hacer una gran cantidad de estudios/pruebas del producto, incluyendo estudios sobre su toxicidad aguda para los seres humanos. Los resultados de estos estudios determinan la palabra de </a:t>
            </a:r>
            <a:r>
              <a:rPr lang="es-ES" dirty="0" smtClean="0"/>
              <a:t>advertencia que </a:t>
            </a:r>
            <a:r>
              <a:rPr lang="es-ES" dirty="0"/>
              <a:t>se mostrará en la primera página de la etiqueta del pesticida. Muchos pesticidas con palabras de </a:t>
            </a:r>
            <a:r>
              <a:rPr lang="es-ES" dirty="0" smtClean="0"/>
              <a:t>advertencia de </a:t>
            </a:r>
            <a:r>
              <a:rPr lang="es-ES" dirty="0"/>
              <a:t>CAUTION (PRECAUCIÓN) pueden seguir siendo muy tóxicos para los peces, las abejas, las plantas deseables o los organismos </a:t>
            </a:r>
            <a:r>
              <a:rPr lang="es-ES" dirty="0" smtClean="0"/>
              <a:t>benéficos. </a:t>
            </a:r>
            <a:r>
              <a:rPr lang="es-ES" dirty="0"/>
              <a:t>Las palabras de </a:t>
            </a:r>
            <a:r>
              <a:rPr lang="es-ES" dirty="0" smtClean="0"/>
              <a:t>advertencia no </a:t>
            </a:r>
            <a:r>
              <a:rPr lang="es-ES" dirty="0"/>
              <a:t>proporcionan información relacionada con el cáncer u otros efectos a largo plazo</a:t>
            </a:r>
            <a:r>
              <a:rPr lang="en-US" dirty="0"/>
              <a:t>. </a:t>
            </a:r>
          </a:p>
          <a:p>
            <a:pPr marL="232929" indent="-232929" defTabSz="881390">
              <a:buFont typeface="+mj-lt"/>
              <a:buAutoNum type="arabicPeriod"/>
              <a:defRPr/>
            </a:pPr>
            <a:endParaRPr lang="en-US" dirty="0"/>
          </a:p>
          <a:p>
            <a:pPr marL="232929" indent="-232929" defTabSz="881390">
              <a:buFont typeface="+mj-lt"/>
              <a:buAutoNum type="arabicPeriod"/>
              <a:defRPr/>
            </a:pPr>
            <a:endParaRPr lang="en-US" altLang="en-US" dirty="0">
              <a:latin typeface="Arial" charset="0"/>
              <a:ea typeface="ＭＳ Ｐゴシック" charset="-128"/>
            </a:endParaRPr>
          </a:p>
          <a:p>
            <a:pPr marL="232929" indent="-232929" defTabSz="881390">
              <a:buFont typeface="+mj-lt"/>
              <a:buAutoNum type="arabicPeriod"/>
              <a:defRPr/>
            </a:pPr>
            <a:endParaRPr lang="es-ES_tradnl" altLang="en-US" dirty="0">
              <a:latin typeface="Arial" charset="0"/>
              <a:ea typeface="ＭＳ Ｐゴシック"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57020" indent="-291161">
              <a:defRPr sz="2400">
                <a:solidFill>
                  <a:schemeClr val="tx1"/>
                </a:solidFill>
                <a:latin typeface="Arial" charset="0"/>
                <a:ea typeface="ＭＳ Ｐゴシック" charset="-128"/>
              </a:defRPr>
            </a:lvl2pPr>
            <a:lvl3pPr marL="1164647" indent="-232929">
              <a:defRPr sz="2400">
                <a:solidFill>
                  <a:schemeClr val="tx1"/>
                </a:solidFill>
                <a:latin typeface="Arial" charset="0"/>
                <a:ea typeface="ＭＳ Ｐゴシック" charset="-128"/>
              </a:defRPr>
            </a:lvl3pPr>
            <a:lvl4pPr marL="1630505" indent="-232929">
              <a:defRPr sz="2400">
                <a:solidFill>
                  <a:schemeClr val="tx1"/>
                </a:solidFill>
                <a:latin typeface="Arial" charset="0"/>
                <a:ea typeface="ＭＳ Ｐゴシック" charset="-128"/>
              </a:defRPr>
            </a:lvl4pPr>
            <a:lvl5pPr marL="2096365" indent="-232929">
              <a:defRPr sz="2400">
                <a:solidFill>
                  <a:schemeClr val="tx1"/>
                </a:solidFill>
                <a:latin typeface="Arial" charset="0"/>
                <a:ea typeface="ＭＳ Ｐゴシック" charset="-128"/>
              </a:defRPr>
            </a:lvl5pPr>
            <a:lvl6pPr marL="2562224" indent="-232929" eaLnBrk="0" fontAlgn="base" hangingPunct="0">
              <a:spcBef>
                <a:spcPct val="0"/>
              </a:spcBef>
              <a:spcAft>
                <a:spcPct val="0"/>
              </a:spcAft>
              <a:defRPr sz="2400">
                <a:solidFill>
                  <a:schemeClr val="tx1"/>
                </a:solidFill>
                <a:latin typeface="Arial" charset="0"/>
                <a:ea typeface="ＭＳ Ｐゴシック" charset="-128"/>
              </a:defRPr>
            </a:lvl6pPr>
            <a:lvl7pPr marL="3028082" indent="-232929" eaLnBrk="0" fontAlgn="base" hangingPunct="0">
              <a:spcBef>
                <a:spcPct val="0"/>
              </a:spcBef>
              <a:spcAft>
                <a:spcPct val="0"/>
              </a:spcAft>
              <a:defRPr sz="2400">
                <a:solidFill>
                  <a:schemeClr val="tx1"/>
                </a:solidFill>
                <a:latin typeface="Arial" charset="0"/>
                <a:ea typeface="ＭＳ Ｐゴシック" charset="-128"/>
              </a:defRPr>
            </a:lvl7pPr>
            <a:lvl8pPr marL="3493941" indent="-232929" eaLnBrk="0" fontAlgn="base" hangingPunct="0">
              <a:spcBef>
                <a:spcPct val="0"/>
              </a:spcBef>
              <a:spcAft>
                <a:spcPct val="0"/>
              </a:spcAft>
              <a:defRPr sz="2400">
                <a:solidFill>
                  <a:schemeClr val="tx1"/>
                </a:solidFill>
                <a:latin typeface="Arial" charset="0"/>
                <a:ea typeface="ＭＳ Ｐゴシック" charset="-128"/>
              </a:defRPr>
            </a:lvl8pPr>
            <a:lvl9pPr marL="3959800" indent="-232929" eaLnBrk="0" fontAlgn="base" hangingPunct="0">
              <a:spcBef>
                <a:spcPct val="0"/>
              </a:spcBef>
              <a:spcAft>
                <a:spcPct val="0"/>
              </a:spcAft>
              <a:defRPr sz="2400">
                <a:solidFill>
                  <a:schemeClr val="tx1"/>
                </a:solidFill>
                <a:latin typeface="Arial" charset="0"/>
                <a:ea typeface="ＭＳ Ｐゴシック" charset="-128"/>
              </a:defRPr>
            </a:lvl9pPr>
          </a:lstStyle>
          <a:p>
            <a:fld id="{165793DE-1BE3-B640-8E50-B3767D2C9D2A}" type="slidenum">
              <a:rPr lang="en-US" altLang="en-US" sz="1300">
                <a:solidFill>
                  <a:prstClr val="black"/>
                </a:solidFill>
              </a:rPr>
              <a:pPr/>
              <a:t>111</a:t>
            </a:fld>
            <a:endParaRPr lang="en-US" altLang="en-US" sz="1300" dirty="0">
              <a:solidFill>
                <a:prstClr val="black"/>
              </a:solidFill>
            </a:endParaRPr>
          </a:p>
        </p:txBody>
      </p:sp>
    </p:spTree>
    <p:extLst>
      <p:ext uri="{BB962C8B-B14F-4D97-AF65-F5344CB8AC3E}">
        <p14:creationId xmlns:p14="http://schemas.microsoft.com/office/powerpoint/2010/main" val="25778902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37355" indent="-237355">
              <a:buFont typeface="+mj-lt"/>
              <a:buAutoNum type="arabicPeriod"/>
            </a:pPr>
            <a:r>
              <a:rPr lang="en-US" dirty="0"/>
              <a:t>The first aid instructions for pesticide exposure are usually found on the first or second page of the label. Sometimes there are additional instructions for medical personnel included in the same section. First aid is typically given for each route of exposure (e.g., eyes, nose, mouth, skin)</a:t>
            </a:r>
          </a:p>
          <a:p>
            <a:r>
              <a:rPr lang="en-US" b="1" i="1" dirty="0"/>
              <a:t> </a:t>
            </a:r>
            <a:endParaRPr lang="en-US" dirty="0"/>
          </a:p>
          <a:p>
            <a:pPr defTabSz="898136">
              <a:defRPr/>
            </a:pPr>
            <a:r>
              <a:rPr lang="en-US" altLang="es-MX" b="1" dirty="0"/>
              <a:t>Notes for trainers of pesticide handlers:</a:t>
            </a:r>
          </a:p>
          <a:p>
            <a:pPr marL="336801" indent="-336801">
              <a:buFont typeface="+mj-lt"/>
              <a:buAutoNum type="arabicPeriod"/>
            </a:pPr>
            <a:r>
              <a:rPr lang="en-US" dirty="0"/>
              <a:t>It is extremely important that pesticide handlers read the first aid section BEFORE exposure occurs so they will be prepared to respond to any pesticide-related illness or injury. First aid instructions can vary, especially for incidences of pesticide ingestion/swallowing.  </a:t>
            </a:r>
          </a:p>
          <a:p>
            <a:pPr marL="336801" indent="-336801">
              <a:buFont typeface="+mj-lt"/>
              <a:buAutoNum type="arabicPeriod"/>
            </a:pPr>
            <a:endParaRPr lang="en-US" dirty="0"/>
          </a:p>
          <a:p>
            <a:pPr defTabSz="898136">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7355" indent="-237355">
              <a:buFont typeface="+mj-lt"/>
              <a:buAutoNum type="arabicPeriod"/>
            </a:pPr>
            <a:r>
              <a:rPr lang="es-ES" dirty="0"/>
              <a:t>Las instrucciones de primeros auxilios para la exposición a pesticidas se encuentran generalmente en la primera o segunda página de la etiqueta. A veces hay instrucciones adicionales para el personal médico incluido en la misma sección. Los primeros auxilios se dan típicamente para cada vía de exposición (por ejemplo, ojos, nariz, boca, piel)</a:t>
            </a:r>
          </a:p>
          <a:p>
            <a:r>
              <a:rPr lang="en-US" dirty="0"/>
              <a:t> </a:t>
            </a:r>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6801" indent="-336801">
              <a:buFont typeface="+mj-lt"/>
              <a:buAutoNum type="arabicPeriod"/>
            </a:pPr>
            <a:r>
              <a:rPr lang="es-ES" dirty="0"/>
              <a:t>Es extremadamente importante que los </a:t>
            </a:r>
            <a:r>
              <a:rPr lang="es-ES" dirty="0" smtClean="0"/>
              <a:t>manipuladores </a:t>
            </a:r>
            <a:r>
              <a:rPr lang="es-ES" dirty="0"/>
              <a:t>de pesticidas lean la sección de primeros auxilios ANTES de que </a:t>
            </a:r>
            <a:r>
              <a:rPr lang="es-ES" dirty="0" smtClean="0"/>
              <a:t>ocurra una </a:t>
            </a:r>
            <a:r>
              <a:rPr lang="es-ES" dirty="0"/>
              <a:t>exposición a pesticidas, </a:t>
            </a:r>
            <a:r>
              <a:rPr lang="es-ES" dirty="0" smtClean="0"/>
              <a:t>de esta forma estarán </a:t>
            </a:r>
            <a:r>
              <a:rPr lang="es-ES" dirty="0"/>
              <a:t>preparados para responder a cualquier enfermedad o lesión relacionada con pesticidas. Las instrucciones de primeros auxilios pueden variar, especialmente para incidentes de ingestión/tragando</a:t>
            </a:r>
            <a:r>
              <a:rPr lang="es-ES" baseline="0" dirty="0"/>
              <a:t> </a:t>
            </a:r>
            <a:r>
              <a:rPr lang="es-ES" baseline="0" dirty="0" smtClean="0"/>
              <a:t>de </a:t>
            </a:r>
            <a:r>
              <a:rPr lang="es-ES" dirty="0" smtClean="0"/>
              <a:t>pesticidas</a:t>
            </a:r>
            <a:r>
              <a:rPr lang="es-ES" dirty="0"/>
              <a:t>.</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26682107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Personal protective equipment may also be referred to as the acronym “PPE” on the pesticide label. This section will list the minimum protective clothing or personal protective equipment items that must be worn when mixing, loading or applying the product; when entering an area during the restricted-entry interval; and when cleaning, repairing or maintaining application equipment. </a:t>
            </a:r>
          </a:p>
          <a:p>
            <a:r>
              <a:rPr lang="en-US" dirty="0"/>
              <a:t> </a:t>
            </a:r>
          </a:p>
          <a:p>
            <a:pPr defTabSz="881390">
              <a:defRPr/>
            </a:pPr>
            <a:r>
              <a:rPr lang="en-US" altLang="es-MX" b="1" dirty="0"/>
              <a:t>Notes for trainers of pesticide handlers:</a:t>
            </a:r>
          </a:p>
          <a:p>
            <a:pPr marL="330521" indent="-330521">
              <a:buFont typeface="+mj-lt"/>
              <a:buAutoNum type="arabicPeriod"/>
            </a:pPr>
            <a:r>
              <a:rPr lang="en-US" dirty="0"/>
              <a:t>The required protective clothing and personal protective equipment can vary on a label for the type of handling activity. A pesticide handler may notice that a respirator is not required when applying the product outdoors but is required when applying it inside an enclosed space. Therefore, it is important that handlers review the entire PPE section prior to applying the product. </a:t>
            </a:r>
          </a:p>
          <a:p>
            <a:pPr marL="330521" indent="-330521">
              <a:buFont typeface="+mj-lt"/>
              <a:buAutoNum type="arabicPeriod"/>
            </a:pPr>
            <a:r>
              <a:rPr lang="en-US" dirty="0"/>
              <a:t>An applicator may have very different PPE requirements than a person who is mixing and loading a product.</a:t>
            </a:r>
          </a:p>
          <a:p>
            <a:pPr marL="330521" indent="-330521">
              <a:buFont typeface="+mj-lt"/>
              <a:buAutoNum type="arabicPeriod"/>
            </a:pPr>
            <a:r>
              <a:rPr lang="en-US" dirty="0"/>
              <a:t>The PPE listed for early entry worker activities is often listed separately and found in the Agricultural Use Requirements box. </a:t>
            </a:r>
          </a:p>
          <a:p>
            <a:pPr marL="330521" indent="-330521">
              <a:buFont typeface="+mj-lt"/>
              <a:buAutoNum type="arabicPeriod"/>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a:buFont typeface="+mj-lt"/>
              <a:buAutoNum type="arabicPeriod"/>
            </a:pPr>
            <a:r>
              <a:rPr lang="es-ES" dirty="0"/>
              <a:t>El equipo de protección personal también puede ser referido como </a:t>
            </a:r>
            <a:r>
              <a:rPr lang="es-ES" dirty="0" smtClean="0"/>
              <a:t>"</a:t>
            </a:r>
            <a:r>
              <a:rPr lang="es-ES" dirty="0"/>
              <a:t>PPE" en la etiqueta del pesticida. Esta sección incluirá una lista de la ropa</a:t>
            </a:r>
            <a:r>
              <a:rPr lang="es-ES" baseline="0" dirty="0"/>
              <a:t> </a:t>
            </a:r>
            <a:r>
              <a:rPr lang="es-ES" dirty="0" smtClean="0"/>
              <a:t>protectora o </a:t>
            </a:r>
            <a:r>
              <a:rPr lang="es-ES" dirty="0"/>
              <a:t>equipo de protección personal mínima</a:t>
            </a:r>
            <a:r>
              <a:rPr lang="es-ES" baseline="0" dirty="0"/>
              <a:t> </a:t>
            </a:r>
            <a:r>
              <a:rPr lang="es-ES" dirty="0"/>
              <a:t>que se debe usar al mezclar, cargar o aplicar el producto</a:t>
            </a:r>
            <a:r>
              <a:rPr lang="en-US" dirty="0"/>
              <a:t>; </a:t>
            </a:r>
            <a:r>
              <a:rPr lang="es-ES" dirty="0"/>
              <a:t>cuando entra en un área durante el intervalo de entrada restringida; y al limpiar, reparar o mantener el equipo de aplicación.</a:t>
            </a:r>
            <a:r>
              <a:rPr lang="en-US" dirty="0"/>
              <a:t> </a:t>
            </a:r>
          </a:p>
          <a:p>
            <a:pPr marL="232929" indent="-232929">
              <a:buFont typeface="+mj-lt"/>
              <a:buAutoNum type="arabicPeriod"/>
            </a:pPr>
            <a:endParaRPr lang="en-US" dirty="0"/>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0521" indent="-330521">
              <a:buFont typeface="+mj-lt"/>
              <a:buAutoNum type="arabicPeriod"/>
            </a:pPr>
            <a:r>
              <a:rPr lang="es-ES" dirty="0"/>
              <a:t>La ropa </a:t>
            </a:r>
            <a:r>
              <a:rPr lang="es-ES" dirty="0" smtClean="0"/>
              <a:t>protectora</a:t>
            </a:r>
            <a:r>
              <a:rPr lang="es-ES" baseline="0" dirty="0" smtClean="0"/>
              <a:t> </a:t>
            </a:r>
            <a:r>
              <a:rPr lang="es-ES" dirty="0" smtClean="0"/>
              <a:t>y </a:t>
            </a:r>
            <a:r>
              <a:rPr lang="es-ES" dirty="0"/>
              <a:t>el equipo de protección personal que un </a:t>
            </a:r>
            <a:r>
              <a:rPr lang="es-ES" dirty="0" smtClean="0"/>
              <a:t>manipulador debe utilizar puede variar </a:t>
            </a:r>
            <a:r>
              <a:rPr lang="es-ES" dirty="0"/>
              <a:t>en una etiqueta para diferentes tareas de manejo</a:t>
            </a:r>
            <a:r>
              <a:rPr lang="en-US" dirty="0"/>
              <a:t>. </a:t>
            </a:r>
            <a:r>
              <a:rPr lang="es-ES" dirty="0"/>
              <a:t>Un </a:t>
            </a:r>
            <a:r>
              <a:rPr lang="es-ES" dirty="0" smtClean="0"/>
              <a:t>manipulador </a:t>
            </a:r>
            <a:r>
              <a:rPr lang="es-ES" dirty="0"/>
              <a:t>de pesticidas puede notar que no se requiere un respirador cuando se aplica el producto al aire libre pero se requiere un respirador cuando se aplican pesticidas dentro de un espacio cerrado. Por lo tanto, es importante que los </a:t>
            </a:r>
            <a:r>
              <a:rPr lang="es-ES" dirty="0" smtClean="0"/>
              <a:t>manipuladores </a:t>
            </a:r>
            <a:r>
              <a:rPr lang="es-ES" dirty="0"/>
              <a:t>revisen toda la sección de PPE antes de aplicar el producto.</a:t>
            </a:r>
            <a:endParaRPr lang="en-US" dirty="0"/>
          </a:p>
          <a:p>
            <a:pPr marL="330521" indent="-330521">
              <a:buFont typeface="+mj-lt"/>
              <a:buAutoNum type="arabicPeriod"/>
            </a:pPr>
            <a:r>
              <a:rPr lang="es-ES" dirty="0"/>
              <a:t>Un aplicador puede tener requisitos de PPE</a:t>
            </a:r>
            <a:r>
              <a:rPr lang="es-ES" baseline="0" dirty="0"/>
              <a:t> que </a:t>
            </a:r>
            <a:r>
              <a:rPr lang="es-ES" baseline="0" dirty="0" smtClean="0"/>
              <a:t>son </a:t>
            </a:r>
            <a:r>
              <a:rPr lang="es-ES" dirty="0"/>
              <a:t>muy</a:t>
            </a:r>
            <a:r>
              <a:rPr lang="es-ES" baseline="0" dirty="0"/>
              <a:t> diferentes</a:t>
            </a:r>
            <a:r>
              <a:rPr lang="es-ES" dirty="0"/>
              <a:t> que los de una persona que está mezclando y cargando un producto</a:t>
            </a:r>
          </a:p>
          <a:p>
            <a:pPr marL="330521" indent="-330521">
              <a:buFont typeface="+mj-lt"/>
              <a:buAutoNum type="arabicPeriod"/>
            </a:pPr>
            <a:r>
              <a:rPr lang="es-ES" dirty="0"/>
              <a:t>El PPE que se incluye en la etiqueta para las</a:t>
            </a:r>
            <a:r>
              <a:rPr lang="es-ES" baseline="0" dirty="0"/>
              <a:t> tareas de los </a:t>
            </a:r>
            <a:r>
              <a:rPr lang="es-ES" dirty="0"/>
              <a:t>trabajadores de </a:t>
            </a:r>
            <a:r>
              <a:rPr lang="es-ES" dirty="0" smtClean="0"/>
              <a:t>entrada anticipada </a:t>
            </a:r>
            <a:r>
              <a:rPr lang="es-ES" dirty="0"/>
              <a:t>es a menudo </a:t>
            </a:r>
            <a:r>
              <a:rPr lang="es-ES" dirty="0" smtClean="0"/>
              <a:t>enlistado por separada y se </a:t>
            </a:r>
            <a:r>
              <a:rPr lang="es-ES" dirty="0"/>
              <a:t>encuentra en el cuadro de “</a:t>
            </a:r>
            <a:r>
              <a:rPr lang="es-ES" dirty="0" err="1"/>
              <a:t>Agricultural</a:t>
            </a:r>
            <a:r>
              <a:rPr lang="es-ES" dirty="0"/>
              <a:t> Use </a:t>
            </a:r>
            <a:r>
              <a:rPr lang="es-ES" dirty="0" err="1"/>
              <a:t>Requirements</a:t>
            </a:r>
            <a:r>
              <a:rPr lang="es-ES" dirty="0"/>
              <a:t>” (Requisitos de Uso Agrícola).</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4693747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Precautionary statements can be found throughout the pesticide label. They include measures that handlers must take to protect themselves, other people and the environment. Examples of these include statements instructing the handler to apply the pesticide in a way that doesn’t contaminate people, livestock or sensitive areas; to avoid inhaling the product; and to wash hands before eating, drinking or smoking, or using the restroom.</a:t>
            </a:r>
          </a:p>
          <a:p>
            <a:pPr marL="232929" indent="-232929">
              <a:buFont typeface="+mj-lt"/>
              <a:buAutoNum type="arabicPeriod"/>
            </a:pPr>
            <a:r>
              <a:rPr lang="en-US" dirty="0"/>
              <a:t>Precautionary statements tell the handler the route of entry by which the pesticide is toxic or harmful.</a:t>
            </a:r>
          </a:p>
          <a:p>
            <a:r>
              <a:rPr lang="en-US" dirty="0"/>
              <a:t> </a:t>
            </a:r>
          </a:p>
          <a:p>
            <a:pPr defTabSz="881390">
              <a:defRPr/>
            </a:pPr>
            <a:r>
              <a:rPr lang="en-US" altLang="es-MX" b="1" dirty="0"/>
              <a:t>Notes for trainers of pesticide handlers:</a:t>
            </a:r>
          </a:p>
          <a:p>
            <a:pPr marL="330521" indent="-330521">
              <a:buFont typeface="+mj-lt"/>
              <a:buAutoNum type="arabicPeriod"/>
            </a:pPr>
            <a:r>
              <a:rPr lang="en-US" dirty="0"/>
              <a:t>Some pesticide handlers may skim or overlook these important precautionary measures because they believe that the information is standardized. Precautionary statements can vary from one product to the next and are an equally important part of the label.  </a:t>
            </a:r>
          </a:p>
          <a:p>
            <a:pPr marL="330521" indent="-330521">
              <a:buFont typeface="+mj-lt"/>
              <a:buAutoNum type="arabicPeriod"/>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a:buFont typeface="+mj-lt"/>
              <a:buAutoNum type="arabicPeriod"/>
            </a:pPr>
            <a:r>
              <a:rPr lang="es-ES" dirty="0"/>
              <a:t>Se pueden encontrar declaraciones de precaución </a:t>
            </a:r>
            <a:r>
              <a:rPr lang="es-ES" dirty="0" smtClean="0"/>
              <a:t>sobre </a:t>
            </a:r>
            <a:r>
              <a:rPr lang="es-ES" dirty="0"/>
              <a:t>toda la etiqueta del pesticida. </a:t>
            </a:r>
            <a:r>
              <a:rPr lang="es-ES" dirty="0" smtClean="0"/>
              <a:t>Estas</a:t>
            </a:r>
            <a:r>
              <a:rPr lang="es-ES" baseline="0" dirty="0" smtClean="0"/>
              <a:t> i</a:t>
            </a:r>
            <a:r>
              <a:rPr lang="es-ES" dirty="0" smtClean="0"/>
              <a:t>ncluyen medidas/pasos </a:t>
            </a:r>
            <a:r>
              <a:rPr lang="es-ES" dirty="0"/>
              <a:t>que los </a:t>
            </a:r>
            <a:r>
              <a:rPr lang="es-ES" dirty="0" smtClean="0"/>
              <a:t>manipuladores </a:t>
            </a:r>
            <a:r>
              <a:rPr lang="es-ES" dirty="0"/>
              <a:t>deben tomar para protegerse a sí mismos, a otras personas y al medio ambiente.</a:t>
            </a:r>
            <a:r>
              <a:rPr lang="en-US" dirty="0"/>
              <a:t> </a:t>
            </a:r>
            <a:r>
              <a:rPr lang="es-ES" dirty="0" smtClean="0"/>
              <a:t>Algunos</a:t>
            </a:r>
            <a:r>
              <a:rPr lang="es-ES" baseline="0" dirty="0" smtClean="0"/>
              <a:t> e</a:t>
            </a:r>
            <a:r>
              <a:rPr lang="es-ES" dirty="0" smtClean="0"/>
              <a:t>jemplos incluyen </a:t>
            </a:r>
            <a:r>
              <a:rPr lang="es-ES" dirty="0"/>
              <a:t>declaraciones que instruyen al </a:t>
            </a:r>
            <a:r>
              <a:rPr lang="es-ES" dirty="0" smtClean="0"/>
              <a:t>manipulador </a:t>
            </a:r>
            <a:r>
              <a:rPr lang="es-ES" dirty="0"/>
              <a:t>para aplicar el pesticida en una manera que no contamine a las personas, </a:t>
            </a:r>
            <a:r>
              <a:rPr lang="es-ES" dirty="0" smtClean="0"/>
              <a:t>al</a:t>
            </a:r>
            <a:r>
              <a:rPr lang="es-ES" baseline="0" dirty="0" smtClean="0"/>
              <a:t> </a:t>
            </a:r>
            <a:r>
              <a:rPr lang="es-ES" dirty="0" smtClean="0"/>
              <a:t>ganado </a:t>
            </a:r>
            <a:r>
              <a:rPr lang="es-ES" dirty="0"/>
              <a:t>o áreas sensibles; para evitar la inhalación del producto; y lavarse las manos antes de comer, beber,</a:t>
            </a:r>
            <a:r>
              <a:rPr lang="es-ES" baseline="0" dirty="0"/>
              <a:t> </a:t>
            </a:r>
            <a:r>
              <a:rPr lang="es-ES" dirty="0"/>
              <a:t>fumar, o usar el baño</a:t>
            </a:r>
            <a:r>
              <a:rPr lang="en-US" dirty="0"/>
              <a:t>.</a:t>
            </a:r>
          </a:p>
          <a:p>
            <a:pPr marL="232929" indent="-232929">
              <a:buFont typeface="+mj-lt"/>
              <a:buAutoNum type="arabicPeriod"/>
            </a:pPr>
            <a:r>
              <a:rPr lang="es-ES" dirty="0"/>
              <a:t>Las declaraciones de precaución indican al </a:t>
            </a:r>
            <a:r>
              <a:rPr lang="es-ES" dirty="0" smtClean="0"/>
              <a:t>manipulador </a:t>
            </a:r>
            <a:r>
              <a:rPr lang="es-ES" dirty="0"/>
              <a:t>sobre la vía de entrada por la cual el pesticida es tóxico o dañino</a:t>
            </a:r>
            <a:r>
              <a:rPr lang="en-US" dirty="0"/>
              <a:t>.</a:t>
            </a:r>
          </a:p>
          <a:p>
            <a:r>
              <a:rPr lang="en-US" dirty="0"/>
              <a:t> </a:t>
            </a:r>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0521" indent="-330521">
              <a:buFont typeface="+mj-lt"/>
              <a:buAutoNum type="arabicPeriod"/>
            </a:pPr>
            <a:r>
              <a:rPr lang="es-ES" dirty="0"/>
              <a:t>Algunos </a:t>
            </a:r>
            <a:r>
              <a:rPr lang="es-ES" dirty="0" smtClean="0"/>
              <a:t>manipuladores </a:t>
            </a:r>
            <a:r>
              <a:rPr lang="es-ES" dirty="0"/>
              <a:t>de pesticidas pueden pasar </a:t>
            </a:r>
            <a:r>
              <a:rPr lang="es-ES" dirty="0" smtClean="0"/>
              <a:t>por</a:t>
            </a:r>
            <a:r>
              <a:rPr lang="es-ES" baseline="0" dirty="0" smtClean="0"/>
              <a:t> alto</a:t>
            </a:r>
            <a:r>
              <a:rPr lang="es-ES" dirty="0" smtClean="0"/>
              <a:t> </a:t>
            </a:r>
            <a:r>
              <a:rPr lang="es-ES" dirty="0"/>
              <a:t>estas importantes medidas de precaución porque creen que la información está estandarizada. Las declaraciones </a:t>
            </a:r>
            <a:r>
              <a:rPr lang="es-ES" dirty="0" smtClean="0"/>
              <a:t>sobre</a:t>
            </a:r>
            <a:r>
              <a:rPr lang="es-ES" baseline="0" dirty="0" smtClean="0"/>
              <a:t> las</a:t>
            </a:r>
            <a:r>
              <a:rPr lang="es-ES" dirty="0" smtClean="0"/>
              <a:t> precauciones </a:t>
            </a:r>
            <a:r>
              <a:rPr lang="es-ES" dirty="0"/>
              <a:t>pueden variar de un producto a otro y son una parte igualmente importante de la etiqueta.</a:t>
            </a:r>
            <a:endParaRPr lang="en-US" dirty="0"/>
          </a:p>
          <a:p>
            <a:r>
              <a:rPr lang="en-US" sz="1300" dirty="0"/>
              <a:t> </a:t>
            </a:r>
            <a:endParaRPr lang="en-US" dirty="0"/>
          </a:p>
          <a:p>
            <a:pPr marL="330521" indent="-330521">
              <a:buFont typeface="+mj-lt"/>
              <a:buAutoNum type="arabicPeriod"/>
            </a:pPr>
            <a:endParaRPr lang="en-US" dirty="0"/>
          </a:p>
          <a:p>
            <a:r>
              <a:rPr lang="en-US" sz="1300" dirty="0"/>
              <a:t>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20950451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Some pesticides are harmful to birds or beneficial insects. Others may be toxic to fish or can easily move through the soil and contaminate the groundwater. The Environmental Hazards section will tell the user about the potential impacts on the environment and warn handlers to avoid harming certain species or contaminating sensitive areas such as wetlands or waterways.</a:t>
            </a:r>
          </a:p>
          <a:p>
            <a:r>
              <a:rPr lang="en-US" dirty="0"/>
              <a:t> </a:t>
            </a:r>
          </a:p>
          <a:p>
            <a:pPr defTabSz="881390">
              <a:defRPr/>
            </a:pPr>
            <a:r>
              <a:rPr lang="en-US" altLang="es-MX" b="1" dirty="0"/>
              <a:t>Notes for trainers of pesticide handlers:</a:t>
            </a:r>
          </a:p>
          <a:p>
            <a:pPr marL="330521" indent="-330521">
              <a:buFont typeface="+mj-lt"/>
              <a:buAutoNum type="arabicPeriod"/>
            </a:pPr>
            <a:r>
              <a:rPr lang="en-US" dirty="0"/>
              <a:t>After reading the environmental hazard statements and before applying the pesticide, handlers must survey the application area for the presence of any beneficial insects, wildlife or sensitive areas that were listed on the label. </a:t>
            </a:r>
          </a:p>
          <a:p>
            <a:pPr marL="330521" indent="-330521">
              <a:buFont typeface="+mj-lt"/>
              <a:buAutoNum type="arabicPeriod"/>
            </a:pPr>
            <a:endParaRPr lang="en-US" dirty="0"/>
          </a:p>
          <a:p>
            <a:pPr defTabSz="881390">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2929" indent="-232929">
              <a:buFont typeface="+mj-lt"/>
              <a:buAutoNum type="arabicPeriod"/>
            </a:pPr>
            <a:r>
              <a:rPr lang="es-ES" dirty="0"/>
              <a:t>Algunos pesticidas son dañinos para las aves o para los insectos </a:t>
            </a:r>
            <a:r>
              <a:rPr lang="es-ES" dirty="0" smtClean="0"/>
              <a:t>benéficos. </a:t>
            </a:r>
            <a:r>
              <a:rPr lang="es-ES" dirty="0"/>
              <a:t>Otros pueden ser tóxicos para los peces o pueden moverse fácilmente por el suelo y contaminar las aguas subterráneas. La sección de “</a:t>
            </a:r>
            <a:r>
              <a:rPr lang="es-ES" dirty="0" err="1"/>
              <a:t>Environmental</a:t>
            </a:r>
            <a:r>
              <a:rPr lang="es-ES" dirty="0"/>
              <a:t> </a:t>
            </a:r>
            <a:r>
              <a:rPr lang="es-ES" dirty="0" err="1"/>
              <a:t>Hazards</a:t>
            </a:r>
            <a:r>
              <a:rPr lang="es-ES" dirty="0"/>
              <a:t>” (Peligros/Riesgos al</a:t>
            </a:r>
            <a:r>
              <a:rPr lang="es-ES" baseline="0" dirty="0"/>
              <a:t> Medio Ambiente</a:t>
            </a:r>
            <a:r>
              <a:rPr lang="es-ES" dirty="0"/>
              <a:t>) informará al usuario sobre los impactos potenciales al</a:t>
            </a:r>
            <a:r>
              <a:rPr lang="es-ES" baseline="0" dirty="0"/>
              <a:t> </a:t>
            </a:r>
            <a:r>
              <a:rPr lang="es-ES" dirty="0"/>
              <a:t>medio ambiente y advierte a los </a:t>
            </a:r>
            <a:r>
              <a:rPr lang="es-ES" dirty="0" smtClean="0"/>
              <a:t>manipuladores </a:t>
            </a:r>
            <a:r>
              <a:rPr lang="es-ES" dirty="0"/>
              <a:t>que deben evitar daños a ciertas especies o contaminar áreas sensibles tales como </a:t>
            </a:r>
            <a:r>
              <a:rPr lang="es-ES" dirty="0" smtClean="0"/>
              <a:t>pantanos o </a:t>
            </a:r>
            <a:r>
              <a:rPr lang="es-ES" dirty="0"/>
              <a:t>vías fluviales.</a:t>
            </a:r>
          </a:p>
          <a:p>
            <a:pPr marL="0" indent="0">
              <a:buFont typeface="+mj-lt"/>
              <a:buNone/>
            </a:pPr>
            <a:r>
              <a:rPr lang="en-US" dirty="0"/>
              <a:t> </a:t>
            </a:r>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0521" indent="-330521">
              <a:buFont typeface="+mj-lt"/>
              <a:buAutoNum type="arabicPeriod"/>
            </a:pPr>
            <a:r>
              <a:rPr lang="es-ES" dirty="0"/>
              <a:t>Después de leer las Declaraciones de Riesgos</a:t>
            </a:r>
            <a:r>
              <a:rPr lang="es-ES" baseline="0" dirty="0"/>
              <a:t> al Medio Ambiente</a:t>
            </a:r>
            <a:r>
              <a:rPr lang="es-ES" dirty="0"/>
              <a:t> y antes de aplicar el pesticida, los </a:t>
            </a:r>
            <a:r>
              <a:rPr lang="es-ES" dirty="0" smtClean="0"/>
              <a:t>manipuladores </a:t>
            </a:r>
            <a:r>
              <a:rPr lang="es-ES" dirty="0"/>
              <a:t>deben inspeccionar el área de aplicación para </a:t>
            </a:r>
            <a:r>
              <a:rPr lang="es-ES" dirty="0" smtClean="0"/>
              <a:t>identificar la </a:t>
            </a:r>
            <a:r>
              <a:rPr lang="es-ES" dirty="0"/>
              <a:t>presencia de cualquier insecto </a:t>
            </a:r>
            <a:r>
              <a:rPr lang="es-ES" dirty="0" smtClean="0"/>
              <a:t>benéfico, </a:t>
            </a:r>
            <a:r>
              <a:rPr lang="es-ES" dirty="0"/>
              <a:t>vida silvestre o áreas sensibles que fueron mencionadas en la etiqueta.</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32417799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37355" indent="-237355">
              <a:buFont typeface="+mj-lt"/>
              <a:buAutoNum type="arabicPeriod"/>
            </a:pPr>
            <a:r>
              <a:rPr lang="en-US" dirty="0"/>
              <a:t>The restricted-entry interval (REI) is the time that agricultural employees must wait after an application before it is safe to enter the area without protection and additional training. The REI is often included in the Agricultural Use Requirements box, but may also be found in the Directions for Use section if the REI varies by site. It is the agricultural employer’s responsibility to keep workers and other people out of the treated area during the REI.</a:t>
            </a:r>
          </a:p>
          <a:p>
            <a:pPr marL="237355" indent="-237355">
              <a:buFont typeface="+mj-lt"/>
              <a:buAutoNum type="arabicPeriod"/>
            </a:pPr>
            <a:endParaRPr lang="en-US" b="1" i="1" dirty="0"/>
          </a:p>
          <a:p>
            <a:pPr defTabSz="898136">
              <a:defRPr/>
            </a:pPr>
            <a:r>
              <a:rPr lang="en-US" altLang="es-MX" b="1" dirty="0"/>
              <a:t>Notes for trainers of pesticide handlers:</a:t>
            </a:r>
          </a:p>
          <a:p>
            <a:pPr marL="336801" indent="-336801">
              <a:buFont typeface="+mj-lt"/>
              <a:buAutoNum type="arabicPeriod"/>
            </a:pPr>
            <a:r>
              <a:rPr lang="en-US" dirty="0"/>
              <a:t>Some states have set a minimum REI if one is not listed on the label or if the label states that employees can enter once the product is dry. Since these regulations are state-specific they most likely will not be found on the pesticide label. Nevertheless, all pesticide handlers and agricultural employers must be aware of and follow state-specific REI limitations. </a:t>
            </a:r>
          </a:p>
          <a:p>
            <a:pPr marL="336801" indent="-336801">
              <a:buFont typeface="+mj-lt"/>
              <a:buAutoNum type="arabicPeriod"/>
            </a:pPr>
            <a:endParaRPr lang="en-US" dirty="0"/>
          </a:p>
          <a:p>
            <a:pPr defTabSz="898136">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7355" indent="-237355">
              <a:buFont typeface="+mj-lt"/>
              <a:buAutoNum type="arabicPeriod"/>
            </a:pPr>
            <a:r>
              <a:rPr lang="es-ES" dirty="0"/>
              <a:t>El intervalo de entrada restringida (REI) es el tiempo que los empleados agrícolas deben esperar después de una aplicación antes de que sea seguro entrar en el área sin protección y capacitación  adicional. El REI se incluye a menudo en el cuadro “</a:t>
            </a:r>
            <a:r>
              <a:rPr lang="es-ES" dirty="0" err="1"/>
              <a:t>Agricultural</a:t>
            </a:r>
            <a:r>
              <a:rPr lang="es-ES" baseline="0" dirty="0"/>
              <a:t> Use </a:t>
            </a:r>
            <a:r>
              <a:rPr lang="es-ES" baseline="0" dirty="0" err="1"/>
              <a:t>Requirements</a:t>
            </a:r>
            <a:r>
              <a:rPr lang="es-ES" baseline="0" dirty="0"/>
              <a:t>”</a:t>
            </a:r>
            <a:r>
              <a:rPr lang="es-ES" dirty="0"/>
              <a:t> (Requisitos del </a:t>
            </a:r>
            <a:r>
              <a:rPr lang="es-ES" dirty="0" smtClean="0"/>
              <a:t>uso agrícola</a:t>
            </a:r>
            <a:r>
              <a:rPr lang="es-ES" dirty="0"/>
              <a:t>), pero también se puede encontrar en la sección “</a:t>
            </a:r>
            <a:r>
              <a:rPr lang="es-ES" dirty="0" err="1"/>
              <a:t>Directions</a:t>
            </a:r>
            <a:r>
              <a:rPr lang="es-ES" dirty="0"/>
              <a:t> </a:t>
            </a:r>
            <a:r>
              <a:rPr lang="es-ES" dirty="0" err="1"/>
              <a:t>for</a:t>
            </a:r>
            <a:r>
              <a:rPr lang="es-ES" dirty="0"/>
              <a:t> Use”</a:t>
            </a:r>
            <a:r>
              <a:rPr lang="es-ES" baseline="0" dirty="0"/>
              <a:t> (</a:t>
            </a:r>
            <a:r>
              <a:rPr lang="es-ES" dirty="0"/>
              <a:t>Instrucciones </a:t>
            </a:r>
            <a:r>
              <a:rPr lang="es-ES" dirty="0" smtClean="0"/>
              <a:t>sobre el</a:t>
            </a:r>
            <a:r>
              <a:rPr lang="es-ES" dirty="0"/>
              <a:t> </a:t>
            </a:r>
            <a:r>
              <a:rPr lang="es-ES" dirty="0" smtClean="0"/>
              <a:t>uso</a:t>
            </a:r>
            <a:r>
              <a:rPr lang="es-ES" dirty="0"/>
              <a:t>), si el REI varía para cada sitio. Es la responsabilidad del empleador agrícola mantener a los trabajadores y otras personas fuera del área tratada durante el REI.</a:t>
            </a:r>
          </a:p>
          <a:p>
            <a:pPr marL="237355" indent="-237355">
              <a:buFont typeface="+mj-lt"/>
              <a:buAutoNum type="arabicPeriod"/>
            </a:pPr>
            <a:endParaRPr lang="en-US" b="1" i="1" dirty="0"/>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6801" indent="-336801">
              <a:buFont typeface="+mj-lt"/>
              <a:buAutoNum type="arabicPeriod"/>
            </a:pPr>
            <a:r>
              <a:rPr lang="es-ES" dirty="0"/>
              <a:t>Algunos estados han establecido un REI mínimo si uno no aparece en la etiqueta o si la etiqueta indica que los empleados pueden entrar una vez que el producto </a:t>
            </a:r>
            <a:r>
              <a:rPr lang="es-ES" dirty="0" smtClean="0"/>
              <a:t>se seque. </a:t>
            </a:r>
            <a:r>
              <a:rPr lang="es-ES" dirty="0"/>
              <a:t>Dado que estas regulaciones son específicas del estado, lo más probable es que no se encuentren en la etiqueta del pesticida. Sin embargo, todos los </a:t>
            </a:r>
            <a:r>
              <a:rPr lang="es-ES" dirty="0" smtClean="0"/>
              <a:t>manipuladores </a:t>
            </a:r>
            <a:r>
              <a:rPr lang="es-ES" dirty="0"/>
              <a:t>de pesticidas y los empleadores agrícolas deben estar bien informados y seguir las limitaciones específicas de REI en su estado.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15734772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37355" indent="-237355">
              <a:buFont typeface="+mj-lt"/>
              <a:buAutoNum type="arabicPeriod"/>
            </a:pPr>
            <a:r>
              <a:rPr lang="en-US" dirty="0"/>
              <a:t>The Directions for Use section provides the handler with details about the pests that the product will control, the sites to which the pesticide can be applied, application rates, mixing instructions, equipment that can or can’t be used, and application restrictions. </a:t>
            </a:r>
          </a:p>
          <a:p>
            <a:r>
              <a:rPr lang="en-US" dirty="0"/>
              <a:t> </a:t>
            </a:r>
          </a:p>
          <a:p>
            <a:pPr defTabSz="898136">
              <a:defRPr/>
            </a:pPr>
            <a:r>
              <a:rPr lang="en-US" altLang="es-MX" b="1" dirty="0"/>
              <a:t>Notes for trainers of pesticide handlers:</a:t>
            </a:r>
          </a:p>
          <a:p>
            <a:pPr marL="336801" indent="-336801">
              <a:buFont typeface="+mj-lt"/>
              <a:buAutoNum type="arabicPeriod"/>
            </a:pPr>
            <a:r>
              <a:rPr lang="en-US" dirty="0"/>
              <a:t>It is illegal for a pesticide handler to exceed the maximum rate listed on the label. It is also illegal to apply a pesticide to a site or crop that is not listed on the label. While it is not illegal to apply the pesticide below the listed application rate or to a pest that isn’t included on the label, it is not advisable because the product might not perform well and the pest may develop resistance to the pesticide. It is also a waste of time, money and product. Agricultural employers and pesticide handlers should contact the pesticide manufacturer if they need clarification about mixing or application instructions or have questions about optional products that are available for a particular pest or site.  </a:t>
            </a:r>
          </a:p>
          <a:p>
            <a:pPr marL="336801" indent="-336801">
              <a:buFont typeface="+mj-lt"/>
              <a:buAutoNum type="arabicPeriod"/>
            </a:pPr>
            <a:endParaRPr lang="en-US" dirty="0"/>
          </a:p>
          <a:p>
            <a:pPr defTabSz="898136">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7355" indent="-237355">
              <a:buFont typeface="+mj-lt"/>
              <a:buAutoNum type="arabicPeriod"/>
            </a:pPr>
            <a:r>
              <a:rPr lang="es-ES" dirty="0"/>
              <a:t>La sección “</a:t>
            </a:r>
            <a:r>
              <a:rPr lang="es-ES" dirty="0" err="1"/>
              <a:t>Directions</a:t>
            </a:r>
            <a:r>
              <a:rPr lang="es-ES" dirty="0"/>
              <a:t> </a:t>
            </a:r>
            <a:r>
              <a:rPr lang="es-ES" dirty="0" err="1"/>
              <a:t>for</a:t>
            </a:r>
            <a:r>
              <a:rPr lang="es-ES" dirty="0"/>
              <a:t> Use” "Instrucciones por</a:t>
            </a:r>
            <a:r>
              <a:rPr lang="es-ES" baseline="0" dirty="0"/>
              <a:t> el </a:t>
            </a:r>
            <a:r>
              <a:rPr lang="es-ES" baseline="0" dirty="0" smtClean="0"/>
              <a:t>uso</a:t>
            </a:r>
            <a:r>
              <a:rPr lang="es-ES" dirty="0"/>
              <a:t>" proporciona al </a:t>
            </a:r>
            <a:r>
              <a:rPr lang="es-ES" dirty="0" smtClean="0"/>
              <a:t>manipulador </a:t>
            </a:r>
            <a:r>
              <a:rPr lang="es-ES" dirty="0"/>
              <a:t>los detalles sobre las plagas que el producto controla, los sitios a los que se puede aplicar el pesticida, la dosis/medida de aplicación, las instrucciones de mezcla, el equipo que se puede o no puede usar y las restricciones de aplicación </a:t>
            </a:r>
          </a:p>
          <a:p>
            <a:pPr marL="237355" indent="-237355">
              <a:buFont typeface="+mj-lt"/>
              <a:buAutoNum type="arabicPeriod"/>
            </a:pPr>
            <a:endParaRPr lang="en-US" dirty="0"/>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6801" indent="-336801">
              <a:buFont typeface="+mj-lt"/>
              <a:buAutoNum type="arabicPeriod"/>
            </a:pPr>
            <a:r>
              <a:rPr lang="es-ES" dirty="0"/>
              <a:t>Es ilegal que un </a:t>
            </a:r>
            <a:r>
              <a:rPr lang="es-ES" dirty="0" smtClean="0"/>
              <a:t>manipulador </a:t>
            </a:r>
            <a:r>
              <a:rPr lang="es-ES" dirty="0"/>
              <a:t>de pesticidas exceda la dosis/cantidad</a:t>
            </a:r>
            <a:r>
              <a:rPr lang="es-ES" baseline="0" dirty="0"/>
              <a:t> </a:t>
            </a:r>
            <a:r>
              <a:rPr lang="es-ES" dirty="0"/>
              <a:t>máxima indicada en la etiqueta</a:t>
            </a:r>
            <a:r>
              <a:rPr lang="en-US" dirty="0"/>
              <a:t>. </a:t>
            </a:r>
            <a:r>
              <a:rPr lang="es-ES" dirty="0"/>
              <a:t>También es ilegal aplicar un pesticida a un sitio o cultivo que no figure en la etiqueta</a:t>
            </a:r>
            <a:r>
              <a:rPr lang="en-US" dirty="0"/>
              <a:t>. </a:t>
            </a:r>
            <a:r>
              <a:rPr lang="es-ES" dirty="0"/>
              <a:t>Si bien no es ilegal aplicar el pesticida por debajo de la dosis de aplicación indicada o de una plaga que no se incluye en la etiqueta, no es recomendable porque el producto puede no funcionar bien y la plaga puede desarrollar resistencia al pesticida. También es una pérdida de tiempo, dinero y producto</a:t>
            </a:r>
            <a:r>
              <a:rPr lang="en-US" dirty="0"/>
              <a:t>. </a:t>
            </a:r>
            <a:r>
              <a:rPr lang="es-ES" dirty="0"/>
              <a:t>Los empleadores agrícolas y los </a:t>
            </a:r>
            <a:r>
              <a:rPr lang="es-ES" dirty="0" smtClean="0"/>
              <a:t>manipuladores </a:t>
            </a:r>
            <a:r>
              <a:rPr lang="es-ES" dirty="0"/>
              <a:t>de pesticidas deben ponerse en contacto con el fabricante de pesticidas si necesitan aclaraciones sobre las instrucciones de la</a:t>
            </a:r>
            <a:r>
              <a:rPr lang="es-ES" baseline="0" dirty="0"/>
              <a:t> mezcla </a:t>
            </a:r>
            <a:r>
              <a:rPr lang="es-ES" dirty="0"/>
              <a:t>o de la</a:t>
            </a:r>
            <a:r>
              <a:rPr lang="es-ES" baseline="0" dirty="0"/>
              <a:t> </a:t>
            </a:r>
            <a:r>
              <a:rPr lang="es-ES" dirty="0"/>
              <a:t>aplicación o si tienen preguntas sobre los productos opcionales disponibles para una plaga o sitio en particular.</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3791590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37355" indent="-237355">
              <a:buFont typeface="+mj-lt"/>
              <a:buAutoNum type="arabicPeriod"/>
            </a:pPr>
            <a:r>
              <a:rPr lang="en-US" dirty="0"/>
              <a:t>Storage and disposal instructions are usually found at the end of the label. They may include a storage temperature range or warnings about storing the pesticide near fertilizers, feed or in a container other than the original container. </a:t>
            </a:r>
          </a:p>
          <a:p>
            <a:r>
              <a:rPr lang="en-US" dirty="0"/>
              <a:t> </a:t>
            </a:r>
          </a:p>
          <a:p>
            <a:pPr defTabSz="898136">
              <a:defRPr/>
            </a:pPr>
            <a:r>
              <a:rPr lang="en-US" altLang="es-MX" b="1" dirty="0"/>
              <a:t>Notes for trainers of pesticide handlers:</a:t>
            </a:r>
          </a:p>
          <a:p>
            <a:pPr marL="336801" indent="-336801">
              <a:buFont typeface="+mj-lt"/>
              <a:buAutoNum type="arabicPeriod"/>
            </a:pPr>
            <a:r>
              <a:rPr lang="en-US" dirty="0"/>
              <a:t>Storage and disposal regulations may vary between states or counties. Agricultural employers should check with their local pesticide regulatory agency for additional storage and disposal regulations, container recycling services, and unused pesticide collection programs. </a:t>
            </a:r>
          </a:p>
          <a:p>
            <a:pPr marL="336801" indent="-336801">
              <a:buFont typeface="+mj-lt"/>
              <a:buAutoNum type="arabicPeriod"/>
            </a:pPr>
            <a:r>
              <a:rPr lang="en-US" dirty="0"/>
              <a:t>The Pesticide Stewardship Alliance (TPSA) has a database of the pesticide disposal contacts in each state, and information on pesticide container recycling companies operating in each state at </a:t>
            </a:r>
            <a:r>
              <a:rPr lang="en-US" u="sng" dirty="0">
                <a:hlinkClick r:id="rId3"/>
              </a:rPr>
              <a:t>http://tpsalliance.org/</a:t>
            </a:r>
            <a:r>
              <a:rPr lang="en-US" dirty="0"/>
              <a:t>.</a:t>
            </a:r>
          </a:p>
          <a:p>
            <a:pPr marL="336801" indent="-336801" defTabSz="898136">
              <a:buFont typeface="+mj-lt"/>
              <a:buAutoNum type="arabicPeriod"/>
              <a:defRPr/>
            </a:pPr>
            <a:r>
              <a:rPr lang="en-US" dirty="0"/>
              <a:t>This concludes section 9: Pesticide Label Information. Continue on to section 10: Protecting People and the Environment When Using Pesticides or return to the Table of Contents by clicking on the </a:t>
            </a:r>
            <a:r>
              <a:rPr lang="en-US" dirty="0" smtClean="0"/>
              <a:t>“</a:t>
            </a:r>
            <a:r>
              <a:rPr lang="es-ES" dirty="0" smtClean="0"/>
              <a:t>Volver a la Tabla de Contenido</a:t>
            </a:r>
            <a:r>
              <a:rPr lang="en-US" dirty="0" smtClean="0"/>
              <a:t>” </a:t>
            </a:r>
            <a:r>
              <a:rPr lang="en-US" dirty="0"/>
              <a:t>in the bottom-right corner of this slide (when in presentation view only). </a:t>
            </a:r>
          </a:p>
          <a:p>
            <a:pPr marL="336801" indent="-336801" defTabSz="898136">
              <a:buFont typeface="+mj-lt"/>
              <a:buAutoNum type="arabicPeriod"/>
              <a:defRPr/>
            </a:pPr>
            <a:endParaRPr lang="en-US" dirty="0"/>
          </a:p>
          <a:p>
            <a:pPr defTabSz="898136">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dirty="0" err="1" smtClean="0"/>
              <a:t>cubrir</a:t>
            </a:r>
            <a:r>
              <a:rPr lang="en-US" altLang="es-MX" b="1" dirty="0"/>
              <a:t>: </a:t>
            </a:r>
          </a:p>
          <a:p>
            <a:pPr marL="237355" indent="-237355">
              <a:buFont typeface="+mj-lt"/>
              <a:buAutoNum type="arabicPeriod"/>
            </a:pPr>
            <a:r>
              <a:rPr lang="es-ES" dirty="0"/>
              <a:t>Las instrucciones de almacenamiento y el desecho se encuentran generalmente al final/la</a:t>
            </a:r>
            <a:r>
              <a:rPr lang="es-ES" baseline="0" dirty="0"/>
              <a:t> última </a:t>
            </a:r>
            <a:r>
              <a:rPr lang="es-ES" baseline="0" dirty="0" smtClean="0"/>
              <a:t>página</a:t>
            </a:r>
            <a:r>
              <a:rPr lang="es-ES" dirty="0" smtClean="0"/>
              <a:t> de </a:t>
            </a:r>
            <a:r>
              <a:rPr lang="es-ES" dirty="0"/>
              <a:t>la etiqueta. Pueden incluir un rango de temperatura de almacenamiento o advertencias sobre el almacenamiento del pesticida cerca de los fertilizantes, los</a:t>
            </a:r>
            <a:r>
              <a:rPr lang="es-ES" baseline="0" dirty="0"/>
              <a:t> </a:t>
            </a:r>
            <a:r>
              <a:rPr lang="es-ES" dirty="0"/>
              <a:t>alimentos o en un recipiente que no sea el contenedor original.</a:t>
            </a:r>
          </a:p>
          <a:p>
            <a:pPr marL="237355" indent="-237355">
              <a:buFont typeface="+mj-lt"/>
              <a:buAutoNum type="arabicPeriod"/>
            </a:pPr>
            <a:endParaRPr lang="en-US" dirty="0"/>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los</a:t>
            </a:r>
            <a:r>
              <a:rPr lang="en-US" altLang="es-MX" b="1" baseline="0" dirty="0"/>
              <a:t> </a:t>
            </a:r>
            <a:r>
              <a:rPr lang="en-US" altLang="es-MX" b="1" baseline="0" dirty="0" err="1" smtClean="0"/>
              <a:t>manipuladores</a:t>
            </a:r>
            <a:r>
              <a:rPr lang="en-US" altLang="es-MX" b="1" dirty="0"/>
              <a:t>:</a:t>
            </a:r>
          </a:p>
          <a:p>
            <a:pPr marL="336801" indent="-336801">
              <a:buFont typeface="+mj-lt"/>
              <a:buAutoNum type="arabicPeriod"/>
            </a:pPr>
            <a:r>
              <a:rPr lang="es-ES" dirty="0"/>
              <a:t>Las regulaciones del almacenamiento y desecho pueden variar entre diferentes</a:t>
            </a:r>
            <a:r>
              <a:rPr lang="es-ES" baseline="0" dirty="0"/>
              <a:t> </a:t>
            </a:r>
            <a:r>
              <a:rPr lang="es-ES" dirty="0"/>
              <a:t>estados o condados. Los empleadores agrícolas deben consultar con su agencia local de regulación de pesticidas para obtener regulaciones adicionales de almacenamiento y</a:t>
            </a:r>
            <a:r>
              <a:rPr lang="es-ES" baseline="0" dirty="0"/>
              <a:t> desecho</a:t>
            </a:r>
            <a:r>
              <a:rPr lang="es-ES" dirty="0"/>
              <a:t>, servicios de reciclaje de envases/contenedores y programas de recolección de pesticidas no utilizados</a:t>
            </a:r>
          </a:p>
          <a:p>
            <a:pPr marL="336801" indent="-336801">
              <a:buFont typeface="+mj-lt"/>
              <a:buAutoNum type="arabicPeriod"/>
            </a:pPr>
            <a:r>
              <a:rPr lang="en-US" dirty="0"/>
              <a:t>La </a:t>
            </a:r>
            <a:r>
              <a:rPr lang="en-US" dirty="0" err="1"/>
              <a:t>organización</a:t>
            </a:r>
            <a:r>
              <a:rPr lang="en-US" dirty="0"/>
              <a:t> “Pesticide Stewardship Alliance (TPSA)” </a:t>
            </a:r>
            <a:r>
              <a:rPr lang="es-ES" dirty="0"/>
              <a:t>tiene </a:t>
            </a:r>
            <a:r>
              <a:rPr lang="es-ES" dirty="0" smtClean="0"/>
              <a:t>una</a:t>
            </a:r>
            <a:r>
              <a:rPr lang="es-ES" baseline="0" dirty="0" smtClean="0"/>
              <a:t> </a:t>
            </a:r>
            <a:r>
              <a:rPr lang="es-ES" dirty="0" smtClean="0"/>
              <a:t>lista de </a:t>
            </a:r>
            <a:r>
              <a:rPr lang="es-ES" dirty="0"/>
              <a:t>los contactos de desecho de pesticidas en cada estado, e información sobre las compañías de reciclaje de envases/contenedores de pesticidas que operan en cada estado en http://</a:t>
            </a:r>
            <a:r>
              <a:rPr lang="es-ES" dirty="0" smtClean="0"/>
              <a:t>tpsalliance.org</a:t>
            </a:r>
            <a:r>
              <a:rPr lang="es-ES" dirty="0"/>
              <a:t>/</a:t>
            </a:r>
          </a:p>
          <a:p>
            <a:pPr marL="336801" indent="-336801">
              <a:buFont typeface="+mj-lt"/>
              <a:buAutoNum type="arabicPeriod"/>
            </a:pPr>
            <a:r>
              <a:rPr lang="es-ES" dirty="0"/>
              <a:t>Esto concluye la sección 9</a:t>
            </a:r>
            <a:r>
              <a:rPr lang="es-ES" dirty="0" smtClean="0"/>
              <a:t>: información sobre la etiqueta de los pesticidas. </a:t>
            </a:r>
            <a:r>
              <a:rPr lang="es-ES" dirty="0"/>
              <a:t>Continúe con la sección 10: </a:t>
            </a:r>
            <a:r>
              <a:rPr lang="es-ES" dirty="0" smtClean="0"/>
              <a:t>protección de las personas y el medio ambiente al utilizar pesticidas </a:t>
            </a:r>
            <a:r>
              <a:rPr lang="es-ES" dirty="0"/>
              <a:t>o regrese a la</a:t>
            </a:r>
            <a:r>
              <a:rPr lang="es-ES" baseline="0" dirty="0"/>
              <a:t> Tabla de Contenido </a:t>
            </a:r>
            <a:r>
              <a:rPr lang="es-ES" dirty="0"/>
              <a:t>al hacer clic en el botón "Volver a la Tabla de Contenido" en la esquina inferior derecha de esta diapositiva (sólo en el modo de presentación).</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35274298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Notes for trainers:</a:t>
            </a:r>
          </a:p>
          <a:p>
            <a:pPr marL="224535" indent="-224535" defTabSz="898136">
              <a:buFont typeface="+mj-lt"/>
              <a:buAutoNum type="arabicPeriod"/>
              <a:defRPr/>
            </a:pPr>
            <a:r>
              <a:rPr lang="en-US" b="1" dirty="0"/>
              <a:t>This </a:t>
            </a:r>
            <a:r>
              <a:rPr lang="en-US" b="1" dirty="0" smtClean="0"/>
              <a:t>section </a:t>
            </a:r>
            <a:r>
              <a:rPr lang="en-US" b="1" dirty="0"/>
              <a:t>contain training requirements for handlers only.</a:t>
            </a:r>
          </a:p>
          <a:p>
            <a:pPr marL="224535" indent="-224535">
              <a:buFont typeface="+mj-lt"/>
              <a:buAutoNum type="arabicPeriod"/>
            </a:pPr>
            <a:r>
              <a:rPr lang="en-US" dirty="0"/>
              <a:t>This </a:t>
            </a:r>
            <a:r>
              <a:rPr lang="en-US" dirty="0" smtClean="0"/>
              <a:t>section </a:t>
            </a:r>
            <a:r>
              <a:rPr lang="en-US" dirty="0"/>
              <a:t>will inform handlers of where</a:t>
            </a:r>
            <a:r>
              <a:rPr lang="en-US" baseline="0" dirty="0"/>
              <a:t> they may encounter pesticides at work and how pesticides can enter their body.</a:t>
            </a:r>
          </a:p>
          <a:p>
            <a:endParaRPr lang="en-US" baseline="0" dirty="0"/>
          </a:p>
          <a:p>
            <a:r>
              <a:rPr lang="en-US" baseline="0" dirty="0"/>
              <a:t>Specific handler training topics that are included in this </a:t>
            </a:r>
            <a:r>
              <a:rPr lang="en-US" baseline="0" dirty="0" smtClean="0"/>
              <a:t>section </a:t>
            </a:r>
            <a:r>
              <a:rPr lang="en-US" baseline="0" dirty="0"/>
              <a:t>include:</a:t>
            </a:r>
          </a:p>
          <a:p>
            <a:pPr marL="168401" indent="-168401">
              <a:buFont typeface="Arial" panose="020B0604020202020204" pitchFamily="34" charset="0"/>
              <a:buChar char="•"/>
            </a:pPr>
            <a:r>
              <a:rPr lang="en-US" baseline="0" dirty="0"/>
              <a:t>Handlers must be at least 18 years old.</a:t>
            </a:r>
          </a:p>
          <a:p>
            <a:pPr marL="168401" indent="-168401">
              <a:buFont typeface="Arial" panose="020B0604020202020204" pitchFamily="34" charset="0"/>
              <a:buChar char="•"/>
            </a:pPr>
            <a:r>
              <a:rPr lang="en-US" baseline="0" dirty="0"/>
              <a:t>Information on proper application and use of pesticides.</a:t>
            </a:r>
          </a:p>
          <a:p>
            <a:pPr marL="168401" indent="-168401">
              <a:buFont typeface="Arial" panose="020B0604020202020204" pitchFamily="34" charset="0"/>
              <a:buChar char="•"/>
            </a:pPr>
            <a:r>
              <a:rPr lang="en-US" baseline="0" dirty="0"/>
              <a:t>The responsibility of agricultural employers to post treated areas as required by this rule.</a:t>
            </a:r>
          </a:p>
          <a:p>
            <a:pPr marL="168401" indent="-168401">
              <a:buFont typeface="Arial" panose="020B0604020202020204" pitchFamily="34" charset="0"/>
              <a:buChar char="•"/>
            </a:pPr>
            <a:r>
              <a:rPr lang="en-US" baseline="0" dirty="0"/>
              <a:t>Handlers must not apply pesticides in a manner that results in contact with workers or other persons.</a:t>
            </a:r>
          </a:p>
          <a:p>
            <a:pPr marL="168401" indent="-168401">
              <a:buFont typeface="Arial" panose="020B0604020202020204" pitchFamily="34" charset="0"/>
              <a:buChar char="•"/>
            </a:pPr>
            <a:r>
              <a:rPr lang="en-US" baseline="0" dirty="0"/>
              <a:t>Handlers must suspend a pesticide application if workers or other persons are in the application exclusion zone.</a:t>
            </a:r>
          </a:p>
          <a:p>
            <a:pPr marL="168401" indent="-168401">
              <a:buFont typeface="Arial" panose="020B0604020202020204" pitchFamily="34" charset="0"/>
              <a:buChar char="•"/>
            </a:pPr>
            <a:r>
              <a:rPr lang="en-US" baseline="0" dirty="0"/>
              <a:t>Environmental concerns, such as drift, runoff, and wildlife hazards.</a:t>
            </a:r>
          </a:p>
          <a:p>
            <a:pPr marL="168401" indent="-168401">
              <a:buFont typeface="Arial" panose="020B0604020202020204" pitchFamily="34" charset="0"/>
              <a:buChar char="•"/>
            </a:pPr>
            <a:r>
              <a:rPr lang="en-US" baseline="0" dirty="0"/>
              <a:t>Safety requirements for handling, transporting, storing and disposing of pesticides including general procedures for spill cleanup</a:t>
            </a:r>
            <a:r>
              <a:rPr lang="en-US" baseline="0" dirty="0" smtClean="0"/>
              <a:t>. </a:t>
            </a:r>
          </a:p>
          <a:p>
            <a:pPr marL="168401" indent="-168401">
              <a:buFont typeface="Arial" panose="020B0604020202020204" pitchFamily="34" charset="0"/>
              <a:buChar char="•"/>
            </a:pPr>
            <a:endParaRPr lang="en-US" baseline="0" dirty="0" smtClean="0"/>
          </a:p>
          <a:p>
            <a:pPr defTabSz="898136">
              <a:defRPr/>
            </a:pPr>
            <a:r>
              <a:rPr lang="es-ES" b="1" dirty="0" smtClean="0"/>
              <a:t>Notas para los capacitadores:</a:t>
            </a:r>
          </a:p>
          <a:p>
            <a:pPr marL="232943" indent="-232943" defTabSz="898136">
              <a:buFont typeface="+mj-lt"/>
              <a:buAutoNum type="arabicPeriod"/>
              <a:defRPr/>
            </a:pPr>
            <a:r>
              <a:rPr lang="es-ES" dirty="0" smtClean="0"/>
              <a:t>Esta sección contiene requisitos de capacitación solamente para los manipuladores </a:t>
            </a:r>
          </a:p>
          <a:p>
            <a:pPr marL="232943" indent="-232943" defTabSz="898136">
              <a:buFont typeface="+mj-lt"/>
              <a:buAutoNum type="arabicPeriod"/>
              <a:defRPr/>
            </a:pPr>
            <a:r>
              <a:rPr lang="es-ES" dirty="0" smtClean="0"/>
              <a:t>Esta sección informará a los manipuladores de dónde pueden encontrar los pesticidas en el trabajo y cómo los pesticidas pueden entrar en su cuerpo.</a:t>
            </a:r>
          </a:p>
          <a:p>
            <a:pPr marL="232943" indent="-232943" defTabSz="898136">
              <a:buFont typeface="+mj-lt"/>
              <a:buAutoNum type="arabicPeriod"/>
              <a:defRPr/>
            </a:pPr>
            <a:endParaRPr lang="en-US" baseline="0" dirty="0" smtClean="0"/>
          </a:p>
          <a:p>
            <a:r>
              <a:rPr lang="es-ES" baseline="0" dirty="0" smtClean="0"/>
              <a:t>Los temas específicos de capacitación de manipuladores que se incluyen en esta sección son:</a:t>
            </a:r>
          </a:p>
          <a:p>
            <a:pPr marL="174708" indent="-174708">
              <a:buFont typeface="Arial" panose="020B0604020202020204" pitchFamily="34" charset="0"/>
              <a:buChar char="•"/>
            </a:pPr>
            <a:r>
              <a:rPr lang="es-ES" baseline="0" dirty="0" smtClean="0"/>
              <a:t>Los manipuladores deben tener por lo menos 18 años de edad.</a:t>
            </a:r>
          </a:p>
          <a:p>
            <a:pPr marL="174708" indent="-174708">
              <a:buFont typeface="Arial" panose="020B0604020202020204" pitchFamily="34" charset="0"/>
              <a:buChar char="•"/>
            </a:pPr>
            <a:r>
              <a:rPr lang="es-ES" baseline="0" dirty="0" smtClean="0"/>
              <a:t>Información sobre la aplicación y el uso adecuado de los pesticidas.</a:t>
            </a:r>
          </a:p>
          <a:p>
            <a:pPr marL="174708" indent="-174708">
              <a:buFont typeface="Arial" panose="020B0604020202020204" pitchFamily="34" charset="0"/>
              <a:buChar char="•"/>
            </a:pPr>
            <a:r>
              <a:rPr lang="es-ES" baseline="0" dirty="0" smtClean="0"/>
              <a:t>La responsabilidad de los empleadores agrícolas de marcar las áreas tratadas según lo requiere esta norma.</a:t>
            </a:r>
          </a:p>
          <a:p>
            <a:pPr marL="174708" indent="-174708">
              <a:buFont typeface="Arial" panose="020B0604020202020204" pitchFamily="34" charset="0"/>
              <a:buChar char="•"/>
            </a:pPr>
            <a:r>
              <a:rPr lang="es-ES" baseline="0" dirty="0" smtClean="0"/>
              <a:t>Los manipuladores no deben aplicar los pesticidas en una manera que puede resultar en el contacto con trabajadores u otras personas.</a:t>
            </a:r>
          </a:p>
          <a:p>
            <a:pPr marL="174708" indent="-174708">
              <a:buFont typeface="Arial" panose="020B0604020202020204" pitchFamily="34" charset="0"/>
              <a:buChar char="•"/>
            </a:pPr>
            <a:r>
              <a:rPr lang="es-ES" baseline="0" dirty="0" smtClean="0"/>
              <a:t>Los manipuladores deben suspender la aplicación de pesticidas si los trabajadores u otras personas están en la zona de exclusión durante la aplicación.</a:t>
            </a:r>
          </a:p>
          <a:p>
            <a:pPr marL="174708" indent="-174708">
              <a:buFont typeface="Arial" panose="020B0604020202020204" pitchFamily="34" charset="0"/>
              <a:buChar char="•"/>
            </a:pPr>
            <a:r>
              <a:rPr lang="es-ES" baseline="0" dirty="0" smtClean="0"/>
              <a:t>Preocupaciones/asuntos ambientales, tales como acarreo, escurrimiento y riesgos a la vida silvestre.</a:t>
            </a:r>
          </a:p>
          <a:p>
            <a:pPr marL="174708" indent="-174708">
              <a:buFont typeface="Arial" panose="020B0604020202020204" pitchFamily="34" charset="0"/>
              <a:buChar char="•"/>
            </a:pPr>
            <a:r>
              <a:rPr lang="es-ES" baseline="0" dirty="0" smtClean="0"/>
              <a:t>Requisitos de seguridad para manipular, transportar, almacenar y eliminar pesticidas, incluyendo procedimientos generales de la limpieza de derrames.</a:t>
            </a:r>
          </a:p>
          <a:p>
            <a:pPr marL="174708" indent="-174708">
              <a:buFont typeface="Arial" panose="020B0604020202020204" pitchFamily="34" charset="0"/>
              <a:buChar char="•"/>
            </a:pPr>
            <a:r>
              <a:rPr lang="es-ES" dirty="0" smtClean="0"/>
              <a:t>Los manipuladores</a:t>
            </a:r>
            <a:r>
              <a:rPr lang="es-ES" baseline="0" dirty="0" smtClean="0"/>
              <a:t> de</a:t>
            </a:r>
            <a:r>
              <a:rPr lang="es-ES" dirty="0" smtClean="0"/>
              <a:t> pesticidas deben tener por lo menos 18 años de edad</a:t>
            </a:r>
            <a:r>
              <a:rPr lang="en-US" dirty="0" smtClean="0"/>
              <a:t>.  </a:t>
            </a:r>
          </a:p>
          <a:p>
            <a:endParaRPr lang="en-US" baseline="0" dirty="0" smtClean="0"/>
          </a:p>
          <a:p>
            <a:endParaRPr lang="en-US" dirty="0" smtClean="0"/>
          </a:p>
          <a:p>
            <a:pPr marL="168401" indent="-168401">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119</a:t>
            </a:fld>
            <a:endParaRPr lang="en-US" dirty="0"/>
          </a:p>
        </p:txBody>
      </p:sp>
    </p:spTree>
    <p:extLst>
      <p:ext uri="{BB962C8B-B14F-4D97-AF65-F5344CB8AC3E}">
        <p14:creationId xmlns:p14="http://schemas.microsoft.com/office/powerpoint/2010/main" val="2981630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98136">
              <a:defRPr/>
            </a:pPr>
            <a:r>
              <a:rPr lang="en-US" altLang="es-MX" b="1" dirty="0"/>
              <a:t>Notes for trainers</a:t>
            </a:r>
            <a:r>
              <a:rPr lang="en-US" altLang="es-MX" b="1" baseline="0" dirty="0"/>
              <a:t> of workers and handlers</a:t>
            </a:r>
            <a:r>
              <a:rPr lang="en-US" altLang="es-MX" b="1" dirty="0"/>
              <a:t>:</a:t>
            </a:r>
          </a:p>
          <a:p>
            <a:pPr marL="224535" indent="-224535">
              <a:buFont typeface="+mj-lt"/>
              <a:buAutoNum type="arabicPeriod"/>
            </a:pPr>
            <a:r>
              <a:rPr lang="en-US" dirty="0"/>
              <a:t>Explain that the WPS protects workers,</a:t>
            </a:r>
            <a:r>
              <a:rPr lang="en-US" baseline="0" dirty="0"/>
              <a:t> pesticide handlers, and other persons during pesticide applications.</a:t>
            </a:r>
          </a:p>
          <a:p>
            <a:pPr marL="224535" indent="-224535">
              <a:buFont typeface="+mj-lt"/>
              <a:buAutoNum type="arabicPeriod"/>
            </a:pPr>
            <a:r>
              <a:rPr lang="en-US" dirty="0"/>
              <a:t>Workers </a:t>
            </a:r>
            <a:r>
              <a:rPr lang="en-US" baseline="0" dirty="0"/>
              <a:t>are </a:t>
            </a:r>
            <a:r>
              <a:rPr lang="en-US" dirty="0"/>
              <a:t>people employed to perform tasks related to production of agricultural plants.</a:t>
            </a:r>
          </a:p>
          <a:p>
            <a:pPr marL="224535" indent="-224535" defTabSz="898136">
              <a:buFont typeface="+mj-lt"/>
              <a:buAutoNum type="arabicPeriod"/>
              <a:defRPr/>
            </a:pPr>
            <a:r>
              <a:rPr lang="en-US" dirty="0"/>
              <a:t>Pesticide handlers are</a:t>
            </a:r>
            <a:r>
              <a:rPr lang="en-US" baseline="0" dirty="0"/>
              <a:t> </a:t>
            </a:r>
            <a:r>
              <a:rPr lang="en-US" dirty="0"/>
              <a:t>people employed to mix, load or apply pesticides for use on agricultural establishments in the production of agricultural plants. </a:t>
            </a:r>
          </a:p>
          <a:p>
            <a:pPr marL="224535" indent="-224535" defTabSz="898136">
              <a:buFont typeface="+mj-lt"/>
              <a:buAutoNum type="arabicPeriod"/>
              <a:defRPr/>
            </a:pPr>
            <a:r>
              <a:rPr lang="en-US" dirty="0"/>
              <a:t>Handlers are required to take measures to protect workers and other persons during pesticide applications. </a:t>
            </a:r>
          </a:p>
          <a:p>
            <a:pPr marL="224535" indent="-224535" defTabSz="898136">
              <a:buFont typeface="+mj-lt"/>
              <a:buAutoNum type="arabicPeriod"/>
              <a:defRPr/>
            </a:pPr>
            <a:endParaRPr lang="en-US" dirty="0"/>
          </a:p>
          <a:p>
            <a:pPr defTabSz="898136">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dirty="0"/>
              <a:t>:</a:t>
            </a:r>
          </a:p>
          <a:p>
            <a:pPr marL="224535" indent="-224535">
              <a:buFont typeface="+mj-lt"/>
              <a:buAutoNum type="arabicPeriod"/>
            </a:pPr>
            <a:r>
              <a:rPr lang="es-ES" dirty="0"/>
              <a:t>Explique que el WPS protege a los trabajadores, manipuladores de pesticidas y otras personas durante las aplicaciones de pesticidas.</a:t>
            </a:r>
          </a:p>
          <a:p>
            <a:pPr marL="224535" indent="-224535">
              <a:buFont typeface="+mj-lt"/>
              <a:buAutoNum type="arabicPeriod"/>
            </a:pPr>
            <a:r>
              <a:rPr lang="es-ES" dirty="0"/>
              <a:t>Los trabajadores son personas empleadas para realizar tareas relacionadas con la producción de plantas agrícolas.</a:t>
            </a:r>
          </a:p>
          <a:p>
            <a:pPr marL="224535" indent="-224535">
              <a:buFont typeface="+mj-lt"/>
              <a:buAutoNum type="arabicPeriod"/>
            </a:pPr>
            <a:r>
              <a:rPr lang="es-ES" dirty="0"/>
              <a:t>Los manipuladores de pesticidas son personas empleadas para mezclar, cargar o aplicar pesticidas para uso en establecimientos agrícolas en la producción de plantas agrícolas.</a:t>
            </a:r>
          </a:p>
          <a:p>
            <a:pPr marL="224535" indent="-224535">
              <a:buFont typeface="+mj-lt"/>
              <a:buAutoNum type="arabicPeriod"/>
            </a:pPr>
            <a:r>
              <a:rPr lang="es-ES" dirty="0"/>
              <a:t>Los manipuladores están obligados a tomar medidas para proteger a los trabajadores y</a:t>
            </a:r>
            <a:r>
              <a:rPr lang="es-ES" baseline="0" dirty="0"/>
              <a:t> a</a:t>
            </a:r>
            <a:r>
              <a:rPr lang="es-ES" dirty="0"/>
              <a:t> otras personas durante las aplicaciones de pesticidas.</a:t>
            </a:r>
            <a:endParaRPr lang="en-US" dirty="0"/>
          </a:p>
          <a:p>
            <a:endParaRPr lang="en-US" dirty="0"/>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19743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Pesticide handlers are employees who: </a:t>
            </a:r>
          </a:p>
          <a:p>
            <a:pPr marL="954270" lvl="1" indent="-505202">
              <a:buFont typeface="Arial" panose="020B0604020202020204" pitchFamily="34" charset="0"/>
              <a:buChar char="•"/>
            </a:pPr>
            <a:r>
              <a:rPr lang="en-US" dirty="0"/>
              <a:t>mix, load and apply agricultural pesticides </a:t>
            </a:r>
          </a:p>
          <a:p>
            <a:pPr marL="954270" lvl="1" indent="-505202">
              <a:buFont typeface="Arial" panose="020B0604020202020204" pitchFamily="34" charset="0"/>
              <a:buChar char="•"/>
            </a:pPr>
            <a:r>
              <a:rPr lang="en-US" dirty="0"/>
              <a:t>Are flaggers or spotters for aerial applications</a:t>
            </a:r>
          </a:p>
          <a:p>
            <a:pPr marL="954270" lvl="1" indent="-505202">
              <a:buFont typeface="Arial" panose="020B0604020202020204" pitchFamily="34" charset="0"/>
              <a:buChar char="•"/>
            </a:pPr>
            <a:r>
              <a:rPr lang="en-US" dirty="0"/>
              <a:t>Are responsible for cleaning and repairing pesticide application equipment </a:t>
            </a:r>
            <a:endParaRPr lang="en-US" dirty="0" smtClean="0"/>
          </a:p>
          <a:p>
            <a:pPr marL="224535" indent="-224535" defTabSz="931774">
              <a:buFont typeface="+mj-lt"/>
              <a:buAutoNum type="arabicPeriod"/>
              <a:defRPr/>
            </a:pPr>
            <a:r>
              <a:rPr lang="en-US" dirty="0" smtClean="0"/>
              <a:t>Irrigators may be considered pesticide handlers if they work with </a:t>
            </a:r>
            <a:r>
              <a:rPr lang="en-US" dirty="0" err="1" smtClean="0"/>
              <a:t>chemigation</a:t>
            </a:r>
            <a:r>
              <a:rPr lang="en-US" dirty="0" smtClean="0"/>
              <a:t> systems</a:t>
            </a:r>
          </a:p>
          <a:p>
            <a:pPr marL="224535" indent="-224535">
              <a:buFont typeface="+mj-lt"/>
              <a:buAutoNum type="arabicPeriod"/>
            </a:pPr>
            <a:r>
              <a:rPr lang="en-US" dirty="0" smtClean="0"/>
              <a:t>There </a:t>
            </a:r>
            <a:r>
              <a:rPr lang="en-US" dirty="0"/>
              <a:t>are other handler activities, such as disposing of pesticides, rinsing containers, handling opened pesticide containers, and conducting crop advising tasks during a restricted-entry interval.</a:t>
            </a:r>
          </a:p>
          <a:p>
            <a:pPr marL="224535" indent="-224535">
              <a:buFont typeface="+mj-lt"/>
              <a:buAutoNum type="arabicPeriod"/>
            </a:pPr>
            <a:r>
              <a:rPr lang="en-US" dirty="0"/>
              <a:t>Employees who are pesticide handlers must be at least 18 years old. </a:t>
            </a:r>
            <a:r>
              <a:rPr lang="en-US" dirty="0" smtClean="0"/>
              <a:t> </a:t>
            </a:r>
          </a:p>
          <a:p>
            <a:pPr marL="224535" indent="-224535">
              <a:buFont typeface="+mj-lt"/>
              <a:buAutoNum type="arabicPeriod"/>
            </a:pPr>
            <a:endParaRPr lang="en-US" dirty="0" smtClean="0"/>
          </a:p>
          <a:p>
            <a:pPr defTabSz="898136">
              <a:defRPr/>
            </a:pPr>
            <a:r>
              <a:rPr lang="es-ES" b="1" dirty="0" smtClean="0"/>
              <a:t>Información que se requiere cubrir</a:t>
            </a:r>
            <a:r>
              <a:rPr lang="en-US" altLang="es-MX" b="1" dirty="0" smtClean="0"/>
              <a:t>: </a:t>
            </a:r>
          </a:p>
          <a:p>
            <a:pPr marL="224535" indent="-224535">
              <a:buFont typeface="+mj-lt"/>
              <a:buAutoNum type="arabicPeriod"/>
            </a:pPr>
            <a:r>
              <a:rPr lang="es-ES" dirty="0" smtClean="0"/>
              <a:t>Los manipuladores de pesticidas son empleados que</a:t>
            </a:r>
            <a:r>
              <a:rPr lang="en-US" dirty="0" smtClean="0"/>
              <a:t>: </a:t>
            </a:r>
          </a:p>
          <a:p>
            <a:pPr marL="954270" lvl="1" indent="-505202">
              <a:buFont typeface="Arial" panose="020B0604020202020204" pitchFamily="34" charset="0"/>
              <a:buChar char="•"/>
            </a:pPr>
            <a:r>
              <a:rPr lang="en-US" dirty="0" err="1" smtClean="0"/>
              <a:t>Mezclan</a:t>
            </a:r>
            <a:r>
              <a:rPr lang="en-US" dirty="0" smtClean="0"/>
              <a:t>, </a:t>
            </a:r>
            <a:r>
              <a:rPr lang="en-US" dirty="0" err="1" smtClean="0"/>
              <a:t>cargan</a:t>
            </a:r>
            <a:r>
              <a:rPr lang="en-US" dirty="0" smtClean="0"/>
              <a:t> y </a:t>
            </a:r>
            <a:r>
              <a:rPr lang="en-US" dirty="0" err="1" smtClean="0"/>
              <a:t>aplican</a:t>
            </a:r>
            <a:r>
              <a:rPr lang="en-US" dirty="0" smtClean="0"/>
              <a:t> </a:t>
            </a:r>
            <a:r>
              <a:rPr lang="en-US" dirty="0" err="1" smtClean="0"/>
              <a:t>pesticidas</a:t>
            </a:r>
            <a:endParaRPr lang="en-US" dirty="0" smtClean="0"/>
          </a:p>
          <a:p>
            <a:pPr marL="954270" lvl="1" indent="-505202">
              <a:buFont typeface="Arial" panose="020B0604020202020204" pitchFamily="34" charset="0"/>
              <a:buChar char="•"/>
            </a:pPr>
            <a:r>
              <a:rPr lang="es-ES" dirty="0" smtClean="0"/>
              <a:t>Son </a:t>
            </a:r>
            <a:r>
              <a:rPr lang="es-ES" dirty="0" err="1" smtClean="0"/>
              <a:t>bandereros</a:t>
            </a:r>
            <a:r>
              <a:rPr lang="es-ES" dirty="0" smtClean="0"/>
              <a:t> o guías para los pilotos durante las aplicaciones aéreas</a:t>
            </a:r>
          </a:p>
          <a:p>
            <a:pPr marL="954270" lvl="1" indent="-505202">
              <a:buFont typeface="Arial" panose="020B0604020202020204" pitchFamily="34" charset="0"/>
              <a:buChar char="•"/>
            </a:pPr>
            <a:r>
              <a:rPr lang="es-ES" dirty="0" smtClean="0"/>
              <a:t>Son responsables de la limpieza y reparación del equipo de aplicación de pesticidas</a:t>
            </a:r>
          </a:p>
          <a:p>
            <a:pPr marL="224535" indent="-224535" defTabSz="931774">
              <a:buFont typeface="+mj-lt"/>
              <a:buAutoNum type="arabicPeriod"/>
              <a:defRPr/>
            </a:pPr>
            <a:r>
              <a:rPr lang="en-US" dirty="0" smtClean="0"/>
              <a:t>Los </a:t>
            </a:r>
            <a:r>
              <a:rPr lang="en-US" dirty="0" err="1" smtClean="0"/>
              <a:t>regadores</a:t>
            </a:r>
            <a:r>
              <a:rPr lang="en-US" dirty="0" smtClean="0"/>
              <a:t> </a:t>
            </a:r>
            <a:r>
              <a:rPr lang="en-US" dirty="0" err="1" smtClean="0"/>
              <a:t>pueden</a:t>
            </a:r>
            <a:r>
              <a:rPr lang="en-US" baseline="0" dirty="0" smtClean="0"/>
              <a:t> </a:t>
            </a:r>
            <a:r>
              <a:rPr lang="en-US" baseline="0" dirty="0" err="1" smtClean="0"/>
              <a:t>ser</a:t>
            </a:r>
            <a:r>
              <a:rPr lang="en-US" baseline="0" dirty="0" smtClean="0"/>
              <a:t> </a:t>
            </a:r>
            <a:r>
              <a:rPr lang="en-US" baseline="0" dirty="0" err="1" smtClean="0"/>
              <a:t>considerados</a:t>
            </a:r>
            <a:r>
              <a:rPr lang="en-US" baseline="0" dirty="0" smtClean="0"/>
              <a:t> </a:t>
            </a:r>
            <a:r>
              <a:rPr lang="en-US" baseline="0" dirty="0" err="1" smtClean="0"/>
              <a:t>como</a:t>
            </a:r>
            <a:r>
              <a:rPr lang="en-US" baseline="0" dirty="0" smtClean="0"/>
              <a:t> </a:t>
            </a:r>
            <a:r>
              <a:rPr lang="en-US" baseline="0" dirty="0" err="1" smtClean="0"/>
              <a:t>manipuladores</a:t>
            </a:r>
            <a:r>
              <a:rPr lang="en-US" baseline="0" dirty="0" smtClean="0"/>
              <a:t> de </a:t>
            </a:r>
            <a:r>
              <a:rPr lang="en-US" baseline="0" dirty="0" err="1" smtClean="0"/>
              <a:t>pesticidas</a:t>
            </a:r>
            <a:r>
              <a:rPr lang="en-US" baseline="0" dirty="0" smtClean="0"/>
              <a:t> </a:t>
            </a:r>
            <a:r>
              <a:rPr lang="en-US" baseline="0" dirty="0" err="1" smtClean="0"/>
              <a:t>si</a:t>
            </a:r>
            <a:r>
              <a:rPr lang="en-US" baseline="0" dirty="0" smtClean="0"/>
              <a:t> </a:t>
            </a:r>
            <a:r>
              <a:rPr lang="en-US" baseline="0" dirty="0" err="1" smtClean="0"/>
              <a:t>trabajan</a:t>
            </a:r>
            <a:r>
              <a:rPr lang="en-US" baseline="0" dirty="0" smtClean="0"/>
              <a:t> con </a:t>
            </a:r>
            <a:r>
              <a:rPr lang="en-US" baseline="0" dirty="0" err="1" smtClean="0"/>
              <a:t>sistemas</a:t>
            </a:r>
            <a:r>
              <a:rPr lang="en-US" baseline="0" dirty="0" smtClean="0"/>
              <a:t> de </a:t>
            </a:r>
            <a:r>
              <a:rPr lang="en-US" baseline="0" dirty="0" err="1" smtClean="0"/>
              <a:t>quimigación</a:t>
            </a:r>
            <a:r>
              <a:rPr lang="en-US" baseline="0" dirty="0" smtClean="0"/>
              <a:t> </a:t>
            </a:r>
          </a:p>
          <a:p>
            <a:pPr marL="224535" indent="-224535">
              <a:buFont typeface="+mj-lt"/>
              <a:buAutoNum type="arabicPeriod"/>
            </a:pPr>
            <a:r>
              <a:rPr lang="es-ES" dirty="0" smtClean="0"/>
              <a:t>Existen otras actividades de manejo, como desechando</a:t>
            </a:r>
            <a:r>
              <a:rPr lang="es-ES" baseline="0" dirty="0" smtClean="0"/>
              <a:t> </a:t>
            </a:r>
            <a:r>
              <a:rPr lang="es-ES" dirty="0" smtClean="0"/>
              <a:t>los pesticidas, enjuagando</a:t>
            </a:r>
            <a:r>
              <a:rPr lang="es-ES" baseline="0" dirty="0" smtClean="0"/>
              <a:t> envases</a:t>
            </a:r>
            <a:r>
              <a:rPr lang="es-ES" dirty="0" smtClean="0"/>
              <a:t>, trabajando</a:t>
            </a:r>
            <a:r>
              <a:rPr lang="es-ES" baseline="0" dirty="0" smtClean="0"/>
              <a:t> con </a:t>
            </a:r>
            <a:r>
              <a:rPr lang="es-ES" dirty="0" smtClean="0"/>
              <a:t>envases abiertos y la realización de tareas de asesoramiento de cultivos durante un intervalo de entrada restringida</a:t>
            </a:r>
            <a:r>
              <a:rPr lang="en-US" dirty="0" smtClean="0"/>
              <a:t>.</a:t>
            </a:r>
          </a:p>
          <a:p>
            <a:pPr marL="224535" indent="-224535">
              <a:buFont typeface="+mj-lt"/>
              <a:buAutoNum type="arabicPeriod"/>
            </a:pPr>
            <a:r>
              <a:rPr lang="es-ES" dirty="0" smtClean="0"/>
              <a:t>Los empleados que manejan pesticidas deben tener por lo menos 18 años de edad</a:t>
            </a:r>
            <a:r>
              <a:rPr lang="en-US" dirty="0" smtClean="0"/>
              <a:t>.  </a:t>
            </a:r>
          </a:p>
          <a:p>
            <a:pPr marL="954270" lvl="1" indent="-505202">
              <a:buFont typeface="Arial" panose="020B0604020202020204" pitchFamily="34" charset="0"/>
              <a:buChar char="•"/>
            </a:pPr>
            <a:endParaRPr lang="es-E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120</a:t>
            </a:fld>
            <a:endParaRPr lang="en-US" dirty="0"/>
          </a:p>
        </p:txBody>
      </p:sp>
    </p:spTree>
    <p:extLst>
      <p:ext uri="{BB962C8B-B14F-4D97-AF65-F5344CB8AC3E}">
        <p14:creationId xmlns:p14="http://schemas.microsoft.com/office/powerpoint/2010/main" val="9038483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Tx/>
              <a:buAutoNum type="arabicPeriod"/>
              <a:defRPr/>
            </a:pPr>
            <a:r>
              <a:rPr lang="en-US" altLang="es-MX" dirty="0"/>
              <a:t>Field posting is required when apply a pesticide with an REI greater than 48 hours (outdoors) or 4 hours (enclosed spaces). </a:t>
            </a:r>
          </a:p>
          <a:p>
            <a:pPr marL="224535" indent="-224535" defTabSz="898136">
              <a:buFontTx/>
              <a:buAutoNum type="arabicPeriod"/>
              <a:defRPr/>
            </a:pPr>
            <a:r>
              <a:rPr lang="en-US" altLang="es-MX" dirty="0"/>
              <a:t>Field posting is also mandatory when required on the label.</a:t>
            </a:r>
          </a:p>
          <a:p>
            <a:pPr marL="224535" indent="-224535" defTabSz="898136">
              <a:buFontTx/>
              <a:buAutoNum type="arabicPeriod"/>
              <a:defRPr/>
            </a:pPr>
            <a:r>
              <a:rPr lang="en-US" altLang="es-MX" dirty="0"/>
              <a:t>The employer is responsible for checking the label for the REI and posting requirements. The employer must also make sure that the application area is posted if required. However, the employer may request that the handler assist with the responsibility. </a:t>
            </a:r>
          </a:p>
          <a:p>
            <a:pPr marL="224535" indent="-224535" defTabSz="898136">
              <a:buFontTx/>
              <a:buAutoNum type="arabicPeriod"/>
              <a:defRPr/>
            </a:pPr>
            <a:endParaRPr lang="en-US" altLang="es-MX" dirty="0"/>
          </a:p>
          <a:p>
            <a:pPr defTabSz="898136">
              <a:defRPr/>
            </a:pPr>
            <a:r>
              <a:rPr lang="en-US" altLang="es-MX" b="1" dirty="0" err="1"/>
              <a:t>Información</a:t>
            </a:r>
            <a:r>
              <a:rPr lang="en-US" altLang="es-MX" b="1" dirty="0"/>
              <a:t> que se </a:t>
            </a:r>
            <a:r>
              <a:rPr lang="en-US" altLang="es-MX" b="1" dirty="0" err="1"/>
              <a:t>requiere</a:t>
            </a:r>
            <a:r>
              <a:rPr lang="en-US" altLang="es-MX" b="1" dirty="0"/>
              <a:t> </a:t>
            </a:r>
            <a:r>
              <a:rPr lang="en-US" altLang="es-MX" b="1" dirty="0" err="1"/>
              <a:t>cubrir</a:t>
            </a:r>
            <a:r>
              <a:rPr lang="en-US" altLang="es-MX" b="1" dirty="0"/>
              <a:t>: </a:t>
            </a:r>
          </a:p>
          <a:p>
            <a:pPr marL="224535" indent="-224535" defTabSz="898136">
              <a:buFontTx/>
              <a:buAutoNum type="arabicPeriod"/>
              <a:defRPr/>
            </a:pPr>
            <a:r>
              <a:rPr lang="es-ES" dirty="0"/>
              <a:t>Cuando se aplica un pesticida que tiene un REI </a:t>
            </a:r>
            <a:r>
              <a:rPr lang="es-ES" dirty="0" smtClean="0"/>
              <a:t>de más </a:t>
            </a:r>
            <a:r>
              <a:rPr lang="es-ES" dirty="0"/>
              <a:t>de 48 horas (al aire libre) o más de 4 horas (espacios cerrados), se requiere la colocación de </a:t>
            </a:r>
            <a:r>
              <a:rPr lang="es-ES" dirty="0" smtClean="0"/>
              <a:t>los carteles</a:t>
            </a:r>
            <a:r>
              <a:rPr lang="es-ES" baseline="0" dirty="0" smtClean="0"/>
              <a:t> </a:t>
            </a:r>
            <a:r>
              <a:rPr lang="es-ES" baseline="0" dirty="0"/>
              <a:t>de advertencia</a:t>
            </a:r>
            <a:r>
              <a:rPr lang="es-ES" dirty="0"/>
              <a:t> en el área </a:t>
            </a:r>
            <a:r>
              <a:rPr lang="es-ES" dirty="0" smtClean="0"/>
              <a:t>tratada</a:t>
            </a:r>
            <a:endParaRPr lang="es-ES" dirty="0"/>
          </a:p>
          <a:p>
            <a:pPr marL="224535" indent="-224535" defTabSz="898136">
              <a:buFontTx/>
              <a:buAutoNum type="arabicPeriod"/>
              <a:defRPr/>
            </a:pPr>
            <a:r>
              <a:rPr lang="es-ES" dirty="0"/>
              <a:t>La colocación de los </a:t>
            </a:r>
            <a:r>
              <a:rPr lang="es-ES" dirty="0" smtClean="0"/>
              <a:t>carteles </a:t>
            </a:r>
            <a:r>
              <a:rPr lang="es-ES" dirty="0"/>
              <a:t>en el área tratada también es necesario cuando se requiere en la etiqueta</a:t>
            </a:r>
          </a:p>
          <a:p>
            <a:pPr marL="224535" indent="-224535" defTabSz="898136">
              <a:buFontTx/>
              <a:buAutoNum type="arabicPeriod"/>
              <a:defRPr/>
            </a:pPr>
            <a:r>
              <a:rPr lang="es-ES" dirty="0"/>
              <a:t>El empleador es responsable de revisar la etiqueta para el REI y los requisitos de colocación de los </a:t>
            </a:r>
            <a:r>
              <a:rPr lang="es-ES" dirty="0" smtClean="0"/>
              <a:t>carteles </a:t>
            </a:r>
            <a:r>
              <a:rPr lang="es-ES" dirty="0"/>
              <a:t>de advertencia. El empleador también debe asegurarse de que el área de aplicación </a:t>
            </a:r>
            <a:r>
              <a:rPr lang="es-ES" dirty="0" smtClean="0"/>
              <a:t>sea rotulada </a:t>
            </a:r>
            <a:r>
              <a:rPr lang="es-ES" dirty="0"/>
              <a:t>si es necesario. Sin embargo, el empleador puede solicitar que el </a:t>
            </a:r>
            <a:r>
              <a:rPr lang="es-ES" dirty="0" smtClean="0"/>
              <a:t>manipulador ayude </a:t>
            </a:r>
            <a:r>
              <a:rPr lang="es-ES" dirty="0"/>
              <a:t>con </a:t>
            </a:r>
            <a:r>
              <a:rPr lang="es-ES" dirty="0" smtClean="0"/>
              <a:t>esa </a:t>
            </a:r>
            <a:r>
              <a:rPr lang="es-ES" dirty="0"/>
              <a:t>responsabilidad</a:t>
            </a:r>
            <a:r>
              <a:rPr lang="en-US" altLang="es-MX" dirty="0"/>
              <a:t>.</a:t>
            </a:r>
          </a:p>
          <a:p>
            <a:pPr marL="224535" indent="-224535" defTabSz="898136">
              <a:buFontTx/>
              <a:buAutoNum type="arabicPeriod"/>
              <a:defRPr/>
            </a:pPr>
            <a:endParaRPr lang="en-US" altLang="es-MX" dirty="0"/>
          </a:p>
        </p:txBody>
      </p:sp>
      <p:sp>
        <p:nvSpPr>
          <p:cNvPr id="4" name="Slide Number Placeholder 3"/>
          <p:cNvSpPr>
            <a:spLocks noGrp="1"/>
          </p:cNvSpPr>
          <p:nvPr>
            <p:ph type="sldNum" sz="quarter" idx="10"/>
          </p:nvPr>
        </p:nvSpPr>
        <p:spPr/>
        <p:txBody>
          <a:bodyPr/>
          <a:lstStyle/>
          <a:p>
            <a:fld id="{C17A8D3B-8073-F647-89F8-2555B1CABB06}" type="slidenum">
              <a:rPr lang="en-US" smtClean="0"/>
              <a:t>121</a:t>
            </a:fld>
            <a:endParaRPr lang="en-US" dirty="0"/>
          </a:p>
        </p:txBody>
      </p:sp>
    </p:spTree>
    <p:extLst>
      <p:ext uri="{BB962C8B-B14F-4D97-AF65-F5344CB8AC3E}">
        <p14:creationId xmlns:p14="http://schemas.microsoft.com/office/powerpoint/2010/main" val="2580922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To ensure that the product is being applied safely and accurately, pesticide handlers must stay alert during the entire application task and frequently check the area and application equipment to ensure that:</a:t>
            </a:r>
          </a:p>
          <a:p>
            <a:pPr marL="673603" lvl="1" indent="-224535">
              <a:buFont typeface="Arial" panose="020B0604020202020204" pitchFamily="34" charset="0"/>
              <a:buChar char="•"/>
            </a:pPr>
            <a:r>
              <a:rPr lang="en-US" dirty="0"/>
              <a:t>the pesticide is reaching the target site</a:t>
            </a:r>
          </a:p>
          <a:p>
            <a:pPr marL="673603" lvl="1" indent="-224535">
              <a:buFont typeface="Arial" panose="020B0604020202020204" pitchFamily="34" charset="0"/>
              <a:buChar char="•"/>
            </a:pPr>
            <a:r>
              <a:rPr lang="en-US" dirty="0"/>
              <a:t>the equipment is providing good coverage and even distribution</a:t>
            </a:r>
          </a:p>
          <a:p>
            <a:pPr marL="673603" lvl="1" indent="-224535">
              <a:buFont typeface="Arial" panose="020B0604020202020204" pitchFamily="34" charset="0"/>
              <a:buChar char="•"/>
            </a:pPr>
            <a:r>
              <a:rPr lang="en-US" dirty="0"/>
              <a:t>tank mixes are properly agitated and appear uniform and are not separating or clumping, and</a:t>
            </a:r>
          </a:p>
          <a:p>
            <a:pPr marL="673603" lvl="1" indent="-224535">
              <a:buFont typeface="Arial" panose="020B0604020202020204" pitchFamily="34" charset="0"/>
              <a:buChar char="•"/>
            </a:pPr>
            <a:r>
              <a:rPr lang="en-US" dirty="0"/>
              <a:t>hoses, valves, nozzles, hoppers, and other equipment parts are functioning properly</a:t>
            </a:r>
            <a:r>
              <a:rPr lang="en-US" dirty="0" smtClean="0"/>
              <a:t>. </a:t>
            </a:r>
          </a:p>
          <a:p>
            <a:pPr marL="449068" lvl="1"/>
            <a:endParaRPr lang="en-US" dirty="0" smtClean="0"/>
          </a:p>
          <a:p>
            <a:r>
              <a:rPr lang="es-ES" b="1" dirty="0" smtClean="0"/>
              <a:t>Información que se requiere cubrir</a:t>
            </a:r>
            <a:r>
              <a:rPr lang="en-US" altLang="es-MX" b="1" dirty="0" smtClean="0"/>
              <a:t>: </a:t>
            </a:r>
          </a:p>
          <a:p>
            <a:pPr marL="224535" indent="-224535">
              <a:buFont typeface="+mj-lt"/>
              <a:buAutoNum type="arabicPeriod"/>
            </a:pPr>
            <a:r>
              <a:rPr lang="es-ES" dirty="0" smtClean="0"/>
              <a:t>Para asegurarse de que están aplicando el producto de manera segura y precisa, los manipuladores de pesticidas deben permanecer alerta durante toda el tiempo</a:t>
            </a:r>
            <a:r>
              <a:rPr lang="es-ES" baseline="0" dirty="0" smtClean="0"/>
              <a:t> que dura</a:t>
            </a:r>
            <a:r>
              <a:rPr lang="es-ES" dirty="0" smtClean="0"/>
              <a:t> la</a:t>
            </a:r>
            <a:r>
              <a:rPr lang="es-ES" baseline="0" dirty="0" smtClean="0"/>
              <a:t> </a:t>
            </a:r>
            <a:r>
              <a:rPr lang="es-ES" dirty="0" smtClean="0"/>
              <a:t>aplicación y deben observar el área y el equipo de aplicación con frecuencia para asegurarse de que: </a:t>
            </a:r>
          </a:p>
          <a:p>
            <a:pPr marL="673603" lvl="1" indent="-224535">
              <a:buFont typeface="Arial" panose="020B0604020202020204" pitchFamily="34" charset="0"/>
              <a:buChar char="•"/>
            </a:pPr>
            <a:r>
              <a:rPr lang="es-ES" dirty="0" smtClean="0"/>
              <a:t>El pesticida es</a:t>
            </a:r>
            <a:r>
              <a:rPr lang="es-ES" baseline="0" dirty="0" smtClean="0"/>
              <a:t> aplicado en el lugar destinado</a:t>
            </a:r>
          </a:p>
          <a:p>
            <a:pPr marL="673603" lvl="1" indent="-224535">
              <a:buFont typeface="Arial" panose="020B0604020202020204" pitchFamily="34" charset="0"/>
              <a:buChar char="•"/>
            </a:pPr>
            <a:r>
              <a:rPr lang="es-ES" dirty="0" smtClean="0"/>
              <a:t>El equipo está</a:t>
            </a:r>
            <a:r>
              <a:rPr lang="es-ES" baseline="0" dirty="0" smtClean="0"/>
              <a:t> </a:t>
            </a:r>
            <a:r>
              <a:rPr lang="es-ES" dirty="0" smtClean="0"/>
              <a:t>distribuyendo el pesticida uniformemente y con buena cobertura.</a:t>
            </a:r>
          </a:p>
          <a:p>
            <a:pPr marL="673603" lvl="1" indent="-224535">
              <a:buFont typeface="Arial" panose="020B0604020202020204" pitchFamily="34" charset="0"/>
              <a:buChar char="•"/>
            </a:pPr>
            <a:r>
              <a:rPr lang="es-ES" dirty="0" smtClean="0"/>
              <a:t>Las</a:t>
            </a:r>
            <a:r>
              <a:rPr lang="es-ES" baseline="0" dirty="0" smtClean="0"/>
              <a:t> m</a:t>
            </a:r>
            <a:r>
              <a:rPr lang="es-ES" dirty="0" smtClean="0"/>
              <a:t>ezclas de pesticidas</a:t>
            </a:r>
            <a:r>
              <a:rPr lang="es-ES" baseline="0" dirty="0" smtClean="0"/>
              <a:t> en el </a:t>
            </a:r>
            <a:r>
              <a:rPr lang="es-ES" dirty="0" smtClean="0"/>
              <a:t>tanque se agitan adecuadamente y parecen uniformes y no se separan,</a:t>
            </a:r>
            <a:r>
              <a:rPr lang="es-ES" baseline="0" dirty="0" smtClean="0"/>
              <a:t> sedimentan o </a:t>
            </a:r>
            <a:r>
              <a:rPr lang="es-ES" dirty="0" smtClean="0"/>
              <a:t>coagulan formando grumos, y</a:t>
            </a:r>
          </a:p>
          <a:p>
            <a:pPr marL="673603" lvl="1" indent="-224535">
              <a:buFont typeface="Arial" panose="020B0604020202020204" pitchFamily="34" charset="0"/>
              <a:buChar char="•"/>
            </a:pPr>
            <a:r>
              <a:rPr lang="es-ES" dirty="0" smtClean="0"/>
              <a:t>Las</a:t>
            </a:r>
            <a:r>
              <a:rPr lang="es-ES" baseline="0" dirty="0" smtClean="0"/>
              <a:t> m</a:t>
            </a:r>
            <a:r>
              <a:rPr lang="es-ES" dirty="0" smtClean="0"/>
              <a:t>angueras, válvulas, boquillas, tolvas y otras piezas del equipo están funcionando correctamente.</a:t>
            </a:r>
            <a:endParaRPr lang="en-US" dirty="0" smtClean="0"/>
          </a:p>
          <a:p>
            <a:pPr marL="449068" lvl="1"/>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122</a:t>
            </a:fld>
            <a:endParaRPr lang="en-US" dirty="0"/>
          </a:p>
        </p:txBody>
      </p:sp>
    </p:spTree>
    <p:extLst>
      <p:ext uri="{BB962C8B-B14F-4D97-AF65-F5344CB8AC3E}">
        <p14:creationId xmlns:p14="http://schemas.microsoft.com/office/powerpoint/2010/main" val="34549199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When transporting</a:t>
            </a:r>
            <a:r>
              <a:rPr lang="en-US" baseline="0" dirty="0"/>
              <a:t> pesticides, especially containers that have already been opened, always do the following:</a:t>
            </a:r>
            <a:endParaRPr lang="en-US" dirty="0"/>
          </a:p>
          <a:p>
            <a:pPr marL="617469" lvl="1" indent="-168401">
              <a:buFont typeface="Arial" panose="020B0604020202020204" pitchFamily="34" charset="0"/>
              <a:buChar char="•"/>
            </a:pPr>
            <a:r>
              <a:rPr lang="en-US" dirty="0"/>
              <a:t>Transport pesticides in the truck bed, cargo area, or on the back of the spray rig</a:t>
            </a:r>
          </a:p>
          <a:p>
            <a:pPr marL="617469" lvl="1" indent="-168401">
              <a:buFont typeface="Arial" panose="020B0604020202020204" pitchFamily="34" charset="0"/>
              <a:buChar char="•"/>
            </a:pPr>
            <a:r>
              <a:rPr lang="en-US" dirty="0"/>
              <a:t>Check containers for leaks before loading and unloading</a:t>
            </a:r>
          </a:p>
          <a:p>
            <a:pPr marL="617469" lvl="1" indent="-168401">
              <a:buFont typeface="Arial" panose="020B0604020202020204" pitchFamily="34" charset="0"/>
              <a:buChar char="•"/>
            </a:pPr>
            <a:r>
              <a:rPr lang="en-US" dirty="0"/>
              <a:t>Protect containers from rain and other potential weather damage</a:t>
            </a:r>
          </a:p>
          <a:p>
            <a:pPr marL="617469" lvl="1" indent="-168401">
              <a:buFont typeface="Arial" panose="020B0604020202020204" pitchFamily="34" charset="0"/>
              <a:buChar char="•"/>
            </a:pPr>
            <a:r>
              <a:rPr lang="en-US" dirty="0"/>
              <a:t>Secure or tie down all pesticide containers in the cargo area</a:t>
            </a:r>
          </a:p>
          <a:p>
            <a:pPr marL="617469" lvl="1" indent="-168401">
              <a:buFont typeface="Arial" panose="020B0604020202020204" pitchFamily="34" charset="0"/>
              <a:buChar char="•"/>
            </a:pPr>
            <a:r>
              <a:rPr lang="en-US" dirty="0"/>
              <a:t>Monitor containers at all times during transportation </a:t>
            </a:r>
          </a:p>
          <a:p>
            <a:pPr marL="617469" lvl="1" indent="-168401">
              <a:buFont typeface="Arial" panose="020B0604020202020204" pitchFamily="34" charset="0"/>
              <a:buChar char="•"/>
            </a:pPr>
            <a:r>
              <a:rPr lang="en-US" dirty="0"/>
              <a:t>Keep containers in a locked area, if possible</a:t>
            </a:r>
          </a:p>
          <a:p>
            <a:pPr marL="224535" indent="-224535">
              <a:buFont typeface="+mj-lt"/>
              <a:buAutoNum type="arabicPeriod"/>
            </a:pPr>
            <a:r>
              <a:rPr lang="en-US" dirty="0"/>
              <a:t>Never</a:t>
            </a:r>
            <a:r>
              <a:rPr lang="en-US" baseline="0" dirty="0"/>
              <a:t> carry pesticides in the passenger compartment of any vehicle or transport food, animal feed, or clothing with pesticide containers.</a:t>
            </a:r>
            <a:endParaRPr lang="en-US" dirty="0"/>
          </a:p>
          <a:p>
            <a:pPr marL="224535" indent="-224535">
              <a:buFont typeface="+mj-lt"/>
              <a:buAutoNum type="arabicPeriod"/>
            </a:pPr>
            <a:r>
              <a:rPr lang="en-US" baseline="0" dirty="0"/>
              <a:t>Never leave pesticide containers unattended.</a:t>
            </a:r>
            <a:endParaRPr lang="en-US" dirty="0"/>
          </a:p>
          <a:p>
            <a:pPr marL="224535" indent="-224535">
              <a:buFont typeface="+mj-lt"/>
              <a:buAutoNum type="arabicPeriod"/>
            </a:pPr>
            <a:endParaRPr lang="en-US" dirty="0"/>
          </a:p>
          <a:p>
            <a:pPr defTabSz="898136">
              <a:defRPr/>
            </a:pPr>
            <a:r>
              <a:rPr lang="en-US" altLang="es-MX" b="1" dirty="0" err="1"/>
              <a:t>Información</a:t>
            </a:r>
            <a:r>
              <a:rPr lang="en-US" altLang="es-MX" b="1" dirty="0"/>
              <a:t> que se </a:t>
            </a:r>
            <a:r>
              <a:rPr lang="en-US" altLang="es-MX" b="1" dirty="0" err="1" smtClean="0"/>
              <a:t>requiere</a:t>
            </a:r>
            <a:r>
              <a:rPr lang="en-US" altLang="es-MX" b="1" dirty="0" smtClean="0"/>
              <a:t> </a:t>
            </a:r>
            <a:r>
              <a:rPr lang="en-US" altLang="es-MX" b="1" baseline="0" dirty="0" err="1"/>
              <a:t>cubrir</a:t>
            </a:r>
            <a:r>
              <a:rPr lang="en-US" altLang="es-MX" b="1" baseline="0" dirty="0"/>
              <a:t>:</a:t>
            </a:r>
            <a:endParaRPr lang="en-US" altLang="es-MX" b="1" dirty="0"/>
          </a:p>
          <a:p>
            <a:pPr marL="224535" indent="-224535">
              <a:buFont typeface="+mj-lt"/>
              <a:buAutoNum type="arabicPeriod"/>
            </a:pPr>
            <a:r>
              <a:rPr lang="en-US" dirty="0" err="1" smtClean="0"/>
              <a:t>Cuando</a:t>
            </a:r>
            <a:r>
              <a:rPr lang="en-US" dirty="0" smtClean="0"/>
              <a:t> </a:t>
            </a:r>
            <a:r>
              <a:rPr lang="en-US" dirty="0" err="1" smtClean="0"/>
              <a:t>transporte</a:t>
            </a:r>
            <a:r>
              <a:rPr lang="en-US" dirty="0" smtClean="0"/>
              <a:t> </a:t>
            </a:r>
            <a:r>
              <a:rPr lang="en-US" dirty="0" err="1" smtClean="0"/>
              <a:t>pesticidas</a:t>
            </a:r>
            <a:r>
              <a:rPr lang="en-US" dirty="0" smtClean="0"/>
              <a:t>, </a:t>
            </a:r>
            <a:r>
              <a:rPr lang="en-US" dirty="0" err="1" smtClean="0"/>
              <a:t>especialmente</a:t>
            </a:r>
            <a:r>
              <a:rPr lang="en-US" dirty="0" smtClean="0"/>
              <a:t> </a:t>
            </a:r>
            <a:r>
              <a:rPr lang="en-US" dirty="0" err="1" smtClean="0"/>
              <a:t>envases</a:t>
            </a:r>
            <a:r>
              <a:rPr lang="en-US" dirty="0" smtClean="0"/>
              <a:t> que </a:t>
            </a:r>
            <a:r>
              <a:rPr lang="en-US" dirty="0" err="1" smtClean="0"/>
              <a:t>han</a:t>
            </a:r>
            <a:r>
              <a:rPr lang="en-US" dirty="0" smtClean="0"/>
              <a:t> </a:t>
            </a:r>
            <a:r>
              <a:rPr lang="en-US" dirty="0" err="1" smtClean="0"/>
              <a:t>sido</a:t>
            </a:r>
            <a:r>
              <a:rPr lang="en-US" dirty="0" smtClean="0"/>
              <a:t> </a:t>
            </a:r>
            <a:r>
              <a:rPr lang="en-US" dirty="0" err="1" smtClean="0"/>
              <a:t>abiertos</a:t>
            </a:r>
            <a:r>
              <a:rPr lang="en-US" baseline="0" dirty="0" smtClean="0"/>
              <a:t>, </a:t>
            </a:r>
            <a:r>
              <a:rPr lang="en-US" dirty="0" err="1" smtClean="0"/>
              <a:t>siempre</a:t>
            </a:r>
            <a:r>
              <a:rPr lang="en-US" dirty="0" smtClean="0"/>
              <a:t> </a:t>
            </a:r>
            <a:r>
              <a:rPr lang="en-US" dirty="0" err="1" smtClean="0"/>
              <a:t>haga</a:t>
            </a:r>
            <a:r>
              <a:rPr lang="en-US" dirty="0" smtClean="0"/>
              <a:t> lo </a:t>
            </a:r>
            <a:r>
              <a:rPr lang="en-US" dirty="0" err="1" smtClean="0"/>
              <a:t>siguiente</a:t>
            </a:r>
            <a:r>
              <a:rPr lang="en-US" baseline="0" dirty="0" smtClean="0"/>
              <a:t>:</a:t>
            </a:r>
            <a:endParaRPr lang="en-US" dirty="0"/>
          </a:p>
          <a:p>
            <a:pPr marL="617469" lvl="1" indent="-168401">
              <a:buFont typeface="Arial" panose="020B0604020202020204" pitchFamily="34" charset="0"/>
              <a:buChar char="•"/>
              <a:defRPr/>
            </a:pPr>
            <a:r>
              <a:rPr lang="en-US" dirty="0" err="1"/>
              <a:t>Transporte</a:t>
            </a:r>
            <a:r>
              <a:rPr lang="en-US" dirty="0"/>
              <a:t> los </a:t>
            </a:r>
            <a:r>
              <a:rPr lang="en-US" dirty="0" err="1"/>
              <a:t>pesticidas</a:t>
            </a:r>
            <a:r>
              <a:rPr lang="en-US" dirty="0"/>
              <a:t> </a:t>
            </a:r>
            <a:r>
              <a:rPr lang="en-US" dirty="0" err="1"/>
              <a:t>en</a:t>
            </a:r>
            <a:r>
              <a:rPr lang="en-US" dirty="0"/>
              <a:t> la </a:t>
            </a:r>
            <a:r>
              <a:rPr lang="en-US" dirty="0" err="1"/>
              <a:t>cama</a:t>
            </a:r>
            <a:r>
              <a:rPr lang="en-US" dirty="0"/>
              <a:t> del </a:t>
            </a:r>
            <a:r>
              <a:rPr lang="en-US" dirty="0" err="1"/>
              <a:t>camión</a:t>
            </a:r>
            <a:r>
              <a:rPr lang="en-US" dirty="0"/>
              <a:t>, </a:t>
            </a:r>
            <a:r>
              <a:rPr lang="en-US" dirty="0" err="1"/>
              <a:t>área</a:t>
            </a:r>
            <a:r>
              <a:rPr lang="en-US" dirty="0"/>
              <a:t> de </a:t>
            </a:r>
            <a:r>
              <a:rPr lang="en-US" dirty="0" err="1"/>
              <a:t>carga</a:t>
            </a:r>
            <a:r>
              <a:rPr lang="en-US" dirty="0"/>
              <a:t>, o </a:t>
            </a:r>
            <a:r>
              <a:rPr lang="en-US" dirty="0" err="1"/>
              <a:t>en</a:t>
            </a:r>
            <a:r>
              <a:rPr lang="en-US" dirty="0"/>
              <a:t> </a:t>
            </a:r>
            <a:r>
              <a:rPr lang="en-US" dirty="0" smtClean="0"/>
              <a:t>la parte </a:t>
            </a:r>
            <a:r>
              <a:rPr lang="en-US" dirty="0" err="1" smtClean="0"/>
              <a:t>trasera</a:t>
            </a:r>
            <a:r>
              <a:rPr lang="en-US" dirty="0" smtClean="0"/>
              <a:t> del </a:t>
            </a:r>
            <a:r>
              <a:rPr lang="en-US" dirty="0" err="1" smtClean="0"/>
              <a:t>equipo</a:t>
            </a:r>
            <a:r>
              <a:rPr lang="en-US" dirty="0" smtClean="0"/>
              <a:t> de </a:t>
            </a:r>
            <a:r>
              <a:rPr lang="en-US" dirty="0" err="1"/>
              <a:t>aplicación</a:t>
            </a:r>
            <a:r>
              <a:rPr lang="en-US" dirty="0"/>
              <a:t>. </a:t>
            </a:r>
            <a:r>
              <a:rPr lang="en-US" dirty="0" smtClean="0"/>
              <a:t> </a:t>
            </a:r>
            <a:endParaRPr lang="en-US" dirty="0"/>
          </a:p>
          <a:p>
            <a:pPr marL="617469" lvl="1" indent="-168401">
              <a:buFont typeface="Arial" panose="020B0604020202020204" pitchFamily="34" charset="0"/>
              <a:buChar char="•"/>
              <a:defRPr/>
            </a:pPr>
            <a:r>
              <a:rPr lang="en-US" dirty="0"/>
              <a:t>Revise los </a:t>
            </a:r>
            <a:r>
              <a:rPr lang="en-US" dirty="0" err="1" smtClean="0"/>
              <a:t>envases</a:t>
            </a:r>
            <a:r>
              <a:rPr lang="en-US" dirty="0" smtClean="0"/>
              <a:t> </a:t>
            </a:r>
            <a:r>
              <a:rPr lang="en-US" dirty="0"/>
              <a:t>para </a:t>
            </a:r>
            <a:r>
              <a:rPr lang="en-US" b="0" dirty="0" err="1" smtClean="0"/>
              <a:t>detectar</a:t>
            </a:r>
            <a:r>
              <a:rPr lang="en-US" b="0" dirty="0" smtClean="0"/>
              <a:t> </a:t>
            </a:r>
            <a:r>
              <a:rPr lang="en-US" dirty="0" err="1" smtClean="0"/>
              <a:t>fugas</a:t>
            </a:r>
            <a:r>
              <a:rPr lang="en-US" dirty="0" smtClean="0"/>
              <a:t> </a:t>
            </a:r>
            <a:r>
              <a:rPr lang="en-US" dirty="0"/>
              <a:t>antes de </a:t>
            </a:r>
            <a:r>
              <a:rPr lang="en-US" dirty="0" err="1"/>
              <a:t>cargarlos</a:t>
            </a:r>
            <a:r>
              <a:rPr lang="en-US" dirty="0"/>
              <a:t> y </a:t>
            </a:r>
            <a:r>
              <a:rPr lang="en-US" dirty="0" err="1"/>
              <a:t>descargarlos</a:t>
            </a:r>
            <a:endParaRPr lang="en-US" dirty="0"/>
          </a:p>
          <a:p>
            <a:pPr marL="617469" lvl="1" indent="-168401">
              <a:buFont typeface="Arial" panose="020B0604020202020204" pitchFamily="34" charset="0"/>
              <a:buChar char="•"/>
              <a:defRPr/>
            </a:pPr>
            <a:r>
              <a:rPr lang="en-US" dirty="0" err="1" smtClean="0"/>
              <a:t>Proteja</a:t>
            </a:r>
            <a:r>
              <a:rPr lang="en-US" dirty="0" smtClean="0"/>
              <a:t> </a:t>
            </a:r>
            <a:r>
              <a:rPr lang="en-US" dirty="0"/>
              <a:t>los </a:t>
            </a:r>
            <a:r>
              <a:rPr lang="en-US" dirty="0" err="1" smtClean="0"/>
              <a:t>envases</a:t>
            </a:r>
            <a:r>
              <a:rPr lang="en-US" dirty="0" smtClean="0"/>
              <a:t> </a:t>
            </a:r>
            <a:r>
              <a:rPr lang="en-US" dirty="0"/>
              <a:t>contra la </a:t>
            </a:r>
            <a:r>
              <a:rPr lang="en-US" dirty="0" err="1"/>
              <a:t>lluvia</a:t>
            </a:r>
            <a:r>
              <a:rPr lang="en-US" dirty="0"/>
              <a:t> y </a:t>
            </a:r>
            <a:r>
              <a:rPr lang="en-US" dirty="0" smtClean="0"/>
              <a:t>los</a:t>
            </a:r>
            <a:r>
              <a:rPr lang="en-US" baseline="0" dirty="0" smtClean="0"/>
              <a:t> </a:t>
            </a:r>
            <a:r>
              <a:rPr lang="en-US" dirty="0" err="1" smtClean="0"/>
              <a:t>otros</a:t>
            </a:r>
            <a:r>
              <a:rPr lang="en-US" dirty="0" smtClean="0"/>
              <a:t> </a:t>
            </a:r>
            <a:r>
              <a:rPr lang="en-US" dirty="0" err="1"/>
              <a:t>daños</a:t>
            </a:r>
            <a:r>
              <a:rPr lang="en-US" dirty="0"/>
              <a:t> </a:t>
            </a:r>
            <a:r>
              <a:rPr lang="en-US" dirty="0" err="1"/>
              <a:t>potenciales</a:t>
            </a:r>
            <a:r>
              <a:rPr lang="en-US" dirty="0"/>
              <a:t> </a:t>
            </a:r>
            <a:r>
              <a:rPr lang="en-US" dirty="0" smtClean="0"/>
              <a:t>a causa del </a:t>
            </a:r>
            <a:r>
              <a:rPr lang="en-US" dirty="0" err="1"/>
              <a:t>clima</a:t>
            </a:r>
            <a:r>
              <a:rPr lang="en-US" dirty="0"/>
              <a:t> </a:t>
            </a:r>
          </a:p>
          <a:p>
            <a:pPr marL="617469" lvl="1" indent="-168401">
              <a:buFont typeface="Arial" panose="020B0604020202020204" pitchFamily="34" charset="0"/>
              <a:buChar char="•"/>
            </a:pPr>
            <a:r>
              <a:rPr lang="en-US" dirty="0" err="1"/>
              <a:t>Asegure</a:t>
            </a:r>
            <a:r>
              <a:rPr lang="en-US" dirty="0"/>
              <a:t> o </a:t>
            </a:r>
            <a:r>
              <a:rPr lang="en-US" dirty="0" err="1" smtClean="0"/>
              <a:t>amarre</a:t>
            </a:r>
            <a:r>
              <a:rPr lang="en-US" dirty="0" smtClean="0"/>
              <a:t> </a:t>
            </a:r>
            <a:r>
              <a:rPr lang="en-US" dirty="0" err="1"/>
              <a:t>todos</a:t>
            </a:r>
            <a:r>
              <a:rPr lang="en-US" dirty="0"/>
              <a:t> los </a:t>
            </a:r>
            <a:r>
              <a:rPr lang="en-US" dirty="0" err="1" smtClean="0"/>
              <a:t>envases</a:t>
            </a:r>
            <a:r>
              <a:rPr lang="en-US" dirty="0" smtClean="0"/>
              <a:t> </a:t>
            </a:r>
            <a:r>
              <a:rPr lang="en-US" dirty="0"/>
              <a:t>de </a:t>
            </a:r>
            <a:r>
              <a:rPr lang="en-US" dirty="0" err="1"/>
              <a:t>pesticidas</a:t>
            </a:r>
            <a:r>
              <a:rPr lang="en-US" dirty="0"/>
              <a:t> </a:t>
            </a:r>
            <a:r>
              <a:rPr lang="en-US" dirty="0" err="1"/>
              <a:t>en</a:t>
            </a:r>
            <a:r>
              <a:rPr lang="en-US" dirty="0"/>
              <a:t> el </a:t>
            </a:r>
            <a:r>
              <a:rPr lang="en-US" dirty="0" err="1"/>
              <a:t>área</a:t>
            </a:r>
            <a:r>
              <a:rPr lang="en-US" dirty="0"/>
              <a:t> </a:t>
            </a:r>
            <a:r>
              <a:rPr lang="en-US" dirty="0" smtClean="0"/>
              <a:t>de</a:t>
            </a:r>
            <a:r>
              <a:rPr lang="en-US" baseline="0" dirty="0" smtClean="0"/>
              <a:t> la </a:t>
            </a:r>
            <a:r>
              <a:rPr lang="en-US" dirty="0" err="1" smtClean="0"/>
              <a:t>carga</a:t>
            </a:r>
            <a:endParaRPr lang="en-US" dirty="0"/>
          </a:p>
          <a:p>
            <a:pPr marL="617469" lvl="1" indent="-168401">
              <a:buFont typeface="Arial" panose="020B0604020202020204" pitchFamily="34" charset="0"/>
              <a:buChar char="•"/>
              <a:defRPr/>
            </a:pPr>
            <a:r>
              <a:rPr lang="en-US" dirty="0"/>
              <a:t>Observe los </a:t>
            </a:r>
            <a:r>
              <a:rPr lang="en-US" dirty="0" err="1" smtClean="0"/>
              <a:t>envases</a:t>
            </a:r>
            <a:r>
              <a:rPr lang="en-US" dirty="0" smtClean="0"/>
              <a:t> </a:t>
            </a:r>
            <a:r>
              <a:rPr lang="en-US" dirty="0" err="1"/>
              <a:t>todo</a:t>
            </a:r>
            <a:r>
              <a:rPr lang="en-US" dirty="0"/>
              <a:t> </a:t>
            </a:r>
            <a:r>
              <a:rPr lang="en-US" dirty="0" smtClean="0"/>
              <a:t>el </a:t>
            </a:r>
            <a:r>
              <a:rPr lang="en-US" dirty="0" err="1" smtClean="0"/>
              <a:t>tiempo</a:t>
            </a:r>
            <a:r>
              <a:rPr lang="en-US" dirty="0" smtClean="0"/>
              <a:t> </a:t>
            </a:r>
            <a:r>
              <a:rPr lang="en-US" dirty="0" err="1"/>
              <a:t>durante</a:t>
            </a:r>
            <a:r>
              <a:rPr lang="en-US" dirty="0"/>
              <a:t> el </a:t>
            </a:r>
            <a:r>
              <a:rPr lang="en-US" dirty="0" err="1"/>
              <a:t>transporte</a:t>
            </a:r>
            <a:endParaRPr lang="en-US" dirty="0"/>
          </a:p>
          <a:p>
            <a:pPr marL="617469" lvl="1" indent="-168401">
              <a:buFont typeface="Arial" panose="020B0604020202020204" pitchFamily="34" charset="0"/>
              <a:buChar char="•"/>
              <a:defRPr/>
            </a:pPr>
            <a:r>
              <a:rPr lang="en-US" dirty="0" err="1" smtClean="0"/>
              <a:t>Guarde</a:t>
            </a:r>
            <a:r>
              <a:rPr lang="en-US" dirty="0" smtClean="0"/>
              <a:t>/</a:t>
            </a:r>
            <a:r>
              <a:rPr lang="en-US" dirty="0" err="1" smtClean="0"/>
              <a:t>mantenga</a:t>
            </a:r>
            <a:r>
              <a:rPr lang="en-US" dirty="0" smtClean="0"/>
              <a:t> </a:t>
            </a:r>
            <a:r>
              <a:rPr lang="en-US" dirty="0"/>
              <a:t>los </a:t>
            </a:r>
            <a:r>
              <a:rPr lang="en-US" dirty="0" err="1" smtClean="0"/>
              <a:t>envases</a:t>
            </a:r>
            <a:r>
              <a:rPr lang="en-US" dirty="0" smtClean="0"/>
              <a:t> </a:t>
            </a:r>
            <a:r>
              <a:rPr lang="en-US" dirty="0" err="1"/>
              <a:t>en</a:t>
            </a:r>
            <a:r>
              <a:rPr lang="en-US" dirty="0"/>
              <a:t> un </a:t>
            </a:r>
            <a:r>
              <a:rPr lang="en-US" dirty="0" err="1"/>
              <a:t>área</a:t>
            </a:r>
            <a:r>
              <a:rPr lang="en-US" dirty="0"/>
              <a:t> </a:t>
            </a:r>
            <a:r>
              <a:rPr lang="en-US" dirty="0" err="1"/>
              <a:t>bajo</a:t>
            </a:r>
            <a:r>
              <a:rPr lang="en-US" dirty="0"/>
              <a:t> </a:t>
            </a:r>
            <a:r>
              <a:rPr lang="en-US" dirty="0" err="1"/>
              <a:t>llave</a:t>
            </a:r>
            <a:r>
              <a:rPr lang="en-US" dirty="0"/>
              <a:t>, </a:t>
            </a:r>
            <a:r>
              <a:rPr lang="en-US" dirty="0" err="1"/>
              <a:t>si</a:t>
            </a:r>
            <a:r>
              <a:rPr lang="en-US" dirty="0"/>
              <a:t> </a:t>
            </a:r>
            <a:r>
              <a:rPr lang="en-US" dirty="0" err="1"/>
              <a:t>es</a:t>
            </a:r>
            <a:r>
              <a:rPr lang="en-US" dirty="0"/>
              <a:t> </a:t>
            </a:r>
            <a:r>
              <a:rPr lang="en-US" dirty="0" err="1"/>
              <a:t>posible</a:t>
            </a:r>
            <a:endParaRPr lang="en-US" dirty="0"/>
          </a:p>
          <a:p>
            <a:pPr marL="224535" indent="-224535">
              <a:buFont typeface="+mj-lt"/>
              <a:buAutoNum type="arabicPeriod"/>
            </a:pPr>
            <a:r>
              <a:rPr lang="en-US" dirty="0" err="1"/>
              <a:t>Nunca</a:t>
            </a:r>
            <a:r>
              <a:rPr lang="en-US" baseline="0" dirty="0"/>
              <a:t> </a:t>
            </a:r>
            <a:r>
              <a:rPr lang="en-US" baseline="0" dirty="0" err="1"/>
              <a:t>lleve</a:t>
            </a:r>
            <a:r>
              <a:rPr lang="en-US" baseline="0" dirty="0"/>
              <a:t> </a:t>
            </a:r>
            <a:r>
              <a:rPr lang="en-US" baseline="0" dirty="0" err="1"/>
              <a:t>pesticidas</a:t>
            </a:r>
            <a:r>
              <a:rPr lang="en-US" baseline="0" dirty="0"/>
              <a:t> </a:t>
            </a:r>
            <a:r>
              <a:rPr lang="en-US" baseline="0" dirty="0" err="1"/>
              <a:t>en</a:t>
            </a:r>
            <a:r>
              <a:rPr lang="en-US" baseline="0" dirty="0"/>
              <a:t> el </a:t>
            </a:r>
            <a:r>
              <a:rPr lang="en-US" b="0" dirty="0" err="1" smtClean="0"/>
              <a:t>compartimiento</a:t>
            </a:r>
            <a:r>
              <a:rPr lang="en-US" dirty="0" smtClean="0"/>
              <a:t> </a:t>
            </a:r>
            <a:r>
              <a:rPr lang="en-US" baseline="0" dirty="0" smtClean="0"/>
              <a:t>de </a:t>
            </a:r>
            <a:r>
              <a:rPr lang="en-US" baseline="0" dirty="0" err="1"/>
              <a:t>pasajeros</a:t>
            </a:r>
            <a:r>
              <a:rPr lang="en-US" baseline="0" dirty="0"/>
              <a:t> de un </a:t>
            </a:r>
            <a:r>
              <a:rPr lang="en-US" baseline="0" dirty="0" err="1"/>
              <a:t>vehículo</a:t>
            </a:r>
            <a:r>
              <a:rPr lang="en-US" baseline="0" dirty="0"/>
              <a:t> </a:t>
            </a:r>
            <a:r>
              <a:rPr lang="en-US" dirty="0" err="1" smtClean="0"/>
              <a:t>ni</a:t>
            </a:r>
            <a:r>
              <a:rPr lang="en-US" dirty="0" smtClean="0"/>
              <a:t> </a:t>
            </a:r>
            <a:r>
              <a:rPr lang="en-US" b="0" dirty="0" err="1" smtClean="0"/>
              <a:t>transporte</a:t>
            </a:r>
            <a:r>
              <a:rPr lang="en-US" b="0" dirty="0" smtClean="0"/>
              <a:t> </a:t>
            </a:r>
            <a:r>
              <a:rPr lang="en-US" baseline="0" dirty="0"/>
              <a:t>comida, </a:t>
            </a:r>
            <a:r>
              <a:rPr lang="en-US" baseline="0" dirty="0" err="1"/>
              <a:t>alimentos</a:t>
            </a:r>
            <a:r>
              <a:rPr lang="en-US" baseline="0" dirty="0"/>
              <a:t> para animals, o </a:t>
            </a:r>
            <a:r>
              <a:rPr lang="en-US" baseline="0" dirty="0" err="1"/>
              <a:t>ropa</a:t>
            </a:r>
            <a:r>
              <a:rPr lang="en-US" baseline="0" dirty="0"/>
              <a:t> </a:t>
            </a:r>
            <a:r>
              <a:rPr lang="en-US" b="0" dirty="0" smtClean="0"/>
              <a:t>junto con </a:t>
            </a:r>
            <a:r>
              <a:rPr lang="en-US" baseline="0" dirty="0" smtClean="0"/>
              <a:t>los </a:t>
            </a:r>
            <a:r>
              <a:rPr lang="en-US" baseline="0" dirty="0" err="1" smtClean="0"/>
              <a:t>envases</a:t>
            </a:r>
            <a:r>
              <a:rPr lang="en-US" baseline="0" dirty="0" smtClean="0"/>
              <a:t> </a:t>
            </a:r>
            <a:r>
              <a:rPr lang="en-US" baseline="0" dirty="0"/>
              <a:t>de </a:t>
            </a:r>
            <a:r>
              <a:rPr lang="en-US" baseline="0" dirty="0" err="1"/>
              <a:t>pesticidas</a:t>
            </a:r>
            <a:r>
              <a:rPr lang="en-US" baseline="0" dirty="0"/>
              <a:t>. </a:t>
            </a:r>
            <a:endParaRPr lang="en-US" dirty="0"/>
          </a:p>
          <a:p>
            <a:pPr marL="224535" indent="-224535">
              <a:buFont typeface="+mj-lt"/>
              <a:buAutoNum type="arabicPeriod"/>
            </a:pPr>
            <a:r>
              <a:rPr lang="en-US" baseline="0" dirty="0" err="1"/>
              <a:t>Nunce</a:t>
            </a:r>
            <a:r>
              <a:rPr lang="en-US" baseline="0" dirty="0"/>
              <a:t> </a:t>
            </a:r>
            <a:r>
              <a:rPr lang="en-US" baseline="0" dirty="0" err="1"/>
              <a:t>deje</a:t>
            </a:r>
            <a:r>
              <a:rPr lang="en-US" baseline="0" dirty="0"/>
              <a:t> los </a:t>
            </a:r>
            <a:r>
              <a:rPr lang="en-US" baseline="0" dirty="0" err="1" smtClean="0"/>
              <a:t>envases</a:t>
            </a:r>
            <a:r>
              <a:rPr lang="en-US" baseline="0" dirty="0" smtClean="0"/>
              <a:t> </a:t>
            </a:r>
            <a:r>
              <a:rPr lang="en-US" baseline="0" dirty="0"/>
              <a:t>de </a:t>
            </a:r>
            <a:r>
              <a:rPr lang="en-US" baseline="0" dirty="0" err="1"/>
              <a:t>pesticidas</a:t>
            </a:r>
            <a:r>
              <a:rPr lang="en-US" baseline="0" dirty="0"/>
              <a:t> </a:t>
            </a:r>
            <a:r>
              <a:rPr lang="en-US" baseline="0" dirty="0" err="1"/>
              <a:t>desatendidos</a:t>
            </a:r>
            <a:r>
              <a:rPr lang="en-US" baseline="0" dirty="0"/>
              <a:t>.</a:t>
            </a:r>
            <a:endParaRPr lang="en-US" dirty="0"/>
          </a:p>
          <a:p>
            <a:pPr marL="224535" indent="-224535">
              <a:buFont typeface="+mj-lt"/>
              <a:buAutoNum type="arabicPeriod"/>
            </a:pPr>
            <a:endParaRPr lang="en-US" dirty="0"/>
          </a:p>
          <a:p>
            <a:pPr marL="224535" indent="-224535">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123</a:t>
            </a:fld>
            <a:endParaRPr lang="en-US" dirty="0"/>
          </a:p>
        </p:txBody>
      </p:sp>
    </p:spTree>
    <p:extLst>
      <p:ext uri="{BB962C8B-B14F-4D97-AF65-F5344CB8AC3E}">
        <p14:creationId xmlns:p14="http://schemas.microsoft.com/office/powerpoint/2010/main" val="3235552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Storage and disposal instructions are usually found at the end of the label.</a:t>
            </a:r>
          </a:p>
          <a:p>
            <a:pPr marL="224535" indent="-224535">
              <a:buFont typeface="+mj-lt"/>
              <a:buAutoNum type="arabicPeriod"/>
            </a:pPr>
            <a:r>
              <a:rPr lang="en-US" dirty="0"/>
              <a:t>They may include a storage temperature range or warnings about storing the pesticide near fertilizers, feed or in a container other than the original container. </a:t>
            </a:r>
          </a:p>
          <a:p>
            <a:pPr marL="224535" indent="-224535">
              <a:buFont typeface="+mj-lt"/>
              <a:buAutoNum type="arabicPeriod"/>
            </a:pPr>
            <a:r>
              <a:rPr lang="en-US" dirty="0"/>
              <a:t>Storage and disposal regulations may vary between states or counties.</a:t>
            </a:r>
          </a:p>
          <a:p>
            <a:pPr marL="224535" indent="-224535">
              <a:buFont typeface="+mj-lt"/>
              <a:buAutoNum type="arabicPeriod"/>
            </a:pPr>
            <a:r>
              <a:rPr lang="en-US" dirty="0"/>
              <a:t>Agricultural employers should check with their local pesticide regulatory agency for additional storage and disposal regulations, container recycling services, and unused pesticide collection programs. </a:t>
            </a:r>
          </a:p>
          <a:p>
            <a:pPr marL="224535" indent="-224535">
              <a:buFont typeface="+mj-lt"/>
              <a:buAutoNum type="arabicPeriod"/>
            </a:pPr>
            <a:r>
              <a:rPr lang="en-US" dirty="0"/>
              <a:t>The Pesticide Stewardship Alliance (TPSA) has a database of the pesticide disposal contacts in each state, and information on pesticide container recycling companies operating in each state at </a:t>
            </a:r>
            <a:r>
              <a:rPr lang="en-US" u="sng" dirty="0">
                <a:hlinkClick r:id="rId3"/>
              </a:rPr>
              <a:t>http://tpsalliance.org/</a:t>
            </a:r>
            <a:r>
              <a:rPr lang="en-US" dirty="0"/>
              <a:t>. </a:t>
            </a:r>
          </a:p>
          <a:p>
            <a:pPr marL="224535" indent="-224535">
              <a:buFont typeface="+mj-lt"/>
              <a:buAutoNum type="arabicPeriod"/>
            </a:pPr>
            <a:endParaRPr lang="en-US" dirty="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a:p>
          <a:p>
            <a:pPr marL="224535" indent="-224535">
              <a:buFont typeface="+mj-lt"/>
              <a:buAutoNum type="arabicPeriod"/>
              <a:defRPr/>
            </a:pPr>
            <a:r>
              <a:rPr lang="en-US" dirty="0" err="1"/>
              <a:t>Usualmente</a:t>
            </a:r>
            <a:r>
              <a:rPr lang="en-US" dirty="0"/>
              <a:t>, se </a:t>
            </a:r>
            <a:r>
              <a:rPr lang="en-US" dirty="0" err="1" smtClean="0"/>
              <a:t>encuentran</a:t>
            </a:r>
            <a:r>
              <a:rPr lang="en-US" dirty="0" smtClean="0"/>
              <a:t> </a:t>
            </a:r>
            <a:r>
              <a:rPr lang="en-US" dirty="0"/>
              <a:t>las </a:t>
            </a:r>
            <a:r>
              <a:rPr lang="en-US" dirty="0" err="1"/>
              <a:t>instrucciones</a:t>
            </a:r>
            <a:r>
              <a:rPr lang="en-US" dirty="0"/>
              <a:t> del </a:t>
            </a:r>
            <a:r>
              <a:rPr lang="en-US" dirty="0" err="1"/>
              <a:t>almacenamiento</a:t>
            </a:r>
            <a:r>
              <a:rPr lang="en-US" dirty="0"/>
              <a:t> y </a:t>
            </a:r>
            <a:r>
              <a:rPr lang="en-US" dirty="0" err="1"/>
              <a:t>desecho</a:t>
            </a:r>
            <a:r>
              <a:rPr lang="en-US" dirty="0"/>
              <a:t> de los </a:t>
            </a:r>
            <a:r>
              <a:rPr lang="en-US" dirty="0" err="1"/>
              <a:t>pesticidas</a:t>
            </a:r>
            <a:r>
              <a:rPr lang="en-US" dirty="0"/>
              <a:t> </a:t>
            </a:r>
            <a:r>
              <a:rPr lang="en-US" dirty="0" err="1"/>
              <a:t>en</a:t>
            </a:r>
            <a:r>
              <a:rPr lang="en-US" dirty="0"/>
              <a:t> la </a:t>
            </a:r>
            <a:r>
              <a:rPr lang="en-US" dirty="0" err="1"/>
              <a:t>última</a:t>
            </a:r>
            <a:r>
              <a:rPr lang="en-US" dirty="0"/>
              <a:t> </a:t>
            </a:r>
            <a:r>
              <a:rPr lang="en-US" dirty="0" smtClean="0"/>
              <a:t>parte</a:t>
            </a:r>
            <a:r>
              <a:rPr lang="en-US" baseline="0" dirty="0" smtClean="0"/>
              <a:t> o </a:t>
            </a:r>
            <a:r>
              <a:rPr lang="en-US" dirty="0" err="1" smtClean="0"/>
              <a:t>las</a:t>
            </a:r>
            <a:r>
              <a:rPr lang="en-US" dirty="0" smtClean="0"/>
              <a:t> </a:t>
            </a:r>
            <a:r>
              <a:rPr lang="en-US" dirty="0" err="1"/>
              <a:t>últimas</a:t>
            </a:r>
            <a:r>
              <a:rPr lang="en-US" dirty="0"/>
              <a:t> </a:t>
            </a:r>
            <a:r>
              <a:rPr lang="en-US" dirty="0" err="1"/>
              <a:t>paginas</a:t>
            </a:r>
            <a:r>
              <a:rPr lang="en-US" dirty="0"/>
              <a:t> de la </a:t>
            </a:r>
            <a:r>
              <a:rPr lang="en-US" dirty="0" err="1"/>
              <a:t>etiqueta</a:t>
            </a:r>
            <a:endParaRPr lang="en-US" dirty="0"/>
          </a:p>
          <a:p>
            <a:pPr marL="224535" indent="-224535">
              <a:buFont typeface="+mj-lt"/>
              <a:buAutoNum type="arabicPeriod"/>
            </a:pPr>
            <a:r>
              <a:rPr lang="en-US" dirty="0" err="1" smtClean="0"/>
              <a:t>Estas</a:t>
            </a:r>
            <a:r>
              <a:rPr lang="en-US" baseline="0" dirty="0" smtClean="0"/>
              <a:t> </a:t>
            </a:r>
            <a:r>
              <a:rPr lang="en-US" baseline="0" dirty="0" err="1" smtClean="0"/>
              <a:t>p</a:t>
            </a:r>
            <a:r>
              <a:rPr lang="en-US" dirty="0" err="1" smtClean="0"/>
              <a:t>ueden</a:t>
            </a:r>
            <a:r>
              <a:rPr lang="en-US" dirty="0" smtClean="0"/>
              <a:t> </a:t>
            </a:r>
            <a:r>
              <a:rPr lang="en-US" dirty="0" err="1"/>
              <a:t>incluir</a:t>
            </a:r>
            <a:r>
              <a:rPr lang="en-US" dirty="0"/>
              <a:t> un </a:t>
            </a:r>
            <a:r>
              <a:rPr lang="en-US" dirty="0" err="1"/>
              <a:t>rango</a:t>
            </a:r>
            <a:r>
              <a:rPr lang="en-US" dirty="0"/>
              <a:t> de</a:t>
            </a:r>
            <a:r>
              <a:rPr lang="en-US" baseline="0" dirty="0"/>
              <a:t> la </a:t>
            </a:r>
            <a:r>
              <a:rPr lang="en-US" baseline="0" dirty="0" err="1"/>
              <a:t>temperatura</a:t>
            </a:r>
            <a:r>
              <a:rPr lang="en-US" baseline="0" dirty="0"/>
              <a:t> </a:t>
            </a:r>
            <a:r>
              <a:rPr lang="en-US" baseline="0" dirty="0" err="1"/>
              <a:t>apropiada</a:t>
            </a:r>
            <a:r>
              <a:rPr lang="en-US" baseline="0" dirty="0"/>
              <a:t> </a:t>
            </a:r>
            <a:r>
              <a:rPr lang="en-US" baseline="0" dirty="0" err="1"/>
              <a:t>en</a:t>
            </a:r>
            <a:r>
              <a:rPr lang="en-US" baseline="0" dirty="0"/>
              <a:t> el </a:t>
            </a:r>
            <a:r>
              <a:rPr lang="en-US" b="0" dirty="0" err="1" smtClean="0"/>
              <a:t>área</a:t>
            </a:r>
            <a:r>
              <a:rPr lang="en-US" b="0" dirty="0" smtClean="0"/>
              <a:t> de </a:t>
            </a:r>
            <a:r>
              <a:rPr lang="en-US" baseline="0" dirty="0" err="1"/>
              <a:t>almacenamiento</a:t>
            </a:r>
            <a:r>
              <a:rPr lang="en-US" baseline="0" dirty="0"/>
              <a:t> o </a:t>
            </a:r>
            <a:r>
              <a:rPr lang="en-US" b="0" baseline="0" dirty="0" err="1"/>
              <a:t>advertencias</a:t>
            </a:r>
            <a:r>
              <a:rPr lang="en-US" b="0" baseline="0" dirty="0"/>
              <a:t> </a:t>
            </a:r>
            <a:r>
              <a:rPr lang="en-US" b="0" dirty="0"/>
              <a:t>contra</a:t>
            </a:r>
            <a:r>
              <a:rPr lang="en-US" b="0" baseline="0" dirty="0"/>
              <a:t> </a:t>
            </a:r>
            <a:r>
              <a:rPr lang="en-US" b="0" dirty="0" smtClean="0"/>
              <a:t>el </a:t>
            </a:r>
            <a:r>
              <a:rPr lang="en-US" b="0" dirty="0" err="1" smtClean="0"/>
              <a:t>almacenado</a:t>
            </a:r>
            <a:r>
              <a:rPr lang="en-US" b="0" baseline="0" dirty="0" smtClean="0"/>
              <a:t> </a:t>
            </a:r>
            <a:r>
              <a:rPr lang="en-US" b="0" dirty="0" smtClean="0"/>
              <a:t>de </a:t>
            </a:r>
            <a:r>
              <a:rPr lang="en-US" baseline="0" dirty="0" smtClean="0"/>
              <a:t>los </a:t>
            </a:r>
            <a:r>
              <a:rPr lang="en-US" baseline="0" dirty="0" err="1"/>
              <a:t>pesticidas</a:t>
            </a:r>
            <a:r>
              <a:rPr lang="en-US" baseline="0" dirty="0"/>
              <a:t> </a:t>
            </a:r>
            <a:r>
              <a:rPr lang="en-US" baseline="0" dirty="0" err="1"/>
              <a:t>cerca</a:t>
            </a:r>
            <a:r>
              <a:rPr lang="en-US" baseline="0" dirty="0"/>
              <a:t> de los </a:t>
            </a:r>
            <a:r>
              <a:rPr lang="en-US" baseline="0" dirty="0" err="1"/>
              <a:t>fertilizantes</a:t>
            </a:r>
            <a:r>
              <a:rPr lang="en-US" baseline="0" dirty="0"/>
              <a:t>, </a:t>
            </a:r>
            <a:r>
              <a:rPr lang="en-US" baseline="0" dirty="0" err="1"/>
              <a:t>alimentos</a:t>
            </a:r>
            <a:r>
              <a:rPr lang="en-US" baseline="0" dirty="0"/>
              <a:t> para </a:t>
            </a:r>
            <a:r>
              <a:rPr lang="en-US" baseline="0" dirty="0" err="1"/>
              <a:t>animales</a:t>
            </a:r>
            <a:r>
              <a:rPr lang="en-US" baseline="0" dirty="0"/>
              <a:t> o </a:t>
            </a:r>
            <a:r>
              <a:rPr lang="en-US" baseline="0" dirty="0" err="1"/>
              <a:t>en</a:t>
            </a:r>
            <a:r>
              <a:rPr lang="en-US" baseline="0" dirty="0"/>
              <a:t> un </a:t>
            </a:r>
            <a:r>
              <a:rPr lang="en-US" baseline="0" dirty="0" err="1" smtClean="0"/>
              <a:t>envas</a:t>
            </a:r>
            <a:r>
              <a:rPr lang="en-US" baseline="0" dirty="0" smtClean="0"/>
              <a:t> </a:t>
            </a:r>
            <a:r>
              <a:rPr lang="en-US" baseline="0" dirty="0"/>
              <a:t>que </a:t>
            </a:r>
            <a:r>
              <a:rPr lang="en-US" baseline="0" dirty="0" smtClean="0"/>
              <a:t>no </a:t>
            </a:r>
            <a:r>
              <a:rPr lang="en-US" baseline="0" dirty="0" err="1" smtClean="0"/>
              <a:t>es</a:t>
            </a:r>
            <a:r>
              <a:rPr lang="en-US" baseline="0" dirty="0" smtClean="0"/>
              <a:t> </a:t>
            </a:r>
            <a:r>
              <a:rPr lang="en-US" b="0" dirty="0" smtClean="0"/>
              <a:t>el</a:t>
            </a:r>
            <a:r>
              <a:rPr lang="en-US" dirty="0" smtClean="0"/>
              <a:t> </a:t>
            </a:r>
            <a:r>
              <a:rPr lang="en-US" baseline="0" dirty="0" smtClean="0"/>
              <a:t>original</a:t>
            </a:r>
            <a:r>
              <a:rPr lang="en-US" baseline="0" dirty="0"/>
              <a:t>. </a:t>
            </a:r>
            <a:r>
              <a:rPr lang="en-US" dirty="0"/>
              <a:t> </a:t>
            </a:r>
          </a:p>
          <a:p>
            <a:pPr marL="224535" indent="-224535">
              <a:buFont typeface="+mj-lt"/>
              <a:buAutoNum type="arabicPeriod"/>
              <a:defRPr/>
            </a:pPr>
            <a:r>
              <a:rPr lang="en-US" dirty="0"/>
              <a:t>Las </a:t>
            </a:r>
            <a:r>
              <a:rPr lang="en-US" dirty="0" err="1"/>
              <a:t>regulaciones</a:t>
            </a:r>
            <a:r>
              <a:rPr lang="en-US" dirty="0"/>
              <a:t> del </a:t>
            </a:r>
            <a:r>
              <a:rPr lang="en-US" dirty="0" err="1"/>
              <a:t>almacenamiento</a:t>
            </a:r>
            <a:r>
              <a:rPr lang="en-US" dirty="0"/>
              <a:t> y </a:t>
            </a:r>
            <a:r>
              <a:rPr lang="en-US" dirty="0" err="1"/>
              <a:t>desecho</a:t>
            </a:r>
            <a:r>
              <a:rPr lang="en-US" dirty="0"/>
              <a:t> de </a:t>
            </a:r>
            <a:r>
              <a:rPr lang="en-US" dirty="0" err="1"/>
              <a:t>pesticidas</a:t>
            </a:r>
            <a:r>
              <a:rPr lang="en-US" dirty="0"/>
              <a:t> </a:t>
            </a:r>
            <a:r>
              <a:rPr lang="en-US" dirty="0" err="1"/>
              <a:t>pueden</a:t>
            </a:r>
            <a:r>
              <a:rPr lang="en-US" dirty="0"/>
              <a:t> </a:t>
            </a:r>
            <a:r>
              <a:rPr lang="en-US" dirty="0" err="1"/>
              <a:t>variar</a:t>
            </a:r>
            <a:r>
              <a:rPr lang="en-US" dirty="0"/>
              <a:t> </a:t>
            </a:r>
            <a:r>
              <a:rPr lang="en-US" dirty="0" smtClean="0"/>
              <a:t>de </a:t>
            </a:r>
            <a:r>
              <a:rPr lang="en-US" dirty="0" err="1" smtClean="0"/>
              <a:t>estado</a:t>
            </a:r>
            <a:r>
              <a:rPr lang="en-US" dirty="0" smtClean="0"/>
              <a:t> </a:t>
            </a:r>
            <a:r>
              <a:rPr lang="en-US" dirty="0" err="1" smtClean="0"/>
              <a:t>en</a:t>
            </a:r>
            <a:r>
              <a:rPr lang="en-US" dirty="0" smtClean="0"/>
              <a:t> </a:t>
            </a:r>
            <a:r>
              <a:rPr lang="en-US" dirty="0" err="1" smtClean="0"/>
              <a:t>estado</a:t>
            </a:r>
            <a:r>
              <a:rPr lang="en-US" dirty="0" smtClean="0"/>
              <a:t> y entre </a:t>
            </a:r>
            <a:r>
              <a:rPr lang="en-US" dirty="0" err="1" smtClean="0"/>
              <a:t>los</a:t>
            </a:r>
            <a:r>
              <a:rPr lang="en-US" dirty="0" smtClean="0"/>
              <a:t> </a:t>
            </a:r>
            <a:r>
              <a:rPr lang="en-US" dirty="0" err="1" smtClean="0"/>
              <a:t>condados</a:t>
            </a:r>
            <a:r>
              <a:rPr lang="en-US" dirty="0" smtClean="0"/>
              <a:t> </a:t>
            </a:r>
            <a:endParaRPr lang="en-US" dirty="0"/>
          </a:p>
          <a:p>
            <a:pPr marL="224535" indent="-224535">
              <a:buFont typeface="+mj-lt"/>
              <a:buAutoNum type="arabicPeriod"/>
            </a:pPr>
            <a:r>
              <a:rPr lang="en-US" dirty="0"/>
              <a:t>Los </a:t>
            </a:r>
            <a:r>
              <a:rPr lang="en-US" dirty="0" err="1"/>
              <a:t>empleadores</a:t>
            </a:r>
            <a:r>
              <a:rPr lang="en-US" dirty="0"/>
              <a:t> </a:t>
            </a:r>
            <a:r>
              <a:rPr lang="en-US" dirty="0" err="1"/>
              <a:t>deben</a:t>
            </a:r>
            <a:r>
              <a:rPr lang="en-US" dirty="0"/>
              <a:t> </a:t>
            </a:r>
            <a:r>
              <a:rPr lang="en-US" dirty="0" err="1"/>
              <a:t>comunicar</a:t>
            </a:r>
            <a:r>
              <a:rPr lang="en-US" dirty="0"/>
              <a:t> con </a:t>
            </a:r>
            <a:r>
              <a:rPr lang="en-US" dirty="0" err="1"/>
              <a:t>sus</a:t>
            </a:r>
            <a:r>
              <a:rPr lang="en-US" dirty="0"/>
              <a:t> </a:t>
            </a:r>
            <a:r>
              <a:rPr lang="en-US" dirty="0" err="1"/>
              <a:t>agencias</a:t>
            </a:r>
            <a:r>
              <a:rPr lang="en-US" dirty="0"/>
              <a:t> locales que </a:t>
            </a:r>
            <a:r>
              <a:rPr lang="en-US" dirty="0" err="1"/>
              <a:t>regulan</a:t>
            </a:r>
            <a:r>
              <a:rPr lang="en-US" dirty="0"/>
              <a:t> </a:t>
            </a:r>
            <a:r>
              <a:rPr lang="en-US" dirty="0" err="1"/>
              <a:t>pesticidas</a:t>
            </a:r>
            <a:r>
              <a:rPr lang="en-US" dirty="0"/>
              <a:t> para </a:t>
            </a:r>
            <a:r>
              <a:rPr lang="en-US" dirty="0" err="1" smtClean="0"/>
              <a:t>aprender</a:t>
            </a:r>
            <a:r>
              <a:rPr lang="en-US" dirty="0" smtClean="0"/>
              <a:t> </a:t>
            </a:r>
            <a:r>
              <a:rPr lang="en-US" dirty="0" err="1" smtClean="0"/>
              <a:t>si</a:t>
            </a:r>
            <a:r>
              <a:rPr lang="en-US" dirty="0" smtClean="0"/>
              <a:t> hay</a:t>
            </a:r>
            <a:r>
              <a:rPr lang="en-US" baseline="0" dirty="0" smtClean="0"/>
              <a:t> </a:t>
            </a:r>
            <a:r>
              <a:rPr lang="en-US" dirty="0" err="1" smtClean="0"/>
              <a:t>regulaciones</a:t>
            </a:r>
            <a:r>
              <a:rPr lang="en-US" dirty="0" smtClean="0"/>
              <a:t> </a:t>
            </a:r>
            <a:r>
              <a:rPr lang="en-US" dirty="0" err="1"/>
              <a:t>adicionales</a:t>
            </a:r>
            <a:r>
              <a:rPr lang="en-US" dirty="0"/>
              <a:t> </a:t>
            </a:r>
            <a:r>
              <a:rPr lang="en-US" dirty="0" err="1"/>
              <a:t>sobre</a:t>
            </a:r>
            <a:r>
              <a:rPr lang="en-US" dirty="0"/>
              <a:t> el </a:t>
            </a:r>
            <a:r>
              <a:rPr lang="en-US" dirty="0" err="1"/>
              <a:t>almacenamiento</a:t>
            </a:r>
            <a:r>
              <a:rPr lang="en-US" dirty="0"/>
              <a:t> y </a:t>
            </a:r>
            <a:r>
              <a:rPr lang="en-US" dirty="0" err="1"/>
              <a:t>desecho</a:t>
            </a:r>
            <a:r>
              <a:rPr lang="en-US" dirty="0"/>
              <a:t> de </a:t>
            </a:r>
            <a:r>
              <a:rPr lang="en-US" dirty="0" err="1"/>
              <a:t>pesticidas</a:t>
            </a:r>
            <a:r>
              <a:rPr lang="en-US" dirty="0"/>
              <a:t>, </a:t>
            </a:r>
            <a:r>
              <a:rPr lang="en-US" dirty="0" err="1"/>
              <a:t>servicios</a:t>
            </a:r>
            <a:r>
              <a:rPr lang="en-US" dirty="0"/>
              <a:t> de </a:t>
            </a:r>
            <a:r>
              <a:rPr lang="en-US" dirty="0" err="1"/>
              <a:t>reciclaje</a:t>
            </a:r>
            <a:r>
              <a:rPr lang="en-US" dirty="0"/>
              <a:t> de </a:t>
            </a:r>
            <a:r>
              <a:rPr lang="en-US" dirty="0" err="1" smtClean="0"/>
              <a:t>envases</a:t>
            </a:r>
            <a:r>
              <a:rPr lang="en-US" dirty="0" smtClean="0"/>
              <a:t> </a:t>
            </a:r>
            <a:r>
              <a:rPr lang="en-US" dirty="0" err="1" smtClean="0"/>
              <a:t>vacíos</a:t>
            </a:r>
            <a:r>
              <a:rPr lang="en-US" dirty="0"/>
              <a:t>, y </a:t>
            </a:r>
            <a:r>
              <a:rPr lang="en-US" dirty="0" err="1"/>
              <a:t>programas</a:t>
            </a:r>
            <a:r>
              <a:rPr lang="en-US" dirty="0"/>
              <a:t> de </a:t>
            </a:r>
            <a:r>
              <a:rPr lang="en-US" dirty="0" err="1" smtClean="0"/>
              <a:t>recolección</a:t>
            </a:r>
            <a:r>
              <a:rPr lang="en-US" dirty="0" smtClean="0"/>
              <a:t> </a:t>
            </a:r>
            <a:r>
              <a:rPr lang="en-US" dirty="0"/>
              <a:t>de </a:t>
            </a:r>
            <a:r>
              <a:rPr lang="en-US" dirty="0" err="1"/>
              <a:t>pesticidas</a:t>
            </a:r>
            <a:r>
              <a:rPr lang="en-US" dirty="0"/>
              <a:t> no </a:t>
            </a:r>
            <a:r>
              <a:rPr lang="en-US" dirty="0" err="1" smtClean="0"/>
              <a:t>usados</a:t>
            </a:r>
            <a:r>
              <a:rPr lang="en-US" dirty="0" smtClean="0"/>
              <a:t>. </a:t>
            </a:r>
            <a:endParaRPr lang="en-US" dirty="0"/>
          </a:p>
          <a:p>
            <a:pPr marL="224535" indent="-224535">
              <a:buFont typeface="+mj-lt"/>
              <a:buAutoNum type="arabicPeriod"/>
            </a:pPr>
            <a:r>
              <a:rPr lang="en-US" dirty="0"/>
              <a:t>La Pesticide Stewardship Alliance (TPSA) </a:t>
            </a:r>
            <a:r>
              <a:rPr lang="es-ES" dirty="0"/>
              <a:t>tiene una base de datos de los contactos para</a:t>
            </a:r>
            <a:r>
              <a:rPr lang="es-ES" baseline="0" dirty="0"/>
              <a:t> los servicios del desecho</a:t>
            </a:r>
            <a:r>
              <a:rPr lang="es-ES" dirty="0"/>
              <a:t> de pesticidas en cada estado, e información sobre las compañías de reciclaje de </a:t>
            </a:r>
            <a:r>
              <a:rPr lang="es-ES" dirty="0" smtClean="0"/>
              <a:t>envases </a:t>
            </a:r>
            <a:r>
              <a:rPr lang="es-ES" dirty="0"/>
              <a:t>de pesticidas que operan en cada estado en http://tpsalliance.org/.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124</a:t>
            </a:fld>
            <a:endParaRPr lang="en-US" dirty="0"/>
          </a:p>
        </p:txBody>
      </p:sp>
    </p:spTree>
    <p:extLst>
      <p:ext uri="{BB962C8B-B14F-4D97-AF65-F5344CB8AC3E}">
        <p14:creationId xmlns:p14="http://schemas.microsoft.com/office/powerpoint/2010/main" val="16794990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If a pesticide spills, the handler must work quickly to control,</a:t>
            </a:r>
            <a:r>
              <a:rPr lang="en-US" baseline="0" dirty="0"/>
              <a:t> contain, and clean up the spill. </a:t>
            </a:r>
            <a:r>
              <a:rPr lang="en-US" dirty="0"/>
              <a:t>Many pesticide labels contain instructions on how to clean up a spill. In all pesticide spill situations handlers should:</a:t>
            </a:r>
          </a:p>
          <a:p>
            <a:pPr marL="673603" lvl="1" indent="-224535">
              <a:buFont typeface="Arial" panose="020B0604020202020204" pitchFamily="34" charset="0"/>
              <a:buChar char="•"/>
            </a:pPr>
            <a:r>
              <a:rPr lang="en-US" dirty="0"/>
              <a:t>Protect themselves by putting on the personal protective equipment listed on the label. If the situation is too dangerous, they should call for emergency help.</a:t>
            </a:r>
          </a:p>
          <a:p>
            <a:pPr marL="673603" lvl="1" indent="-224535">
              <a:buFont typeface="Arial" panose="020B0604020202020204" pitchFamily="34" charset="0"/>
              <a:buChar char="•"/>
            </a:pPr>
            <a:r>
              <a:rPr lang="en-US" dirty="0"/>
              <a:t>Control the spill by placing the container upright to stop more from spilling or by putting a broken or leaking container into a plastic bag or other secondary container.</a:t>
            </a:r>
          </a:p>
          <a:p>
            <a:pPr marL="673603" lvl="1" indent="-224535">
              <a:buFont typeface="Arial" panose="020B0604020202020204" pitchFamily="34" charset="0"/>
              <a:buChar char="•"/>
            </a:pPr>
            <a:r>
              <a:rPr lang="en-US" dirty="0"/>
              <a:t>Contain the spill and the area by using an absorbent material to keep the product from spreading. Set up cones, a rope or caution tape so people don’t accidentally walk through the area.</a:t>
            </a:r>
          </a:p>
          <a:p>
            <a:pPr marL="673603" lvl="1" indent="-224535" defTabSz="898136">
              <a:buFont typeface="Arial" panose="020B0604020202020204" pitchFamily="34" charset="0"/>
              <a:buChar char="•"/>
              <a:defRPr/>
            </a:pPr>
            <a:r>
              <a:rPr lang="en-US" dirty="0"/>
              <a:t>Clean up the spill according to label directions. Pesticide handlers must never hose down a spill. That would spread the pesticide around and could contaminate a larger area, including water sources if the liquid runs down a drain.  </a:t>
            </a:r>
            <a:r>
              <a:rPr lang="en-US" dirty="0" smtClean="0"/>
              <a:t> </a:t>
            </a:r>
          </a:p>
          <a:p>
            <a:pPr marL="673603" lvl="1" indent="-224535" defTabSz="898136">
              <a:buFont typeface="Arial" panose="020B0604020202020204" pitchFamily="34" charset="0"/>
              <a:buChar char="•"/>
              <a:defRPr/>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a:buFont typeface="+mj-lt"/>
              <a:buAutoNum type="arabicPeriod"/>
            </a:pPr>
            <a:r>
              <a:rPr lang="es-ES" dirty="0" smtClean="0"/>
              <a:t>Si un pesticida se derrama, el manipulador debe trabajar rápidamente para controlar, contener y limpiar el derrame. Muchas etiquetas de pesticidas contienen instrucciones sobre cómo limpiar un derrame. En todas las situaciones de derrame de pesticidas, los manipuladores deben</a:t>
            </a:r>
            <a:r>
              <a:rPr lang="en-US" dirty="0" smtClean="0"/>
              <a:t>:</a:t>
            </a:r>
          </a:p>
          <a:p>
            <a:pPr marL="673603" lvl="1" indent="-224535">
              <a:buFont typeface="Arial" panose="020B0604020202020204" pitchFamily="34" charset="0"/>
              <a:buChar char="•"/>
            </a:pPr>
            <a:r>
              <a:rPr lang="es-ES" dirty="0" smtClean="0"/>
              <a:t>Protéjase </a:t>
            </a:r>
            <a:r>
              <a:rPr lang="es-ES" dirty="0" err="1" smtClean="0"/>
              <a:t>poniéndo</a:t>
            </a:r>
            <a:r>
              <a:rPr lang="es-ES" dirty="0" smtClean="0"/>
              <a:t> el equipo de protección personal indicado en la etiqueta</a:t>
            </a:r>
            <a:r>
              <a:rPr lang="en-US" dirty="0" smtClean="0"/>
              <a:t>. </a:t>
            </a:r>
            <a:r>
              <a:rPr lang="es-ES" dirty="0" smtClean="0"/>
              <a:t>Si la situación es demasiado peligrosa, deben pedir ayuda de emergencia.</a:t>
            </a:r>
          </a:p>
          <a:p>
            <a:pPr marL="673603" lvl="1" indent="-224535">
              <a:buFont typeface="Arial" panose="020B0604020202020204" pitchFamily="34" charset="0"/>
              <a:buChar char="•"/>
            </a:pPr>
            <a:r>
              <a:rPr lang="es-ES" dirty="0" smtClean="0"/>
              <a:t>Controle el derrame poniendo el envase en posición vertical para evitar que el pesticida se derrame más o poniendo un envase roto o con fugas en una bolsa de plástico u otro envase secundario </a:t>
            </a:r>
          </a:p>
          <a:p>
            <a:pPr marL="673603" lvl="1" indent="-224535" defTabSz="931774">
              <a:buFont typeface="Arial" panose="020B0604020202020204" pitchFamily="34" charset="0"/>
              <a:buChar char="•"/>
              <a:defRPr/>
            </a:pPr>
            <a:r>
              <a:rPr lang="es-ES" dirty="0" smtClean="0"/>
              <a:t>Contenga el derrame y el área usando un material absorbente para evitar que el producto se extienda.</a:t>
            </a:r>
            <a:r>
              <a:rPr lang="es-ES" baseline="0" dirty="0" smtClean="0"/>
              <a:t> </a:t>
            </a:r>
            <a:r>
              <a:rPr lang="es-ES" dirty="0" smtClean="0"/>
              <a:t>Coloque conos, una cuerda o cinta de precaución para que la gente no camine accidentalmente por el área.</a:t>
            </a:r>
          </a:p>
          <a:p>
            <a:pPr marL="673603" lvl="1" indent="-224535" defTabSz="931774">
              <a:buFont typeface="Arial" panose="020B0604020202020204" pitchFamily="34" charset="0"/>
              <a:buChar char="•"/>
              <a:defRPr/>
            </a:pPr>
            <a:r>
              <a:rPr lang="en-US" dirty="0" err="1" smtClean="0"/>
              <a:t>Limpie</a:t>
            </a:r>
            <a:r>
              <a:rPr lang="en-US" dirty="0" smtClean="0"/>
              <a:t> el </a:t>
            </a:r>
            <a:r>
              <a:rPr lang="en-US" dirty="0" err="1" smtClean="0"/>
              <a:t>derrame</a:t>
            </a:r>
            <a:r>
              <a:rPr lang="en-US" dirty="0" smtClean="0"/>
              <a:t> de </a:t>
            </a:r>
            <a:r>
              <a:rPr lang="en-US" dirty="0" err="1" smtClean="0"/>
              <a:t>acuerdo</a:t>
            </a:r>
            <a:r>
              <a:rPr lang="en-US" dirty="0" smtClean="0"/>
              <a:t> con las </a:t>
            </a:r>
            <a:r>
              <a:rPr lang="en-US" dirty="0" err="1" smtClean="0"/>
              <a:t>instrucciones</a:t>
            </a:r>
            <a:r>
              <a:rPr lang="en-US" dirty="0" smtClean="0"/>
              <a:t> </a:t>
            </a:r>
            <a:r>
              <a:rPr lang="en-US" dirty="0" err="1" smtClean="0"/>
              <a:t>en</a:t>
            </a:r>
            <a:r>
              <a:rPr lang="en-US" dirty="0" smtClean="0"/>
              <a:t> la </a:t>
            </a:r>
            <a:r>
              <a:rPr lang="en-US" dirty="0" err="1" smtClean="0"/>
              <a:t>etiquetas</a:t>
            </a:r>
            <a:r>
              <a:rPr lang="en-US" dirty="0" smtClean="0"/>
              <a:t>. </a:t>
            </a:r>
            <a:r>
              <a:rPr lang="es-ES" dirty="0" smtClean="0"/>
              <a:t>Los manipuladores de pesticidas nunca deben usar una manguera para limpiar un derrame de pesticida. Eso extendería el pesticida derramado alrededor del</a:t>
            </a:r>
            <a:r>
              <a:rPr lang="es-ES" baseline="0" dirty="0" smtClean="0"/>
              <a:t> área </a:t>
            </a:r>
            <a:r>
              <a:rPr lang="es-ES" dirty="0" smtClean="0"/>
              <a:t>y podría contaminar una área más grande, incluyendo fuentes de agua si el líquido corre por un drenaje.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125</a:t>
            </a:fld>
            <a:endParaRPr lang="en-US" dirty="0"/>
          </a:p>
        </p:txBody>
      </p:sp>
    </p:spTree>
    <p:extLst>
      <p:ext uri="{BB962C8B-B14F-4D97-AF65-F5344CB8AC3E}">
        <p14:creationId xmlns:p14="http://schemas.microsoft.com/office/powerpoint/2010/main" val="9137355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 typeface="+mj-lt"/>
              <a:buAutoNum type="arabicPeriod"/>
              <a:defRPr/>
            </a:pPr>
            <a:r>
              <a:rPr lang="en-US" dirty="0"/>
              <a:t>Pesticide handlers are prohibited from applying pesticides in a manner that will contact people (other than appropriately trained and equipped handlers involved in the application), either directly or through drift.</a:t>
            </a:r>
          </a:p>
          <a:p>
            <a:pPr marL="224535" indent="-224535" defTabSz="898136">
              <a:buFont typeface="+mj-lt"/>
              <a:buAutoNum type="arabicPeriod"/>
              <a:defRPr/>
            </a:pPr>
            <a:r>
              <a:rPr lang="en-US" dirty="0"/>
              <a:t>Drift is the movement of pesticide dust, spray or vapor away from the application site.</a:t>
            </a:r>
          </a:p>
          <a:p>
            <a:endParaRPr lang="en-US" dirty="0"/>
          </a:p>
          <a:p>
            <a:pPr defTabSz="898136">
              <a:defRPr/>
            </a:pPr>
            <a:r>
              <a:rPr lang="en-US" altLang="es-MX" b="1" dirty="0"/>
              <a:t>Notes for trainers of pesticide handlers:</a:t>
            </a:r>
          </a:p>
          <a:p>
            <a:pPr marL="224535" indent="-224535" defTabSz="898136">
              <a:buFont typeface="+mj-lt"/>
              <a:buAutoNum type="arabicPeriod"/>
              <a:defRPr/>
            </a:pPr>
            <a:r>
              <a:rPr lang="en-US" dirty="0"/>
              <a:t>Handler employer &amp; handler must follow label statement like: “Do not apply this product in a way that will contact workers or other persons, either directly or through drift. Only protected handlers may be in the area during application</a:t>
            </a:r>
            <a:r>
              <a:rPr lang="en-US" dirty="0" smtClean="0"/>
              <a:t>.” </a:t>
            </a:r>
          </a:p>
          <a:p>
            <a:pPr marL="224535" indent="-224535" defTabSz="898136">
              <a:buFont typeface="+mj-lt"/>
              <a:buAutoNum type="arabicPeriod"/>
              <a:defRPr/>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898136">
              <a:buFont typeface="+mj-lt"/>
              <a:buAutoNum type="arabicPeriod"/>
              <a:defRPr/>
            </a:pPr>
            <a:r>
              <a:rPr lang="en-US" dirty="0" smtClean="0"/>
              <a:t>Los </a:t>
            </a:r>
            <a:r>
              <a:rPr lang="en-US" dirty="0" err="1" smtClean="0"/>
              <a:t>manipuladores</a:t>
            </a:r>
            <a:r>
              <a:rPr lang="en-US" dirty="0" smtClean="0"/>
              <a:t> de </a:t>
            </a:r>
            <a:r>
              <a:rPr lang="en-US" dirty="0" err="1" smtClean="0"/>
              <a:t>pesticidas</a:t>
            </a:r>
            <a:r>
              <a:rPr lang="en-US" dirty="0" smtClean="0"/>
              <a:t> </a:t>
            </a:r>
            <a:r>
              <a:rPr lang="en-US" dirty="0" err="1" smtClean="0"/>
              <a:t>tienen</a:t>
            </a:r>
            <a:r>
              <a:rPr lang="en-US" dirty="0" smtClean="0"/>
              <a:t> </a:t>
            </a:r>
            <a:r>
              <a:rPr lang="en-US" dirty="0" err="1" smtClean="0"/>
              <a:t>prohibido</a:t>
            </a:r>
            <a:r>
              <a:rPr lang="en-US" dirty="0" smtClean="0"/>
              <a:t> </a:t>
            </a:r>
            <a:r>
              <a:rPr lang="en-US" dirty="0" err="1" smtClean="0"/>
              <a:t>aplicar</a:t>
            </a:r>
            <a:r>
              <a:rPr lang="en-US" dirty="0" smtClean="0"/>
              <a:t> </a:t>
            </a:r>
            <a:r>
              <a:rPr lang="en-US" dirty="0" err="1" smtClean="0"/>
              <a:t>pesticidas</a:t>
            </a:r>
            <a:r>
              <a:rPr lang="en-US" dirty="0" smtClean="0"/>
              <a:t> </a:t>
            </a:r>
            <a:r>
              <a:rPr lang="en-US" dirty="0" err="1" smtClean="0"/>
              <a:t>en</a:t>
            </a:r>
            <a:r>
              <a:rPr lang="en-US" dirty="0" smtClean="0"/>
              <a:t> </a:t>
            </a:r>
            <a:r>
              <a:rPr lang="en-US" dirty="0" err="1" smtClean="0"/>
              <a:t>una</a:t>
            </a:r>
            <a:r>
              <a:rPr lang="en-US" dirty="0" smtClean="0"/>
              <a:t> </a:t>
            </a:r>
            <a:r>
              <a:rPr lang="en-US" dirty="0" err="1" smtClean="0"/>
              <a:t>manera</a:t>
            </a:r>
            <a:r>
              <a:rPr lang="en-US" dirty="0" smtClean="0"/>
              <a:t> que </a:t>
            </a:r>
            <a:r>
              <a:rPr lang="en-US" dirty="0" err="1" smtClean="0"/>
              <a:t>puede</a:t>
            </a:r>
            <a:r>
              <a:rPr lang="en-US" dirty="0" smtClean="0"/>
              <a:t> </a:t>
            </a:r>
            <a:r>
              <a:rPr lang="en-US" dirty="0" err="1" smtClean="0"/>
              <a:t>contaminar</a:t>
            </a:r>
            <a:r>
              <a:rPr lang="en-US" dirty="0" smtClean="0"/>
              <a:t> a las</a:t>
            </a:r>
            <a:r>
              <a:rPr lang="en-US" baseline="0" dirty="0" smtClean="0"/>
              <a:t> personas </a:t>
            </a:r>
            <a:r>
              <a:rPr lang="en-US" dirty="0" smtClean="0"/>
              <a:t>(</a:t>
            </a:r>
            <a:r>
              <a:rPr lang="en-US" dirty="0" err="1" smtClean="0"/>
              <a:t>aparte</a:t>
            </a:r>
            <a:r>
              <a:rPr lang="en-US" baseline="0" dirty="0" smtClean="0"/>
              <a:t> de </a:t>
            </a:r>
            <a:r>
              <a:rPr lang="es-ES" dirty="0" smtClean="0"/>
              <a:t>los manipuladores de pesticidas debidamente capacitados y equipados que están involucrados</a:t>
            </a:r>
            <a:r>
              <a:rPr lang="es-ES" baseline="0" dirty="0" smtClean="0"/>
              <a:t> en la </a:t>
            </a:r>
            <a:r>
              <a:rPr lang="es-ES" dirty="0" smtClean="0"/>
              <a:t>aplicación</a:t>
            </a:r>
            <a:r>
              <a:rPr lang="en-US" dirty="0" smtClean="0"/>
              <a:t>), y a sea </a:t>
            </a:r>
            <a:r>
              <a:rPr lang="en-US" dirty="0" err="1" smtClean="0"/>
              <a:t>directamente</a:t>
            </a:r>
            <a:r>
              <a:rPr lang="en-US" dirty="0" smtClean="0"/>
              <a:t> o a </a:t>
            </a:r>
            <a:r>
              <a:rPr lang="en-US" dirty="0" err="1" smtClean="0"/>
              <a:t>través</a:t>
            </a:r>
            <a:r>
              <a:rPr lang="en-US" dirty="0" smtClean="0"/>
              <a:t> del</a:t>
            </a:r>
            <a:r>
              <a:rPr lang="en-US" baseline="0" dirty="0" smtClean="0"/>
              <a:t> </a:t>
            </a:r>
            <a:r>
              <a:rPr lang="en-US" baseline="0" dirty="0" err="1" smtClean="0"/>
              <a:t>acarreo</a:t>
            </a:r>
            <a:endParaRPr lang="en-US" dirty="0" smtClean="0"/>
          </a:p>
          <a:p>
            <a:pPr marL="224535" indent="-224535" defTabSz="898136">
              <a:buFont typeface="+mj-lt"/>
              <a:buAutoNum type="arabicPeriod"/>
              <a:defRPr/>
            </a:pPr>
            <a:r>
              <a:rPr lang="es-ES" dirty="0" smtClean="0"/>
              <a:t>El acarreo es el movimiento del pesticida en forma de polvo, </a:t>
            </a:r>
            <a:r>
              <a:rPr lang="es-ES" dirty="0" err="1" smtClean="0"/>
              <a:t>rocio</a:t>
            </a:r>
            <a:r>
              <a:rPr lang="es-ES" dirty="0" smtClean="0"/>
              <a:t> o vapor alejando del sitio de la aplicación.</a:t>
            </a:r>
          </a:p>
          <a:p>
            <a:pPr defTabSz="898136">
              <a:defRPr/>
            </a:pPr>
            <a:endParaRPr lang="en-US" dirty="0" smtClean="0"/>
          </a:p>
          <a:p>
            <a:pPr defTabSz="898136">
              <a:defRPr/>
            </a:pPr>
            <a:r>
              <a:rPr lang="en-US" altLang="es-MX" b="1" dirty="0" err="1" smtClean="0"/>
              <a:t>Notas</a:t>
            </a:r>
            <a:r>
              <a:rPr lang="en-US" altLang="es-MX" b="1" dirty="0" smtClean="0"/>
              <a:t> para </a:t>
            </a:r>
            <a:r>
              <a:rPr lang="en-US" altLang="es-MX" b="1" dirty="0" err="1" smtClean="0"/>
              <a:t>los</a:t>
            </a:r>
            <a:r>
              <a:rPr lang="en-US" altLang="es-MX" b="1" dirty="0" smtClean="0"/>
              <a:t> </a:t>
            </a:r>
            <a:r>
              <a:rPr lang="en-US" altLang="es-MX" b="1" dirty="0" err="1" smtClean="0"/>
              <a:t>capacitadores</a:t>
            </a:r>
            <a:r>
              <a:rPr lang="en-US" altLang="es-MX" b="1" dirty="0" smtClean="0"/>
              <a:t> de </a:t>
            </a:r>
            <a:r>
              <a:rPr lang="en-US" altLang="es-MX" b="1" dirty="0" err="1" smtClean="0"/>
              <a:t>manipuladores</a:t>
            </a:r>
            <a:r>
              <a:rPr lang="en-US" altLang="es-MX" b="1" dirty="0" smtClean="0"/>
              <a:t>:</a:t>
            </a:r>
          </a:p>
          <a:p>
            <a:pPr marL="224535" indent="-224535" defTabSz="898136">
              <a:buFont typeface="+mj-lt"/>
              <a:buAutoNum type="arabicPeriod"/>
              <a:defRPr/>
            </a:pPr>
            <a:r>
              <a:rPr lang="es-ES" dirty="0" smtClean="0"/>
              <a:t>El empleador y el manipulador deben seguir las declaraciones de la etiqueta como: "No aplique este producto de manera que contamina a los trabajadores o a otras personas, ya sea directamente o por acarreo. Sólo los manipuladores protegidos pueden estar en el área durante la aplicación. "</a:t>
            </a:r>
            <a:endParaRPr lang="en-US" dirty="0" smtClean="0"/>
          </a:p>
          <a:p>
            <a:pPr marL="224535" indent="-224535" defTabSz="898136">
              <a:buFont typeface="+mj-lt"/>
              <a:buAutoNum type="arabicPeriod"/>
              <a:defRPr/>
            </a:pP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126</a:t>
            </a:fld>
            <a:endParaRPr lang="en-US" dirty="0"/>
          </a:p>
        </p:txBody>
      </p:sp>
    </p:spTree>
    <p:extLst>
      <p:ext uri="{BB962C8B-B14F-4D97-AF65-F5344CB8AC3E}">
        <p14:creationId xmlns:p14="http://schemas.microsoft.com/office/powerpoint/2010/main" val="8360057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Pesticides have a greater potential to drift when they are applied through nozzles designed to deliver small droplets. </a:t>
            </a:r>
          </a:p>
          <a:p>
            <a:pPr marL="673603" lvl="1" indent="-224535">
              <a:buFont typeface="Arial" panose="020B0604020202020204" pitchFamily="34" charset="0"/>
              <a:buChar char="•"/>
            </a:pPr>
            <a:r>
              <a:rPr lang="en-US" dirty="0"/>
              <a:t>Small droplets are light weight</a:t>
            </a:r>
          </a:p>
          <a:p>
            <a:pPr marL="673603" lvl="1" indent="-224535">
              <a:buFont typeface="Arial" panose="020B0604020202020204" pitchFamily="34" charset="0"/>
              <a:buChar char="•"/>
            </a:pPr>
            <a:r>
              <a:rPr lang="en-US" dirty="0"/>
              <a:t>Small droplets can be carried in the wind further than medium or coarse droplets which are heavier</a:t>
            </a:r>
          </a:p>
          <a:p>
            <a:pPr marL="224535" indent="-224535">
              <a:buFont typeface="+mj-lt"/>
              <a:buAutoNum type="arabicPeriod"/>
            </a:pPr>
            <a:r>
              <a:rPr lang="en-US" dirty="0"/>
              <a:t>Wind also plays an important role in the distance vapors or dust can travel. As the distance from the sprayer to the ground increases, so does the likelihood that pesticide vapors or dust will be impacted by any existing wind.</a:t>
            </a:r>
          </a:p>
          <a:p>
            <a:pPr marL="224535" indent="-224535">
              <a:buFont typeface="+mj-lt"/>
              <a:buAutoNum type="arabicPeriod"/>
            </a:pPr>
            <a:r>
              <a:rPr lang="en-US" dirty="0"/>
              <a:t>Application exclusion zones (AEZ) are intended to protect people from drift</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n-US" dirty="0" smtClean="0"/>
              <a:t>Los </a:t>
            </a:r>
            <a:r>
              <a:rPr lang="es-ES" dirty="0" smtClean="0"/>
              <a:t>pesticidas tienen un mayor potencial de</a:t>
            </a:r>
            <a:r>
              <a:rPr lang="es-ES" baseline="0" dirty="0" smtClean="0"/>
              <a:t> acarrear</a:t>
            </a:r>
            <a:r>
              <a:rPr lang="es-ES" dirty="0" smtClean="0"/>
              <a:t> cuando se aplican a través de boquillas diseñadas para producir pequeñas gotas.</a:t>
            </a:r>
            <a:endParaRPr lang="en-US" dirty="0" smtClean="0"/>
          </a:p>
          <a:p>
            <a:pPr marL="673603" lvl="1" indent="-224535">
              <a:buFont typeface="Arial" panose="020B0604020202020204" pitchFamily="34" charset="0"/>
              <a:buChar char="•"/>
            </a:pPr>
            <a:r>
              <a:rPr lang="en-US" dirty="0" smtClean="0"/>
              <a:t>Las </a:t>
            </a:r>
            <a:r>
              <a:rPr lang="en-US" dirty="0" err="1" smtClean="0"/>
              <a:t>gotitas</a:t>
            </a:r>
            <a:r>
              <a:rPr lang="en-US" baseline="0" dirty="0" smtClean="0"/>
              <a:t> </a:t>
            </a:r>
            <a:r>
              <a:rPr lang="en-US" baseline="0" dirty="0" err="1" smtClean="0"/>
              <a:t>pequeñas</a:t>
            </a:r>
            <a:r>
              <a:rPr lang="en-US" baseline="0" dirty="0" smtClean="0"/>
              <a:t> son </a:t>
            </a:r>
            <a:r>
              <a:rPr lang="en-US" baseline="0" dirty="0" err="1" smtClean="0"/>
              <a:t>ligeras</a:t>
            </a:r>
            <a:endParaRPr lang="en-US" dirty="0" smtClean="0"/>
          </a:p>
          <a:p>
            <a:pPr marL="673603" lvl="1" indent="-224535">
              <a:buFont typeface="Arial" panose="020B0604020202020204" pitchFamily="34" charset="0"/>
              <a:buChar char="•"/>
            </a:pPr>
            <a:r>
              <a:rPr lang="en-US" dirty="0" smtClean="0"/>
              <a:t>Las </a:t>
            </a:r>
            <a:r>
              <a:rPr lang="en-US" dirty="0" err="1" smtClean="0"/>
              <a:t>gotitas</a:t>
            </a:r>
            <a:r>
              <a:rPr lang="en-US" dirty="0" smtClean="0"/>
              <a:t> </a:t>
            </a:r>
            <a:r>
              <a:rPr lang="en-US" dirty="0" err="1" smtClean="0"/>
              <a:t>pequeñas</a:t>
            </a:r>
            <a:r>
              <a:rPr lang="en-US" dirty="0" smtClean="0"/>
              <a:t> </a:t>
            </a:r>
            <a:r>
              <a:rPr lang="es-ES" dirty="0" smtClean="0"/>
              <a:t>pueden ser llevadas en el viento más lejos que las gotitas medianas o gruesas, que son más pesadas</a:t>
            </a:r>
            <a:r>
              <a:rPr lang="en-US" dirty="0" smtClean="0"/>
              <a:t> </a:t>
            </a:r>
          </a:p>
          <a:p>
            <a:pPr marL="224535" indent="-224535">
              <a:buFont typeface="+mj-lt"/>
              <a:buAutoNum type="arabicPeriod"/>
            </a:pPr>
            <a:r>
              <a:rPr lang="es-ES" dirty="0" smtClean="0"/>
              <a:t>El viento también tome una parte importante en la distancia que los vapores o el polvo pueden viajar</a:t>
            </a:r>
            <a:r>
              <a:rPr lang="en-US" dirty="0" smtClean="0"/>
              <a:t>. </a:t>
            </a:r>
            <a:r>
              <a:rPr lang="es-ES" dirty="0" smtClean="0"/>
              <a:t>A medida que aumenta la distancia entre el aspersor y el suelo, aumenta la probabilidad de que los vapores de pesticidas o el polvo sean afectados por cualquier viento existente.</a:t>
            </a:r>
            <a:endParaRPr lang="en-US" dirty="0" smtClean="0"/>
          </a:p>
          <a:p>
            <a:pPr marL="224535" indent="-224535" defTabSz="931774">
              <a:buFont typeface="+mj-lt"/>
              <a:buAutoNum type="arabicPeriod"/>
              <a:defRPr/>
            </a:pPr>
            <a:r>
              <a:rPr lang="es-ES" dirty="0" smtClean="0"/>
              <a:t>Las zonas de exclusión de aplicaciones (AEZ) están diseñadas para proteger a las personas del</a:t>
            </a:r>
            <a:r>
              <a:rPr lang="es-ES" baseline="0" dirty="0" smtClean="0"/>
              <a:t> </a:t>
            </a:r>
            <a:r>
              <a:rPr lang="en-US" dirty="0" err="1" smtClean="0"/>
              <a:t>acarreo</a:t>
            </a:r>
            <a:r>
              <a:rPr lang="en-US" dirty="0" smtClean="0"/>
              <a:t>.</a:t>
            </a:r>
          </a:p>
          <a:p>
            <a:pPr marL="224535" indent="-224535">
              <a:buFont typeface="+mj-lt"/>
              <a:buAutoNum type="arabicPeriod"/>
            </a:pPr>
            <a:endParaRPr lang="en-US" dirty="0" smtClean="0"/>
          </a:p>
          <a:p>
            <a:pPr defTabSz="898136">
              <a:defRPr/>
            </a:pPr>
            <a:endParaRPr lang="en-US" altLang="es-MX" b="1"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127</a:t>
            </a:fld>
            <a:endParaRPr lang="en-US" dirty="0"/>
          </a:p>
        </p:txBody>
      </p:sp>
    </p:spTree>
    <p:extLst>
      <p:ext uri="{BB962C8B-B14F-4D97-AF65-F5344CB8AC3E}">
        <p14:creationId xmlns:p14="http://schemas.microsoft.com/office/powerpoint/2010/main" val="5036069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 typeface="+mj-lt"/>
              <a:buAutoNum type="arabicPeriod"/>
              <a:defRPr/>
            </a:pPr>
            <a:r>
              <a:rPr lang="en-US" dirty="0">
                <a:solidFill>
                  <a:srgbClr val="000000"/>
                </a:solidFill>
              </a:rPr>
              <a:t>AEZ distances in outdoor production are 25 or 100 feet around the application equipment based on application method.</a:t>
            </a:r>
          </a:p>
          <a:p>
            <a:pPr marL="224535" indent="-224535" defTabSz="898136">
              <a:buFont typeface="+mj-lt"/>
              <a:buAutoNum type="arabicPeriod"/>
              <a:defRPr/>
            </a:pPr>
            <a:r>
              <a:rPr lang="en-US" dirty="0">
                <a:solidFill>
                  <a:srgbClr val="000000"/>
                </a:solidFill>
              </a:rPr>
              <a:t>100 foot AEZ</a:t>
            </a:r>
          </a:p>
          <a:p>
            <a:pPr marL="673603" lvl="1" indent="-224535" defTabSz="898136">
              <a:buFont typeface="Arial" panose="020B0604020202020204" pitchFamily="34" charset="0"/>
              <a:buChar char="•"/>
              <a:defRPr/>
            </a:pPr>
            <a:r>
              <a:rPr lang="en-US" dirty="0">
                <a:solidFill>
                  <a:srgbClr val="000000"/>
                </a:solidFill>
              </a:rPr>
              <a:t>Applied aerially, by air blast or spray applications using extremely fine, very fine, or fine droplet sizes</a:t>
            </a:r>
          </a:p>
          <a:p>
            <a:pPr marL="673603" lvl="1" indent="-224535" defTabSz="898136">
              <a:buFont typeface="Arial" panose="020B0604020202020204" pitchFamily="34" charset="0"/>
              <a:buChar char="•"/>
              <a:defRPr/>
            </a:pPr>
            <a:r>
              <a:rPr lang="en-US" dirty="0">
                <a:solidFill>
                  <a:srgbClr val="000000"/>
                </a:solidFill>
              </a:rPr>
              <a:t>Applied as a fumigant, smoke, mist, or fog</a:t>
            </a:r>
          </a:p>
          <a:p>
            <a:pPr marL="224535" indent="-224535" defTabSz="898136">
              <a:buFont typeface="+mj-lt"/>
              <a:buAutoNum type="arabicPeriod"/>
              <a:defRPr/>
            </a:pPr>
            <a:r>
              <a:rPr lang="en-US" dirty="0">
                <a:solidFill>
                  <a:srgbClr val="000000"/>
                </a:solidFill>
              </a:rPr>
              <a:t>25 foot AEZ</a:t>
            </a:r>
          </a:p>
          <a:p>
            <a:pPr marL="673603" lvl="1" indent="-224535" defTabSz="898136">
              <a:buFont typeface="Arial" panose="020B0604020202020204" pitchFamily="34" charset="0"/>
              <a:buChar char="•"/>
              <a:defRPr/>
            </a:pPr>
            <a:r>
              <a:rPr lang="en-US" dirty="0">
                <a:solidFill>
                  <a:srgbClr val="000000"/>
                </a:solidFill>
              </a:rPr>
              <a:t>Applied other than 100 foot AEZ </a:t>
            </a:r>
          </a:p>
          <a:p>
            <a:pPr marL="673603" lvl="1" indent="-224535" defTabSz="898136">
              <a:buFont typeface="Arial" panose="020B0604020202020204" pitchFamily="34" charset="0"/>
              <a:buChar char="•"/>
              <a:defRPr/>
            </a:pPr>
            <a:r>
              <a:rPr lang="en-US" dirty="0">
                <a:solidFill>
                  <a:srgbClr val="000000"/>
                </a:solidFill>
              </a:rPr>
              <a:t>Spray applications using medium, coarse, very coarse, extremely coarse, or ultra coarse droplet sizes</a:t>
            </a:r>
          </a:p>
          <a:p>
            <a:pPr marL="673603" lvl="1" indent="-224535" defTabSz="898136">
              <a:buFont typeface="Arial" panose="020B0604020202020204" pitchFamily="34" charset="0"/>
              <a:buChar char="•"/>
              <a:defRPr/>
            </a:pPr>
            <a:r>
              <a:rPr lang="en-US" dirty="0">
                <a:solidFill>
                  <a:srgbClr val="000000"/>
                </a:solidFill>
              </a:rPr>
              <a:t>Sprayed from a height of more than 12 inches above the plant medium</a:t>
            </a:r>
          </a:p>
          <a:p>
            <a:pPr marL="224535" indent="-224535" defTabSz="898136">
              <a:buFont typeface="+mj-lt"/>
              <a:buAutoNum type="arabicPeriod"/>
              <a:defRPr/>
            </a:pPr>
            <a:r>
              <a:rPr lang="en-US" dirty="0">
                <a:solidFill>
                  <a:srgbClr val="000000"/>
                </a:solidFill>
              </a:rPr>
              <a:t>No AEZ if applied otherwise.</a:t>
            </a:r>
          </a:p>
          <a:p>
            <a:pPr marL="224535" indent="-224535" defTabSz="898136">
              <a:buFont typeface="+mj-lt"/>
              <a:buAutoNum type="arabicPeriod"/>
              <a:defRPr/>
            </a:pPr>
            <a:endParaRPr lang="en-US" dirty="0" smtClean="0">
              <a:solidFill>
                <a:srgbClr val="000000"/>
              </a:solidFill>
            </a:endParaRPr>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defTabSz="898136">
              <a:buFont typeface="+mj-lt"/>
              <a:buAutoNum type="arabicPeriod"/>
              <a:defRPr/>
            </a:pPr>
            <a:r>
              <a:rPr lang="es-ES" dirty="0" smtClean="0"/>
              <a:t>Las distancias de la AEZ en la producción de cultivos al aire libre son de 25 o 100 pies alrededor del equipo de aplicación, que depende del método de aplicación.</a:t>
            </a:r>
          </a:p>
          <a:p>
            <a:pPr marL="224535" indent="-224535" defTabSz="898136">
              <a:buFont typeface="+mj-lt"/>
              <a:buAutoNum type="arabicPeriod"/>
              <a:defRPr/>
            </a:pPr>
            <a:r>
              <a:rPr lang="en-US" dirty="0" smtClean="0">
                <a:solidFill>
                  <a:srgbClr val="000000"/>
                </a:solidFill>
              </a:rPr>
              <a:t>AEZ de 100 pies</a:t>
            </a:r>
          </a:p>
          <a:p>
            <a:pPr marL="673603" lvl="1" indent="-224535" defTabSz="898136">
              <a:buFont typeface="Arial" panose="020B0604020202020204" pitchFamily="34" charset="0"/>
              <a:buChar char="•"/>
              <a:defRPr/>
            </a:pPr>
            <a:r>
              <a:rPr lang="en-US" dirty="0" err="1" smtClean="0">
                <a:solidFill>
                  <a:srgbClr val="000000"/>
                </a:solidFill>
              </a:rPr>
              <a:t>Aplicado</a:t>
            </a:r>
            <a:r>
              <a:rPr lang="en-US" baseline="0" dirty="0" smtClean="0">
                <a:solidFill>
                  <a:srgbClr val="000000"/>
                </a:solidFill>
              </a:rPr>
              <a:t> </a:t>
            </a:r>
            <a:r>
              <a:rPr lang="en-US" baseline="0" dirty="0" err="1" smtClean="0">
                <a:solidFill>
                  <a:srgbClr val="000000"/>
                </a:solidFill>
              </a:rPr>
              <a:t>por</a:t>
            </a:r>
            <a:r>
              <a:rPr lang="en-US" baseline="0" dirty="0" smtClean="0">
                <a:solidFill>
                  <a:srgbClr val="000000"/>
                </a:solidFill>
              </a:rPr>
              <a:t> </a:t>
            </a:r>
            <a:r>
              <a:rPr lang="en-US" baseline="0" dirty="0" err="1" smtClean="0">
                <a:solidFill>
                  <a:srgbClr val="000000"/>
                </a:solidFill>
              </a:rPr>
              <a:t>avión</a:t>
            </a:r>
            <a:r>
              <a:rPr lang="en-US" baseline="0" dirty="0" smtClean="0">
                <a:solidFill>
                  <a:srgbClr val="000000"/>
                </a:solidFill>
              </a:rPr>
              <a:t>, un </a:t>
            </a:r>
            <a:r>
              <a:rPr lang="en-US" baseline="0" dirty="0" err="1" smtClean="0">
                <a:solidFill>
                  <a:srgbClr val="000000"/>
                </a:solidFill>
              </a:rPr>
              <a:t>pulverizador</a:t>
            </a:r>
            <a:r>
              <a:rPr lang="en-US" baseline="0" dirty="0" smtClean="0">
                <a:solidFill>
                  <a:srgbClr val="000000"/>
                </a:solidFill>
              </a:rPr>
              <a:t> de </a:t>
            </a:r>
            <a:r>
              <a:rPr lang="en-US" baseline="0" dirty="0" err="1" smtClean="0">
                <a:solidFill>
                  <a:srgbClr val="000000"/>
                </a:solidFill>
              </a:rPr>
              <a:t>presión</a:t>
            </a:r>
            <a:r>
              <a:rPr lang="en-US" baseline="0" dirty="0" smtClean="0">
                <a:solidFill>
                  <a:srgbClr val="000000"/>
                </a:solidFill>
              </a:rPr>
              <a:t> del </a:t>
            </a:r>
            <a:r>
              <a:rPr lang="en-US" baseline="0" dirty="0" err="1" smtClean="0">
                <a:solidFill>
                  <a:srgbClr val="000000"/>
                </a:solidFill>
              </a:rPr>
              <a:t>aire</a:t>
            </a:r>
            <a:r>
              <a:rPr lang="en-US" baseline="0" dirty="0" smtClean="0">
                <a:solidFill>
                  <a:srgbClr val="000000"/>
                </a:solidFill>
              </a:rPr>
              <a:t>, o </a:t>
            </a:r>
            <a:r>
              <a:rPr lang="es-ES" baseline="0" dirty="0" smtClean="0">
                <a:solidFill>
                  <a:schemeClr val="tx1"/>
                </a:solidFill>
              </a:rPr>
              <a:t>a</a:t>
            </a:r>
            <a:r>
              <a:rPr lang="es-ES" dirty="0" smtClean="0"/>
              <a:t>plicaciones de pesticidas a través de boquillas que producen gotitas de tamaños</a:t>
            </a:r>
            <a:r>
              <a:rPr lang="es-ES" baseline="0" dirty="0" smtClean="0"/>
              <a:t> </a:t>
            </a:r>
            <a:r>
              <a:rPr lang="es-ES" dirty="0" smtClean="0"/>
              <a:t>extremadamente finos, muy finos o finos</a:t>
            </a:r>
          </a:p>
          <a:p>
            <a:pPr marL="673603" lvl="1" indent="-224535" defTabSz="898136">
              <a:buFont typeface="Arial" panose="020B0604020202020204" pitchFamily="34" charset="0"/>
              <a:buChar char="•"/>
              <a:defRPr/>
            </a:pPr>
            <a:r>
              <a:rPr lang="es-ES" dirty="0" smtClean="0"/>
              <a:t>Aplicado como fumigante, humo, nube</a:t>
            </a:r>
            <a:r>
              <a:rPr lang="es-ES" baseline="0" dirty="0" smtClean="0"/>
              <a:t> de aspersión</a:t>
            </a:r>
            <a:r>
              <a:rPr lang="es-ES" dirty="0" smtClean="0"/>
              <a:t> o niebla. </a:t>
            </a:r>
          </a:p>
          <a:p>
            <a:pPr marL="224535" indent="-224535" defTabSz="898136">
              <a:buFont typeface="+mj-lt"/>
              <a:buAutoNum type="arabicPeriod"/>
              <a:defRPr/>
            </a:pPr>
            <a:r>
              <a:rPr lang="en-US" dirty="0" smtClean="0">
                <a:solidFill>
                  <a:srgbClr val="000000"/>
                </a:solidFill>
              </a:rPr>
              <a:t>AEZ de 25 pies</a:t>
            </a:r>
          </a:p>
          <a:p>
            <a:pPr marL="673603" lvl="1" indent="-224535" defTabSz="898136">
              <a:buFont typeface="Arial" panose="020B0604020202020204" pitchFamily="34" charset="0"/>
              <a:buChar char="•"/>
              <a:defRPr/>
            </a:pPr>
            <a:r>
              <a:rPr lang="es-ES" dirty="0" smtClean="0"/>
              <a:t>Aplicado de maneras distintas de las que tienen una AEZ de 100 pies</a:t>
            </a:r>
          </a:p>
          <a:p>
            <a:pPr marL="673603" lvl="1" indent="-224535" defTabSz="898136">
              <a:buFont typeface="Arial" panose="020B0604020202020204" pitchFamily="34" charset="0"/>
              <a:buChar char="•"/>
              <a:defRPr/>
            </a:pPr>
            <a:r>
              <a:rPr lang="en-US" dirty="0" smtClean="0">
                <a:solidFill>
                  <a:srgbClr val="000000"/>
                </a:solidFill>
              </a:rPr>
              <a:t>Las</a:t>
            </a:r>
            <a:r>
              <a:rPr lang="en-US" baseline="0" dirty="0" smtClean="0">
                <a:solidFill>
                  <a:srgbClr val="000000"/>
                </a:solidFill>
              </a:rPr>
              <a:t> a</a:t>
            </a:r>
            <a:r>
              <a:rPr lang="es-ES" dirty="0" err="1" smtClean="0"/>
              <a:t>plicaciones</a:t>
            </a:r>
            <a:r>
              <a:rPr lang="es-ES" dirty="0" smtClean="0"/>
              <a:t> de pesticidas a través de boquillas que producen gotas de tamaños</a:t>
            </a:r>
            <a:r>
              <a:rPr lang="es-ES" baseline="0" dirty="0" smtClean="0"/>
              <a:t> </a:t>
            </a:r>
            <a:r>
              <a:rPr lang="es-ES" dirty="0" smtClean="0"/>
              <a:t>medias, gruesas, muy gruesas, extremadamente gruesas o ultra gruesas</a:t>
            </a:r>
          </a:p>
          <a:p>
            <a:pPr marL="673603" lvl="1" indent="-224535" defTabSz="898136">
              <a:buFont typeface="Arial" panose="020B0604020202020204" pitchFamily="34" charset="0"/>
              <a:buChar char="•"/>
              <a:defRPr/>
            </a:pPr>
            <a:r>
              <a:rPr lang="en-US" dirty="0" err="1" smtClean="0">
                <a:solidFill>
                  <a:srgbClr val="000000"/>
                </a:solidFill>
              </a:rPr>
              <a:t>Rociado</a:t>
            </a:r>
            <a:r>
              <a:rPr lang="en-US" baseline="0" dirty="0" smtClean="0">
                <a:solidFill>
                  <a:srgbClr val="000000"/>
                </a:solidFill>
              </a:rPr>
              <a:t>/</a:t>
            </a:r>
            <a:r>
              <a:rPr lang="en-US" baseline="0" dirty="0" err="1" smtClean="0">
                <a:solidFill>
                  <a:srgbClr val="000000"/>
                </a:solidFill>
              </a:rPr>
              <a:t>Aplicado</a:t>
            </a:r>
            <a:r>
              <a:rPr lang="en-US" baseline="0" dirty="0" smtClean="0">
                <a:solidFill>
                  <a:srgbClr val="000000"/>
                </a:solidFill>
              </a:rPr>
              <a:t> </a:t>
            </a:r>
            <a:r>
              <a:rPr lang="es-ES" dirty="0" smtClean="0"/>
              <a:t>desde una altura de más de 12 pulgadas más arriba</a:t>
            </a:r>
            <a:r>
              <a:rPr lang="es-ES" baseline="0" dirty="0" smtClean="0"/>
              <a:t> </a:t>
            </a:r>
            <a:r>
              <a:rPr lang="es-ES" dirty="0" smtClean="0"/>
              <a:t>del medio planta</a:t>
            </a:r>
            <a:r>
              <a:rPr lang="es-ES" baseline="0" dirty="0" smtClean="0"/>
              <a:t> </a:t>
            </a:r>
            <a:endParaRPr lang="es-ES" b="1" i="1" dirty="0" smtClean="0">
              <a:solidFill>
                <a:schemeClr val="tx1"/>
              </a:solidFill>
            </a:endParaRPr>
          </a:p>
          <a:p>
            <a:pPr marL="224535" indent="-224535" defTabSz="898136">
              <a:buFont typeface="+mj-lt"/>
              <a:buAutoNum type="arabicPeriod"/>
              <a:defRPr/>
            </a:pPr>
            <a:r>
              <a:rPr lang="es-ES" dirty="0" smtClean="0"/>
              <a:t>No hay un AEZ si se aplica de otra manera.</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128</a:t>
            </a:fld>
            <a:endParaRPr lang="en-US" dirty="0"/>
          </a:p>
        </p:txBody>
      </p:sp>
    </p:spTree>
    <p:extLst>
      <p:ext uri="{BB962C8B-B14F-4D97-AF65-F5344CB8AC3E}">
        <p14:creationId xmlns:p14="http://schemas.microsoft.com/office/powerpoint/2010/main" val="377718012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Tell handlers that it is their responsibility to temporarily shut off the application equipment if workers or other people (not involved with the application) are in the AEZ. The handler should ask the workers on the same establishment to move until the application is no longer near them. The handler can also ask workers on neighboring establishments to move until he/she finishes treating the area near the neighbor. </a:t>
            </a:r>
            <a:r>
              <a:rPr lang="en-US" baseline="0" dirty="0"/>
              <a:t>Handlers can continue the application once no one is within the AEZ or certain other conditions are met.</a:t>
            </a:r>
          </a:p>
          <a:p>
            <a:pPr marL="712065" lvl="1" indent="-237355" defTabSz="898136">
              <a:buFont typeface="Arial" panose="020B0604020202020204" pitchFamily="34" charset="0"/>
              <a:buChar char="•"/>
              <a:defRPr/>
            </a:pPr>
            <a:r>
              <a:rPr lang="en-US" dirty="0"/>
              <a:t>Not limited to boundaries of agricultural establishment</a:t>
            </a:r>
          </a:p>
          <a:p>
            <a:pPr marL="712065" lvl="1" indent="-237355">
              <a:buFont typeface="Arial" panose="020B0604020202020204" pitchFamily="34" charset="0"/>
              <a:buChar char="•"/>
            </a:pPr>
            <a:r>
              <a:rPr lang="en-US" dirty="0"/>
              <a:t>Can continue with application when people move or after an assessment of the situation guarantees no drift and the people are</a:t>
            </a:r>
            <a:r>
              <a:rPr lang="en-US" baseline="0" dirty="0"/>
              <a:t> off the establishment</a:t>
            </a:r>
            <a:endParaRPr lang="en-US" dirty="0"/>
          </a:p>
          <a:p>
            <a:pPr marL="712065" lvl="1" indent="-237355">
              <a:buFont typeface="Arial" panose="020B0604020202020204" pitchFamily="34" charset="0"/>
              <a:buChar char="•"/>
            </a:pPr>
            <a:endParaRPr lang="en-US" dirty="0"/>
          </a:p>
          <a:p>
            <a:pPr defTabSz="898136">
              <a:defRPr/>
            </a:pPr>
            <a:r>
              <a:rPr lang="en-US" altLang="es-MX" b="1" dirty="0"/>
              <a:t>Notes for trainers of pesticide handlers:</a:t>
            </a:r>
          </a:p>
          <a:p>
            <a:pPr marL="224535" indent="-224535">
              <a:buFont typeface="+mj-lt"/>
              <a:buAutoNum type="arabicPeriod"/>
            </a:pPr>
            <a:r>
              <a:rPr lang="en-US" dirty="0"/>
              <a:t>Tell handlers</a:t>
            </a:r>
            <a:r>
              <a:rPr lang="en-US" baseline="0" dirty="0"/>
              <a:t> that </a:t>
            </a:r>
            <a:r>
              <a:rPr lang="en-US" dirty="0"/>
              <a:t>agricultural workers should leave the AEZ immediately if</a:t>
            </a:r>
            <a:r>
              <a:rPr lang="en-US" baseline="0" dirty="0"/>
              <a:t> </a:t>
            </a:r>
            <a:r>
              <a:rPr lang="en-US" dirty="0"/>
              <a:t>they are working in an area where someone is applying a pesticide and/or a pesticide from a nearby application is drifting towards them.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a:buFont typeface="+mj-lt"/>
              <a:buAutoNum type="arabicPeriod"/>
            </a:pPr>
            <a:r>
              <a:rPr lang="es-ES" dirty="0" smtClean="0"/>
              <a:t>Explique a los manipuladores que es su responsabilidad apagar temporalmente el equipo de aplicación si los trabajadores u otras personas (no involucradas en la aplicación) están en la AEZ. El manipulador debe pedir a los trabajadores del mismo establecimiento que se muevan</a:t>
            </a:r>
            <a:r>
              <a:rPr lang="es-ES" baseline="0" dirty="0" smtClean="0"/>
              <a:t> a otro lugar</a:t>
            </a:r>
            <a:r>
              <a:rPr lang="es-ES" dirty="0" smtClean="0"/>
              <a:t> hasta que la aplicación ya no esté cerca de ellos.</a:t>
            </a:r>
            <a:r>
              <a:rPr lang="en-US" dirty="0" smtClean="0"/>
              <a:t> </a:t>
            </a:r>
            <a:r>
              <a:rPr lang="es-ES" dirty="0" smtClean="0"/>
              <a:t>El manipulador también puede pedir a los trabajadores de los establecimientos adyacentes que se muevan a otro lugar hasta que termine de tratar el área cerca del vecino. Los manipuladores pueden continuar la aplicación una vez que nadie esté dentro de la AEZ o se cumplan ciertas otras condiciones.</a:t>
            </a:r>
          </a:p>
          <a:p>
            <a:pPr marL="712065" lvl="1" indent="-237355" defTabSz="898136">
              <a:buFont typeface="Arial" panose="020B0604020202020204" pitchFamily="34" charset="0"/>
              <a:buChar char="•"/>
              <a:defRPr/>
            </a:pPr>
            <a:r>
              <a:rPr lang="es-ES" dirty="0" smtClean="0"/>
              <a:t>No está</a:t>
            </a:r>
            <a:r>
              <a:rPr lang="es-ES" baseline="0" dirty="0" smtClean="0"/>
              <a:t> limitad</a:t>
            </a:r>
            <a:r>
              <a:rPr lang="es-ES" dirty="0" smtClean="0"/>
              <a:t>a a las bordes del establecimiento agrícola</a:t>
            </a:r>
          </a:p>
          <a:p>
            <a:pPr marL="712065" lvl="1" indent="-237355">
              <a:buFont typeface="Arial" panose="020B0604020202020204" pitchFamily="34" charset="0"/>
              <a:buChar char="•"/>
            </a:pPr>
            <a:r>
              <a:rPr lang="es-ES" dirty="0" smtClean="0"/>
              <a:t>Puede continuar con la aplicación cuando la gente se muevan/cambian a otro lugar o después de una evaluación de la situación garantiza que no habrá acarreo y la gente está fuera del establecimiento</a:t>
            </a:r>
          </a:p>
          <a:p>
            <a:pPr marL="474710" lvl="1"/>
            <a:endParaRPr lang="en-US" dirty="0" smtClean="0"/>
          </a:p>
          <a:p>
            <a:pPr defTabSz="898136">
              <a:defRPr/>
            </a:pPr>
            <a:r>
              <a:rPr lang="en-US" altLang="es-MX" b="1" dirty="0" err="1" smtClean="0"/>
              <a:t>Notas</a:t>
            </a:r>
            <a:r>
              <a:rPr lang="en-US" altLang="es-MX" b="1" dirty="0" smtClean="0"/>
              <a:t> para las </a:t>
            </a:r>
            <a:r>
              <a:rPr lang="en-US" altLang="es-MX" b="1" dirty="0" err="1" smtClean="0"/>
              <a:t>capacitadores</a:t>
            </a:r>
            <a:r>
              <a:rPr lang="en-US" altLang="es-MX" b="1" dirty="0" smtClean="0"/>
              <a:t> de </a:t>
            </a:r>
            <a:r>
              <a:rPr lang="en-US" altLang="es-MX" b="1" dirty="0" err="1" smtClean="0"/>
              <a:t>manipuladores</a:t>
            </a:r>
            <a:r>
              <a:rPr lang="en-US" altLang="es-MX" b="1" dirty="0" smtClean="0"/>
              <a:t>:</a:t>
            </a:r>
          </a:p>
          <a:p>
            <a:pPr marL="224535" indent="-224535">
              <a:buFont typeface="+mj-lt"/>
              <a:buAutoNum type="arabicPeriod"/>
            </a:pPr>
            <a:r>
              <a:rPr lang="es-ES" dirty="0" smtClean="0"/>
              <a:t>Explique a los manipuladores que los trabajadores agrícolas deben salir</a:t>
            </a:r>
            <a:r>
              <a:rPr lang="es-ES" baseline="0" dirty="0" smtClean="0"/>
              <a:t> d</a:t>
            </a:r>
            <a:r>
              <a:rPr lang="es-ES" dirty="0" smtClean="0"/>
              <a:t>el área de</a:t>
            </a:r>
            <a:r>
              <a:rPr lang="es-ES" baseline="0" dirty="0" smtClean="0"/>
              <a:t> la</a:t>
            </a:r>
            <a:r>
              <a:rPr lang="es-ES" dirty="0" smtClean="0"/>
              <a:t> AEZ inmediatamente si están trabajando en un área donde alguien está aplicando un pesticida y/o un pesticida de una aplicación cercana está acarreando hacia ellos.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129</a:t>
            </a:fld>
            <a:endParaRPr lang="en-US" dirty="0"/>
          </a:p>
        </p:txBody>
      </p:sp>
    </p:spTree>
    <p:extLst>
      <p:ext uri="{BB962C8B-B14F-4D97-AF65-F5344CB8AC3E}">
        <p14:creationId xmlns:p14="http://schemas.microsoft.com/office/powerpoint/2010/main" val="879678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898136">
              <a:defRPr/>
            </a:pPr>
            <a:r>
              <a:rPr lang="en-US" altLang="es-MX" b="1" dirty="0"/>
              <a:t>Notes for trainers of workers and pesticide handlers:</a:t>
            </a:r>
          </a:p>
          <a:p>
            <a:pPr marL="505202" indent="-505202">
              <a:buFont typeface="+mj-lt"/>
              <a:buAutoNum type="arabicPeriod"/>
            </a:pPr>
            <a:r>
              <a:rPr lang="en-US" altLang="en-US" dirty="0"/>
              <a:t>The WPS applies when there is use of a WPS-labeled pesticide product on an “agricultural establishment” directly related to the production of an “agricultural plant” and/or the employment of workers or handlers. A WPS-labeled pesticide product contains an AGRICULTURAL USE REQUIREMENTS box under the DIRECTION FOR USE, usually near the beginning of the label. </a:t>
            </a:r>
          </a:p>
          <a:p>
            <a:pPr marL="505202" indent="-505202">
              <a:buFont typeface="+mj-lt"/>
              <a:buAutoNum type="arabicPeriod"/>
            </a:pPr>
            <a:r>
              <a:rPr lang="en-US" altLang="en-US" dirty="0"/>
              <a:t>There are some pesticide uses that are considered “non-agricultural uses” that are not covered under this standard. </a:t>
            </a:r>
            <a:r>
              <a:rPr lang="en-US" dirty="0"/>
              <a:t>Explain that the WPS </a:t>
            </a:r>
            <a:r>
              <a:rPr lang="en-US" dirty="0">
                <a:solidFill>
                  <a:srgbClr val="FF0000"/>
                </a:solidFill>
              </a:rPr>
              <a:t>does not </a:t>
            </a:r>
            <a:r>
              <a:rPr lang="en-US" dirty="0"/>
              <a:t>apply on agricultural establishments when pesticides are used: </a:t>
            </a:r>
          </a:p>
          <a:p>
            <a:pPr marL="898136" lvl="1" indent="-449068">
              <a:buFont typeface="Arial" pitchFamily="34" charset="0"/>
              <a:buChar char="•"/>
            </a:pPr>
            <a:r>
              <a:rPr lang="en-US" dirty="0"/>
              <a:t>As part of government-sponsored public pest control programs that the owner/employer have no control over. (e.g., mosquito abatement and Mediterranean fruit fly eradication programs). </a:t>
            </a:r>
          </a:p>
          <a:p>
            <a:pPr marL="898136" lvl="1" indent="-449068">
              <a:buFont typeface="Arial" pitchFamily="34" charset="0"/>
              <a:buChar char="•"/>
            </a:pPr>
            <a:r>
              <a:rPr lang="en-US" dirty="0"/>
              <a:t>On plants other than agricultural plants, which may include plants in home fruit and vegetable gardens and home greenhouses, and permanent plantings for ornamental purposes, such as plants that are in ornamental gardens, parks, public or private landscaping, lawns or other grounds that are intended only for aesthetic purposes. </a:t>
            </a:r>
          </a:p>
          <a:p>
            <a:pPr marL="898136" lvl="1" indent="-449068">
              <a:buFont typeface="Arial" pitchFamily="34" charset="0"/>
              <a:buChar char="•"/>
            </a:pPr>
            <a:r>
              <a:rPr lang="en-US" dirty="0"/>
              <a:t>F</a:t>
            </a:r>
            <a:r>
              <a:rPr lang="en-US" altLang="en-US" dirty="0"/>
              <a:t>or control of vertebrate pests, unless directly related to the production of an agricultural plant. </a:t>
            </a:r>
          </a:p>
          <a:p>
            <a:pPr marL="898136" lvl="1" indent="-449068">
              <a:buFont typeface="Arial" pitchFamily="34" charset="0"/>
              <a:buChar char="•"/>
            </a:pPr>
            <a:r>
              <a:rPr lang="en-US" dirty="0"/>
              <a:t>As attractants or repellents in traps. </a:t>
            </a:r>
          </a:p>
          <a:p>
            <a:pPr marL="898136" lvl="1" indent="-449068">
              <a:buFont typeface="Arial" pitchFamily="34" charset="0"/>
              <a:buChar char="•"/>
            </a:pPr>
            <a:r>
              <a:rPr lang="en-US" dirty="0"/>
              <a:t>On the harvested portions of agricultural plants or on harvested timber. </a:t>
            </a:r>
          </a:p>
          <a:p>
            <a:pPr marL="898136" lvl="1" indent="-449068">
              <a:buFont typeface="Arial" pitchFamily="34" charset="0"/>
              <a:buChar char="•"/>
            </a:pPr>
            <a:r>
              <a:rPr lang="en-US" dirty="0"/>
              <a:t>For research uses of unregistered pesticides. </a:t>
            </a:r>
          </a:p>
          <a:p>
            <a:pPr marL="898136" lvl="1" indent="-449068">
              <a:buFont typeface="Arial" pitchFamily="34" charset="0"/>
              <a:buChar char="•"/>
            </a:pPr>
            <a:r>
              <a:rPr lang="en-US" dirty="0"/>
              <a:t>On pasture and rangeland where the forage will not be harvested for hay. </a:t>
            </a:r>
          </a:p>
          <a:p>
            <a:pPr marL="898136" lvl="1" indent="-449068">
              <a:buFont typeface="Arial" pitchFamily="34" charset="0"/>
              <a:buChar char="•"/>
            </a:pPr>
            <a:r>
              <a:rPr lang="en-US" dirty="0"/>
              <a:t>In a manner not directly related to the production of agricultural plants, including, but not limited to livestock pest control, structural pest control and control of vegetation in non-crop areas. </a:t>
            </a:r>
          </a:p>
          <a:p>
            <a:pPr marL="898136" lvl="1" indent="-449068">
              <a:buFont typeface="Arial" pitchFamily="34" charset="0"/>
              <a:buChar char="•"/>
            </a:pPr>
            <a:endParaRPr lang="en-US" dirty="0"/>
          </a:p>
          <a:p>
            <a:pPr defTabSz="898136">
              <a:defRPr/>
            </a:pPr>
            <a:r>
              <a:rPr lang="en-US" altLang="es-MX" b="1" dirty="0" err="1"/>
              <a:t>Notas</a:t>
            </a:r>
            <a:r>
              <a:rPr lang="en-US" altLang="es-MX" b="1" baseline="0" dirty="0"/>
              <a:t> para las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dirty="0"/>
              <a:t>:</a:t>
            </a:r>
          </a:p>
          <a:p>
            <a:pPr marL="505202" indent="-505202">
              <a:buFont typeface="+mj-lt"/>
              <a:buAutoNum type="arabicPeriod"/>
            </a:pPr>
            <a:r>
              <a:rPr lang="es-ES" dirty="0"/>
              <a:t>La WPS se aplica cuando existe el uso de un</a:t>
            </a:r>
            <a:r>
              <a:rPr lang="es-ES" baseline="0" dirty="0"/>
              <a:t> </a:t>
            </a:r>
            <a:r>
              <a:rPr lang="es-ES" dirty="0"/>
              <a:t>pesticida con una etiqueta de WPS en un "establecimiento agrícola" directamente relacionado con la producción de una "planta agrícola" y/o el empleo de trabajadores o manipuladores. Un producto de pesticida con una etiqueta de WPS contiene una</a:t>
            </a:r>
            <a:r>
              <a:rPr lang="es-ES" baseline="0" dirty="0"/>
              <a:t> sección de</a:t>
            </a:r>
            <a:r>
              <a:rPr lang="es-ES" dirty="0"/>
              <a:t> REQUISITOS DEL USO AGRÍCOLA bajo la sección de DIRECCIONES</a:t>
            </a:r>
            <a:r>
              <a:rPr lang="es-ES" baseline="0" dirty="0"/>
              <a:t> DE</a:t>
            </a:r>
            <a:r>
              <a:rPr lang="es-ES" dirty="0"/>
              <a:t> USO,</a:t>
            </a:r>
            <a:r>
              <a:rPr lang="es-ES" baseline="0" dirty="0"/>
              <a:t> que g</a:t>
            </a:r>
            <a:r>
              <a:rPr lang="es-ES" dirty="0"/>
              <a:t>eneralmente se encuentra al principio de la etiqueta.</a:t>
            </a:r>
          </a:p>
          <a:p>
            <a:pPr marL="505202" indent="-505202">
              <a:buFont typeface="+mj-lt"/>
              <a:buAutoNum type="arabicPeriod"/>
            </a:pPr>
            <a:r>
              <a:rPr lang="es-ES" dirty="0"/>
              <a:t>Hay algunos usos de pesticidas que se consideran "usos no agrícolas" que no están cubiertos</a:t>
            </a:r>
            <a:r>
              <a:rPr lang="es-ES" baseline="0" dirty="0"/>
              <a:t> por esta norma</a:t>
            </a:r>
            <a:r>
              <a:rPr lang="es-ES" dirty="0"/>
              <a:t>. Explique que el WPS no se aplica a los establecimientos agrícolas cuando se utilizan los pesticidas</a:t>
            </a:r>
            <a:r>
              <a:rPr lang="en-US" dirty="0"/>
              <a:t>: </a:t>
            </a:r>
          </a:p>
          <a:p>
            <a:pPr marL="898136" lvl="1" indent="-449068">
              <a:buFont typeface="Arial" pitchFamily="34" charset="0"/>
              <a:buChar char="•"/>
            </a:pPr>
            <a:r>
              <a:rPr lang="en-US" dirty="0"/>
              <a:t>Como parte de </a:t>
            </a:r>
            <a:r>
              <a:rPr lang="en-US" dirty="0" err="1"/>
              <a:t>los</a:t>
            </a:r>
            <a:r>
              <a:rPr lang="en-US" dirty="0"/>
              <a:t> </a:t>
            </a:r>
            <a:r>
              <a:rPr lang="en-US" dirty="0" err="1"/>
              <a:t>programas</a:t>
            </a:r>
            <a:r>
              <a:rPr lang="en-US" baseline="0" dirty="0"/>
              <a:t> </a:t>
            </a:r>
            <a:r>
              <a:rPr lang="en-US" baseline="0" dirty="0" err="1"/>
              <a:t>públicos</a:t>
            </a:r>
            <a:r>
              <a:rPr lang="en-US" baseline="0" dirty="0"/>
              <a:t> de control de </a:t>
            </a:r>
            <a:r>
              <a:rPr lang="en-US" baseline="0" dirty="0" err="1"/>
              <a:t>plagas</a:t>
            </a:r>
            <a:r>
              <a:rPr lang="en-US" baseline="0" dirty="0"/>
              <a:t> </a:t>
            </a:r>
            <a:r>
              <a:rPr lang="en-US" baseline="0" dirty="0" err="1"/>
              <a:t>patrocinados</a:t>
            </a:r>
            <a:r>
              <a:rPr lang="en-US" baseline="0" dirty="0"/>
              <a:t> </a:t>
            </a:r>
            <a:r>
              <a:rPr lang="en-US" baseline="0" dirty="0" err="1"/>
              <a:t>por</a:t>
            </a:r>
            <a:r>
              <a:rPr lang="en-US" baseline="0" dirty="0"/>
              <a:t> el </a:t>
            </a:r>
            <a:r>
              <a:rPr lang="en-US" baseline="0" dirty="0" err="1"/>
              <a:t>gobierno</a:t>
            </a:r>
            <a:r>
              <a:rPr lang="en-US" baseline="0" dirty="0"/>
              <a:t> </a:t>
            </a:r>
            <a:r>
              <a:rPr lang="en-US" baseline="0" dirty="0" err="1"/>
              <a:t>donde</a:t>
            </a:r>
            <a:r>
              <a:rPr lang="en-US" baseline="0" dirty="0"/>
              <a:t> </a:t>
            </a:r>
            <a:r>
              <a:rPr lang="en-US" baseline="0" dirty="0" err="1"/>
              <a:t>los</a:t>
            </a:r>
            <a:r>
              <a:rPr lang="en-US" baseline="0" dirty="0"/>
              <a:t> </a:t>
            </a:r>
            <a:r>
              <a:rPr lang="en-US" baseline="0" dirty="0" err="1"/>
              <a:t>empleadores</a:t>
            </a:r>
            <a:r>
              <a:rPr lang="en-US" baseline="0" dirty="0"/>
              <a:t> no </a:t>
            </a:r>
            <a:r>
              <a:rPr lang="en-US" baseline="0" dirty="0" err="1"/>
              <a:t>tiene</a:t>
            </a:r>
            <a:r>
              <a:rPr lang="en-US" baseline="0" dirty="0"/>
              <a:t> control </a:t>
            </a:r>
            <a:r>
              <a:rPr lang="en-US" baseline="0" dirty="0" err="1"/>
              <a:t>sobre</a:t>
            </a:r>
            <a:r>
              <a:rPr lang="en-US" baseline="0" dirty="0"/>
              <a:t> la </a:t>
            </a:r>
            <a:r>
              <a:rPr lang="en-US" baseline="0" dirty="0" err="1"/>
              <a:t>aplicación</a:t>
            </a:r>
            <a:r>
              <a:rPr lang="en-US" baseline="0" dirty="0"/>
              <a:t>. </a:t>
            </a:r>
            <a:r>
              <a:rPr lang="en-US" dirty="0"/>
              <a:t>(</a:t>
            </a:r>
            <a:r>
              <a:rPr lang="es-ES" dirty="0"/>
              <a:t>Por ejemplo, reducción de mosquitos y programas de erradicación de la mosca de la fruta del Mediterráneo).</a:t>
            </a:r>
            <a:endParaRPr lang="en-US" dirty="0"/>
          </a:p>
          <a:p>
            <a:pPr marL="898136" lvl="1" indent="-449068">
              <a:buFont typeface="Arial" pitchFamily="34" charset="0"/>
              <a:buChar char="•"/>
            </a:pPr>
            <a:r>
              <a:rPr lang="es-ES" dirty="0"/>
              <a:t>En plantas que no sean plantas agrícolas, que pueden incluir plantas en jardines de frutas y hortalizas caseras e invernaderos domésticos, y plantas ornamentales permanentes, como las plantas que están en jardines ornamentales, parques, áreas de jardinería público o privado, céspedes u otros usos estéticos.</a:t>
            </a:r>
          </a:p>
          <a:p>
            <a:pPr marL="898136" lvl="1" indent="-449068">
              <a:buFont typeface="Arial" pitchFamily="34" charset="0"/>
              <a:buChar char="•"/>
            </a:pPr>
            <a:r>
              <a:rPr lang="en-US" dirty="0"/>
              <a:t>Para control de </a:t>
            </a:r>
            <a:r>
              <a:rPr lang="en-US" dirty="0" err="1"/>
              <a:t>plagas</a:t>
            </a:r>
            <a:r>
              <a:rPr lang="en-US" dirty="0"/>
              <a:t> </a:t>
            </a:r>
            <a:r>
              <a:rPr lang="en-US" dirty="0" err="1"/>
              <a:t>vertebradas</a:t>
            </a:r>
            <a:r>
              <a:rPr lang="en-US" dirty="0"/>
              <a:t>, a </a:t>
            </a:r>
            <a:r>
              <a:rPr lang="en-US" dirty="0" err="1"/>
              <a:t>menos</a:t>
            </a:r>
            <a:r>
              <a:rPr lang="en-US" dirty="0"/>
              <a:t> que se </a:t>
            </a:r>
            <a:r>
              <a:rPr lang="en-US" dirty="0" err="1"/>
              <a:t>r</a:t>
            </a:r>
            <a:r>
              <a:rPr lang="en-US" baseline="0" dirty="0" err="1"/>
              <a:t>elaciona</a:t>
            </a:r>
            <a:r>
              <a:rPr lang="en-US" baseline="0" dirty="0"/>
              <a:t> </a:t>
            </a:r>
            <a:r>
              <a:rPr lang="en-US" baseline="0" dirty="0" err="1"/>
              <a:t>directamente</a:t>
            </a:r>
            <a:r>
              <a:rPr lang="en-US" baseline="0" dirty="0"/>
              <a:t> con la </a:t>
            </a:r>
            <a:r>
              <a:rPr lang="en-US" baseline="0" dirty="0" err="1"/>
              <a:t>producción</a:t>
            </a:r>
            <a:r>
              <a:rPr lang="en-US" baseline="0" dirty="0"/>
              <a:t> de </a:t>
            </a:r>
            <a:r>
              <a:rPr lang="en-US" baseline="0" dirty="0" err="1"/>
              <a:t>una</a:t>
            </a:r>
            <a:r>
              <a:rPr lang="en-US" baseline="0" dirty="0"/>
              <a:t> planta </a:t>
            </a:r>
            <a:r>
              <a:rPr lang="en-US" baseline="0" dirty="0" err="1"/>
              <a:t>agrícola</a:t>
            </a:r>
            <a:r>
              <a:rPr lang="en-US" baseline="0" dirty="0"/>
              <a:t>. </a:t>
            </a:r>
            <a:endParaRPr lang="en-US" altLang="en-US" dirty="0"/>
          </a:p>
          <a:p>
            <a:pPr marL="898136" lvl="1" indent="-449068">
              <a:buFont typeface="Arial" pitchFamily="34" charset="0"/>
              <a:buChar char="•"/>
            </a:pPr>
            <a:r>
              <a:rPr lang="en-US" dirty="0"/>
              <a:t>Como</a:t>
            </a:r>
            <a:r>
              <a:rPr lang="en-US" baseline="0" dirty="0"/>
              <a:t> </a:t>
            </a:r>
            <a:r>
              <a:rPr lang="en-US" baseline="0" dirty="0" err="1"/>
              <a:t>atrayentes</a:t>
            </a:r>
            <a:r>
              <a:rPr lang="en-US" baseline="0" dirty="0"/>
              <a:t> o </a:t>
            </a:r>
            <a:r>
              <a:rPr lang="en-US" baseline="0" dirty="0" err="1"/>
              <a:t>repelentes</a:t>
            </a:r>
            <a:r>
              <a:rPr lang="en-US" baseline="0" dirty="0"/>
              <a:t> </a:t>
            </a:r>
            <a:r>
              <a:rPr lang="en-US" baseline="0" dirty="0" err="1"/>
              <a:t>en</a:t>
            </a:r>
            <a:r>
              <a:rPr lang="en-US" baseline="0" dirty="0"/>
              <a:t> las </a:t>
            </a:r>
            <a:r>
              <a:rPr lang="en-US" baseline="0" dirty="0" err="1"/>
              <a:t>trampas</a:t>
            </a:r>
            <a:r>
              <a:rPr lang="en-US" baseline="0" dirty="0"/>
              <a:t>. </a:t>
            </a:r>
          </a:p>
          <a:p>
            <a:pPr marL="898136" lvl="1" indent="-449068">
              <a:buFont typeface="Arial" pitchFamily="34" charset="0"/>
              <a:buChar char="•"/>
            </a:pPr>
            <a:r>
              <a:rPr lang="es-ES" dirty="0"/>
              <a:t>En las partes cosechadas de plantas agrícolas o en madera talada.</a:t>
            </a:r>
            <a:r>
              <a:rPr lang="en-US" dirty="0"/>
              <a:t> </a:t>
            </a:r>
          </a:p>
          <a:p>
            <a:pPr marL="898136" lvl="1" indent="-449068">
              <a:buFont typeface="Arial" pitchFamily="34" charset="0"/>
              <a:buChar char="•"/>
            </a:pPr>
            <a:r>
              <a:rPr lang="es-ES" dirty="0"/>
              <a:t>Para usos de investigación de los pesticidas no registrados.</a:t>
            </a:r>
          </a:p>
          <a:p>
            <a:pPr marL="898136" lvl="1" indent="-449068">
              <a:buFont typeface="Arial" pitchFamily="34" charset="0"/>
              <a:buChar char="•"/>
            </a:pPr>
            <a:r>
              <a:rPr lang="es-ES" dirty="0"/>
              <a:t>En</a:t>
            </a:r>
            <a:r>
              <a:rPr lang="es-ES" baseline="0" dirty="0"/>
              <a:t> pasto y praderas donde el forraje no será cosechado para heno.</a:t>
            </a:r>
          </a:p>
          <a:p>
            <a:pPr marL="898136" lvl="1" indent="-449068">
              <a:buFont typeface="Arial" pitchFamily="34" charset="0"/>
              <a:buChar char="•"/>
            </a:pPr>
            <a:r>
              <a:rPr lang="en-US" dirty="0"/>
              <a:t>De </a:t>
            </a:r>
            <a:r>
              <a:rPr lang="en-US" dirty="0" err="1"/>
              <a:t>una</a:t>
            </a:r>
            <a:r>
              <a:rPr lang="en-US" dirty="0"/>
              <a:t> </a:t>
            </a:r>
            <a:r>
              <a:rPr lang="en-US" dirty="0" err="1"/>
              <a:t>manera</a:t>
            </a:r>
            <a:r>
              <a:rPr lang="en-US" dirty="0"/>
              <a:t> no </a:t>
            </a:r>
            <a:r>
              <a:rPr lang="en-US" dirty="0" err="1"/>
              <a:t>directamente</a:t>
            </a:r>
            <a:r>
              <a:rPr lang="en-US" baseline="0" dirty="0"/>
              <a:t> </a:t>
            </a:r>
            <a:r>
              <a:rPr lang="en-US" baseline="0" dirty="0" err="1"/>
              <a:t>relacionada</a:t>
            </a:r>
            <a:r>
              <a:rPr lang="en-US" baseline="0" dirty="0"/>
              <a:t> con la </a:t>
            </a:r>
            <a:r>
              <a:rPr lang="en-US" baseline="0" dirty="0" err="1"/>
              <a:t>produccón</a:t>
            </a:r>
            <a:r>
              <a:rPr lang="en-US" baseline="0" dirty="0"/>
              <a:t> de </a:t>
            </a:r>
            <a:r>
              <a:rPr lang="en-US" baseline="0" dirty="0" err="1"/>
              <a:t>plantas</a:t>
            </a:r>
            <a:r>
              <a:rPr lang="en-US" baseline="0" dirty="0"/>
              <a:t> </a:t>
            </a:r>
            <a:r>
              <a:rPr lang="en-US" baseline="0" dirty="0" err="1"/>
              <a:t>agrícolas</a:t>
            </a:r>
            <a:r>
              <a:rPr lang="en-US" baseline="0" dirty="0"/>
              <a:t>, </a:t>
            </a:r>
            <a:r>
              <a:rPr lang="en-US" baseline="0" dirty="0" err="1"/>
              <a:t>incluyendo</a:t>
            </a:r>
            <a:r>
              <a:rPr lang="en-US" baseline="0" dirty="0"/>
              <a:t>, </a:t>
            </a:r>
            <a:r>
              <a:rPr lang="en-US" baseline="0" dirty="0" err="1"/>
              <a:t>pero</a:t>
            </a:r>
            <a:r>
              <a:rPr lang="en-US" baseline="0" dirty="0"/>
              <a:t> sin </a:t>
            </a:r>
            <a:r>
              <a:rPr lang="en-US" baseline="0" dirty="0" err="1"/>
              <a:t>limitarse</a:t>
            </a:r>
            <a:r>
              <a:rPr lang="en-US" baseline="0" dirty="0"/>
              <a:t> al control de </a:t>
            </a:r>
            <a:r>
              <a:rPr lang="en-US" baseline="0" dirty="0" err="1"/>
              <a:t>plagas</a:t>
            </a:r>
            <a:r>
              <a:rPr lang="en-US" baseline="0" dirty="0"/>
              <a:t> de </a:t>
            </a:r>
            <a:r>
              <a:rPr lang="en-US" baseline="0" dirty="0" err="1"/>
              <a:t>ganado</a:t>
            </a:r>
            <a:r>
              <a:rPr lang="en-US" baseline="0" dirty="0"/>
              <a:t>, control de las </a:t>
            </a:r>
            <a:r>
              <a:rPr lang="en-US" baseline="0" dirty="0" err="1"/>
              <a:t>plagas</a:t>
            </a:r>
            <a:r>
              <a:rPr lang="en-US" baseline="0" dirty="0"/>
              <a:t> </a:t>
            </a:r>
            <a:r>
              <a:rPr lang="en-US" baseline="0" dirty="0" err="1"/>
              <a:t>estructurales</a:t>
            </a:r>
            <a:r>
              <a:rPr lang="en-US" baseline="0" dirty="0"/>
              <a:t> y control de </a:t>
            </a:r>
            <a:r>
              <a:rPr lang="en-US" baseline="0" dirty="0" err="1"/>
              <a:t>vegetación</a:t>
            </a:r>
            <a:r>
              <a:rPr lang="en-US" baseline="0" dirty="0"/>
              <a:t> (</a:t>
            </a:r>
            <a:r>
              <a:rPr lang="en-US" baseline="0" dirty="0" err="1"/>
              <a:t>por</a:t>
            </a:r>
            <a:r>
              <a:rPr lang="en-US" baseline="0" dirty="0"/>
              <a:t> </a:t>
            </a:r>
            <a:r>
              <a:rPr lang="en-US" baseline="0" dirty="0" err="1"/>
              <a:t>ejemplo</a:t>
            </a:r>
            <a:r>
              <a:rPr lang="en-US" baseline="0" dirty="0"/>
              <a:t> las </a:t>
            </a:r>
            <a:r>
              <a:rPr lang="en-US" baseline="0" dirty="0" err="1"/>
              <a:t>malezas</a:t>
            </a:r>
            <a:r>
              <a:rPr lang="en-US" baseline="0" dirty="0"/>
              <a:t>) </a:t>
            </a:r>
            <a:r>
              <a:rPr lang="en-US" baseline="0" dirty="0" err="1"/>
              <a:t>en</a:t>
            </a:r>
            <a:r>
              <a:rPr lang="en-US" baseline="0" dirty="0"/>
              <a:t> </a:t>
            </a:r>
            <a:r>
              <a:rPr lang="en-US" baseline="0" dirty="0" err="1"/>
              <a:t>áreas</a:t>
            </a:r>
            <a:r>
              <a:rPr lang="en-US" baseline="0" dirty="0"/>
              <a:t> no </a:t>
            </a:r>
            <a:r>
              <a:rPr lang="en-US" baseline="0" dirty="0" err="1"/>
              <a:t>cultivadas</a:t>
            </a:r>
            <a:r>
              <a:rPr lang="en-US" baseline="0" dirty="0"/>
              <a:t>.  </a:t>
            </a:r>
            <a:endParaRPr lang="es-ES" dirty="0"/>
          </a:p>
          <a:p>
            <a:pPr marL="449068" lvl="1"/>
            <a:r>
              <a:rPr lang="es-ES" dirty="0"/>
              <a:t/>
            </a:r>
            <a:br>
              <a:rPr lang="es-ES" dirty="0"/>
            </a:br>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0588319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Handlers must look all around the application</a:t>
            </a:r>
            <a:r>
              <a:rPr lang="en-US" baseline="0" dirty="0"/>
              <a:t> site for the presence of people, animals, or sensitive areas that might be negatively impacted by the pesticide.</a:t>
            </a:r>
            <a:endParaRPr lang="en-US" dirty="0"/>
          </a:p>
          <a:p>
            <a:pPr marL="224535" indent="-224535">
              <a:buFont typeface="+mj-lt"/>
              <a:buAutoNum type="arabicPeriod"/>
            </a:pPr>
            <a:r>
              <a:rPr lang="en-US" dirty="0"/>
              <a:t>Handlers need</a:t>
            </a:r>
            <a:r>
              <a:rPr lang="en-US" baseline="0" dirty="0"/>
              <a:t> to be exceptionally careful when applying pesticides near or adjacent to:</a:t>
            </a:r>
            <a:endParaRPr lang="en-US" dirty="0"/>
          </a:p>
          <a:p>
            <a:pPr marL="673603" lvl="1" indent="-224535">
              <a:buFont typeface="Arial" panose="020B0604020202020204" pitchFamily="34" charset="0"/>
              <a:buChar char="•"/>
            </a:pPr>
            <a:r>
              <a:rPr lang="en-US" baseline="0" dirty="0"/>
              <a:t>Places where people and pets live, work, play, or travel</a:t>
            </a:r>
            <a:endParaRPr lang="en-US" dirty="0"/>
          </a:p>
          <a:p>
            <a:pPr marL="673603" lvl="1" indent="-224535">
              <a:buFont typeface="Arial" panose="020B0604020202020204" pitchFamily="34" charset="0"/>
              <a:buChar char="•"/>
            </a:pPr>
            <a:r>
              <a:rPr lang="en-US" baseline="0" dirty="0"/>
              <a:t>Water sources</a:t>
            </a:r>
            <a:endParaRPr lang="en-US" dirty="0"/>
          </a:p>
          <a:p>
            <a:pPr marL="673603" lvl="1" indent="-224535">
              <a:buFont typeface="Arial" panose="020B0604020202020204" pitchFamily="34" charset="0"/>
              <a:buChar char="•"/>
            </a:pPr>
            <a:r>
              <a:rPr lang="en-US" baseline="0" dirty="0"/>
              <a:t>Wildlife and beneficial insect habitats, and</a:t>
            </a:r>
            <a:endParaRPr lang="en-US" dirty="0"/>
          </a:p>
          <a:p>
            <a:pPr marL="673603" lvl="1" indent="-224535">
              <a:buFont typeface="Arial" panose="020B0604020202020204" pitchFamily="34" charset="0"/>
              <a:buChar char="•"/>
            </a:pPr>
            <a:r>
              <a:rPr lang="en-US" baseline="0" dirty="0"/>
              <a:t>Livestock areas.</a:t>
            </a:r>
            <a:endParaRPr lang="en-US" dirty="0"/>
          </a:p>
          <a:p>
            <a:pPr marL="224535" indent="-224535" defTabSz="898136">
              <a:buFont typeface="+mj-lt"/>
              <a:buAutoNum type="arabicPeriod"/>
              <a:defRPr/>
            </a:pPr>
            <a:r>
              <a:rPr lang="en-US" dirty="0"/>
              <a:t>The label will provide details about sensitive environmental areas, where handlers should remain careful of (under “Environmental Hazards”).</a:t>
            </a:r>
          </a:p>
          <a:p>
            <a:pPr marL="224535" indent="-224535">
              <a:buFont typeface="+mj-lt"/>
              <a:buAutoNum type="arabicPeriod"/>
            </a:pPr>
            <a:endParaRPr lang="en-US" dirty="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endParaRPr lang="en-US" altLang="es-MX" b="1" dirty="0"/>
          </a:p>
          <a:p>
            <a:pPr marL="224535" indent="-224535">
              <a:buFont typeface="+mj-lt"/>
              <a:buAutoNum type="arabicPeriod"/>
            </a:pPr>
            <a:r>
              <a:rPr lang="es-ES" dirty="0" smtClean="0"/>
              <a:t>Los manipuladores deben inspeccionar todo el sitio de la aplicación para la presencia de personas, animales o áreas sensibles que puedan ser afectadas negativamente por el pesticida</a:t>
            </a:r>
            <a:r>
              <a:rPr lang="en-US" baseline="0" dirty="0" smtClean="0"/>
              <a:t> </a:t>
            </a:r>
            <a:r>
              <a:rPr lang="en-US" dirty="0" smtClean="0"/>
              <a:t> </a:t>
            </a:r>
            <a:endParaRPr lang="en-US" dirty="0"/>
          </a:p>
          <a:p>
            <a:pPr marL="224535" indent="-224535">
              <a:buFont typeface="+mj-lt"/>
              <a:buAutoNum type="arabicPeriod"/>
            </a:pPr>
            <a:r>
              <a:rPr lang="es-ES" dirty="0" smtClean="0"/>
              <a:t>Los manipuladores deben ser excepcionalmente cuidadosos al aplicar pesticidas cerca o en lugares adyacentes a</a:t>
            </a:r>
            <a:endParaRPr lang="es-ES" dirty="0"/>
          </a:p>
          <a:p>
            <a:pPr marL="673603" lvl="1" indent="-224535">
              <a:buFont typeface="Arial" panose="020B0604020202020204" pitchFamily="34" charset="0"/>
              <a:buChar char="•"/>
            </a:pPr>
            <a:r>
              <a:rPr lang="es-ES" dirty="0" smtClean="0"/>
              <a:t>Donde viven, trabajan,</a:t>
            </a:r>
            <a:r>
              <a:rPr lang="es-ES" baseline="0" dirty="0" smtClean="0"/>
              <a:t> juegan o viajan </a:t>
            </a:r>
            <a:r>
              <a:rPr lang="es-ES" dirty="0" smtClean="0"/>
              <a:t>las personas y los animales domésticos</a:t>
            </a:r>
            <a:endParaRPr lang="es-ES" dirty="0"/>
          </a:p>
          <a:p>
            <a:pPr marL="673603" lvl="1" indent="-224535">
              <a:buFont typeface="Arial" panose="020B0604020202020204" pitchFamily="34" charset="0"/>
              <a:buChar char="•"/>
            </a:pPr>
            <a:r>
              <a:rPr lang="en-US" baseline="0" dirty="0" smtClean="0"/>
              <a:t>Las </a:t>
            </a:r>
            <a:r>
              <a:rPr lang="en-US" baseline="0" dirty="0" err="1" smtClean="0"/>
              <a:t>fuentes</a:t>
            </a:r>
            <a:r>
              <a:rPr lang="en-US" baseline="0" dirty="0" smtClean="0"/>
              <a:t>/</a:t>
            </a:r>
            <a:r>
              <a:rPr lang="en-US" baseline="0" dirty="0" err="1" smtClean="0"/>
              <a:t>los</a:t>
            </a:r>
            <a:r>
              <a:rPr lang="en-US" baseline="0" dirty="0" smtClean="0"/>
              <a:t> </a:t>
            </a:r>
            <a:r>
              <a:rPr lang="en-US" baseline="0" dirty="0" err="1" smtClean="0"/>
              <a:t>recursos</a:t>
            </a:r>
            <a:r>
              <a:rPr lang="en-US" baseline="0" dirty="0" smtClean="0"/>
              <a:t> de </a:t>
            </a:r>
            <a:r>
              <a:rPr lang="en-US" baseline="0" dirty="0" err="1" smtClean="0"/>
              <a:t>agua</a:t>
            </a:r>
            <a:endParaRPr lang="en-US" dirty="0"/>
          </a:p>
          <a:p>
            <a:pPr marL="673603" lvl="1" indent="-224535">
              <a:buFont typeface="Arial" panose="020B0604020202020204" pitchFamily="34" charset="0"/>
              <a:buChar char="•"/>
            </a:pPr>
            <a:r>
              <a:rPr lang="en-US" baseline="0" dirty="0" smtClean="0"/>
              <a:t>La fauna y la </a:t>
            </a:r>
            <a:r>
              <a:rPr lang="en-US" baseline="0" dirty="0" err="1" smtClean="0"/>
              <a:t>hábitat</a:t>
            </a:r>
            <a:r>
              <a:rPr lang="en-US" baseline="0" dirty="0" smtClean="0"/>
              <a:t> de </a:t>
            </a:r>
            <a:r>
              <a:rPr lang="en-US" baseline="0" dirty="0" err="1" smtClean="0"/>
              <a:t>insectos</a:t>
            </a:r>
            <a:r>
              <a:rPr lang="en-US" baseline="0" dirty="0" smtClean="0"/>
              <a:t> </a:t>
            </a:r>
            <a:r>
              <a:rPr lang="en-US" baseline="0" dirty="0" err="1" smtClean="0"/>
              <a:t>benéficos</a:t>
            </a:r>
            <a:r>
              <a:rPr lang="en-US" baseline="0" dirty="0" smtClean="0"/>
              <a:t>, y</a:t>
            </a:r>
            <a:endParaRPr lang="en-US" dirty="0"/>
          </a:p>
          <a:p>
            <a:pPr marL="673603" lvl="1" indent="-224535">
              <a:buFont typeface="Arial" panose="020B0604020202020204" pitchFamily="34" charset="0"/>
              <a:buChar char="•"/>
            </a:pPr>
            <a:r>
              <a:rPr lang="en-US" baseline="0" dirty="0" smtClean="0"/>
              <a:t>Los </a:t>
            </a:r>
            <a:r>
              <a:rPr lang="en-US" baseline="0" dirty="0" err="1" smtClean="0"/>
              <a:t>áreas</a:t>
            </a:r>
            <a:r>
              <a:rPr lang="en-US" baseline="0" dirty="0" smtClean="0"/>
              <a:t> del </a:t>
            </a:r>
            <a:r>
              <a:rPr lang="en-US" baseline="0" dirty="0" err="1" smtClean="0"/>
              <a:t>ganado</a:t>
            </a:r>
            <a:r>
              <a:rPr lang="en-US" baseline="0" dirty="0" smtClean="0"/>
              <a:t>.</a:t>
            </a:r>
            <a:endParaRPr lang="en-US" dirty="0"/>
          </a:p>
          <a:p>
            <a:pPr marL="224535" indent="-224535" defTabSz="898136">
              <a:buFont typeface="+mj-lt"/>
              <a:buAutoNum type="arabicPeriod"/>
              <a:defRPr/>
            </a:pPr>
            <a:r>
              <a:rPr lang="es-ES" dirty="0" smtClean="0"/>
              <a:t>La etiqueta proporcionará detalles sobre las áreas sensibles del medio ambiente</a:t>
            </a:r>
            <a:r>
              <a:rPr lang="es-ES" baseline="0" dirty="0" smtClean="0"/>
              <a:t> por </a:t>
            </a:r>
            <a:r>
              <a:rPr lang="es-ES" dirty="0" smtClean="0"/>
              <a:t>donde los manipuladores deben ser más cuidadoso</a:t>
            </a:r>
            <a:r>
              <a:rPr lang="es-ES" baseline="0" dirty="0" smtClean="0"/>
              <a:t>s</a:t>
            </a:r>
            <a:r>
              <a:rPr lang="es-ES" dirty="0" smtClean="0"/>
              <a:t> (bajo "Riesgos Ambientales").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130</a:t>
            </a:fld>
            <a:endParaRPr lang="en-US" dirty="0"/>
          </a:p>
        </p:txBody>
      </p:sp>
    </p:spTree>
    <p:extLst>
      <p:ext uri="{BB962C8B-B14F-4D97-AF65-F5344CB8AC3E}">
        <p14:creationId xmlns:p14="http://schemas.microsoft.com/office/powerpoint/2010/main" val="42068399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Pesticides that are not absorbed by plants or soil can move from the site and contaminate other areas.</a:t>
            </a:r>
          </a:p>
          <a:p>
            <a:pPr marL="224535" indent="-224535" defTabSz="898136">
              <a:buFont typeface="+mj-lt"/>
              <a:buAutoNum type="arabicPeriod"/>
              <a:defRPr/>
            </a:pPr>
            <a:r>
              <a:rPr lang="en-US" dirty="0"/>
              <a:t>Applying pesticides when it is raining or shortly before it rains can result in runoff or pesticide movement off of the application site. </a:t>
            </a:r>
          </a:p>
          <a:p>
            <a:pPr marL="224535" indent="-224535" defTabSz="898136">
              <a:buFont typeface="+mj-lt"/>
              <a:buAutoNum type="arabicPeriod"/>
              <a:defRPr/>
            </a:pPr>
            <a:r>
              <a:rPr lang="en-US" dirty="0"/>
              <a:t>Application during precipitation events may reduce the efficacy of the application, as well as lead</a:t>
            </a:r>
            <a:r>
              <a:rPr lang="en-US" baseline="0" dirty="0"/>
              <a:t> to</a:t>
            </a:r>
            <a:r>
              <a:rPr lang="en-US" dirty="0"/>
              <a:t> off-site movement of the pesticide.</a:t>
            </a:r>
          </a:p>
          <a:p>
            <a:pPr marL="224535" indent="-224535" defTabSz="898136">
              <a:buFont typeface="+mj-lt"/>
              <a:buAutoNum type="arabicPeriod"/>
              <a:defRPr/>
            </a:pPr>
            <a:endParaRPr lang="en-US" dirty="0"/>
          </a:p>
          <a:p>
            <a:pPr defTabSz="898136">
              <a:defRPr/>
            </a:pPr>
            <a:r>
              <a:rPr lang="en-US" altLang="es-MX" b="1" dirty="0"/>
              <a:t>Notes for trainers of pesticide handlers:</a:t>
            </a:r>
          </a:p>
          <a:p>
            <a:pPr marL="224535" indent="-224535" defTabSz="898136">
              <a:buFont typeface="+mj-lt"/>
              <a:buAutoNum type="arabicPeriod"/>
              <a:defRPr/>
            </a:pPr>
            <a:r>
              <a:rPr lang="en-US" dirty="0"/>
              <a:t>This concludes section 10: Protecting People and the Environment When Using Pesticides. Continue on to </a:t>
            </a:r>
            <a:r>
              <a:rPr lang="en-US" dirty="0" smtClean="0"/>
              <a:t>section </a:t>
            </a:r>
            <a:r>
              <a:rPr lang="en-US" dirty="0"/>
              <a:t>11: Personal Protective Equipment or return to the Table of Contents by clicking on the </a:t>
            </a:r>
            <a:r>
              <a:rPr lang="en-US" dirty="0" smtClean="0"/>
              <a:t>“</a:t>
            </a:r>
            <a:r>
              <a:rPr lang="es-ES" dirty="0" err="1" smtClean="0"/>
              <a:t>Return</a:t>
            </a:r>
            <a:r>
              <a:rPr lang="es-ES" dirty="0" smtClean="0"/>
              <a:t> to </a:t>
            </a:r>
            <a:r>
              <a:rPr lang="es-ES" dirty="0" err="1" smtClean="0"/>
              <a:t>Table</a:t>
            </a:r>
            <a:r>
              <a:rPr lang="es-ES" dirty="0" smtClean="0"/>
              <a:t> of </a:t>
            </a:r>
            <a:r>
              <a:rPr lang="es-ES" dirty="0" err="1" smtClean="0"/>
              <a:t>Contents</a:t>
            </a:r>
            <a:r>
              <a:rPr lang="en-US" dirty="0" smtClean="0"/>
              <a:t>” </a:t>
            </a:r>
            <a:r>
              <a:rPr lang="en-US" dirty="0"/>
              <a:t>in the bottom-right corner of this slide (when in presentation view only</a:t>
            </a:r>
            <a:r>
              <a:rPr lang="en-US" dirty="0" smtClean="0"/>
              <a:t>). </a:t>
            </a:r>
          </a:p>
          <a:p>
            <a:pPr marL="224535" indent="-224535" defTabSz="898136">
              <a:buFont typeface="+mj-lt"/>
              <a:buAutoNum type="arabicPeriod"/>
              <a:defRPr/>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931774">
              <a:buFont typeface="+mj-lt"/>
              <a:buAutoNum type="arabicPeriod"/>
              <a:defRPr/>
            </a:pPr>
            <a:r>
              <a:rPr lang="en-US" dirty="0" err="1" smtClean="0"/>
              <a:t>Pesticidas</a:t>
            </a:r>
            <a:r>
              <a:rPr lang="en-US" dirty="0" smtClean="0"/>
              <a:t> que no son </a:t>
            </a:r>
            <a:r>
              <a:rPr lang="en-US" dirty="0" err="1" smtClean="0"/>
              <a:t>absorbidos</a:t>
            </a:r>
            <a:r>
              <a:rPr lang="en-US" dirty="0" smtClean="0"/>
              <a:t> </a:t>
            </a:r>
            <a:r>
              <a:rPr lang="en-US" dirty="0" err="1" smtClean="0"/>
              <a:t>por</a:t>
            </a:r>
            <a:r>
              <a:rPr lang="en-US" dirty="0" smtClean="0"/>
              <a:t> las </a:t>
            </a:r>
            <a:r>
              <a:rPr lang="en-US" dirty="0" err="1" smtClean="0"/>
              <a:t>plantas</a:t>
            </a:r>
            <a:r>
              <a:rPr lang="en-US" dirty="0" smtClean="0"/>
              <a:t> o el </a:t>
            </a:r>
            <a:r>
              <a:rPr lang="en-US" dirty="0" err="1" smtClean="0"/>
              <a:t>suelo</a:t>
            </a:r>
            <a:r>
              <a:rPr lang="en-US" dirty="0" smtClean="0"/>
              <a:t> </a:t>
            </a:r>
            <a:r>
              <a:rPr lang="en-US" dirty="0" err="1" smtClean="0"/>
              <a:t>pueden</a:t>
            </a:r>
            <a:r>
              <a:rPr lang="en-US" dirty="0" smtClean="0"/>
              <a:t> </a:t>
            </a:r>
            <a:r>
              <a:rPr lang="en-US" dirty="0" err="1" smtClean="0"/>
              <a:t>moverse</a:t>
            </a:r>
            <a:r>
              <a:rPr lang="en-US" dirty="0" smtClean="0"/>
              <a:t> del </a:t>
            </a:r>
            <a:r>
              <a:rPr lang="en-US" dirty="0" err="1" smtClean="0"/>
              <a:t>sitio</a:t>
            </a:r>
            <a:r>
              <a:rPr lang="en-US" dirty="0" smtClean="0"/>
              <a:t> y </a:t>
            </a:r>
            <a:r>
              <a:rPr lang="en-US" dirty="0" err="1" smtClean="0"/>
              <a:t>contaminar</a:t>
            </a:r>
            <a:r>
              <a:rPr lang="en-US" dirty="0" smtClean="0"/>
              <a:t> a </a:t>
            </a:r>
            <a:r>
              <a:rPr lang="en-US" dirty="0" err="1" smtClean="0"/>
              <a:t>otras</a:t>
            </a:r>
            <a:r>
              <a:rPr lang="en-US" dirty="0" smtClean="0"/>
              <a:t> </a:t>
            </a:r>
            <a:r>
              <a:rPr lang="en-US" dirty="0" err="1" smtClean="0"/>
              <a:t>áreas</a:t>
            </a:r>
            <a:r>
              <a:rPr lang="en-US" dirty="0" smtClean="0"/>
              <a:t>. </a:t>
            </a:r>
          </a:p>
          <a:p>
            <a:pPr marL="224535" indent="-224535" defTabSz="931774">
              <a:buFont typeface="+mj-lt"/>
              <a:buAutoNum type="arabicPeriod"/>
              <a:defRPr/>
            </a:pPr>
            <a:r>
              <a:rPr lang="en-US" dirty="0" smtClean="0"/>
              <a:t>La </a:t>
            </a:r>
            <a:r>
              <a:rPr lang="en-US" dirty="0" err="1" smtClean="0"/>
              <a:t>aplicación</a:t>
            </a:r>
            <a:r>
              <a:rPr lang="en-US" dirty="0" smtClean="0"/>
              <a:t> de </a:t>
            </a:r>
            <a:r>
              <a:rPr lang="en-US" dirty="0" err="1" smtClean="0"/>
              <a:t>pesticidas</a:t>
            </a:r>
            <a:r>
              <a:rPr lang="en-US" dirty="0" smtClean="0"/>
              <a:t> </a:t>
            </a:r>
            <a:r>
              <a:rPr lang="en-US" dirty="0" err="1" smtClean="0"/>
              <a:t>cuando</a:t>
            </a:r>
            <a:r>
              <a:rPr lang="en-US" dirty="0" smtClean="0"/>
              <a:t> </a:t>
            </a:r>
            <a:r>
              <a:rPr lang="en-US" dirty="0" err="1" smtClean="0"/>
              <a:t>está</a:t>
            </a:r>
            <a:r>
              <a:rPr lang="en-US" dirty="0" smtClean="0"/>
              <a:t> </a:t>
            </a:r>
            <a:r>
              <a:rPr lang="en-US" dirty="0" err="1" smtClean="0"/>
              <a:t>lloviendo</a:t>
            </a:r>
            <a:r>
              <a:rPr lang="en-US" dirty="0" smtClean="0"/>
              <a:t> o un </a:t>
            </a:r>
            <a:r>
              <a:rPr lang="en-US" dirty="0" err="1" smtClean="0"/>
              <a:t>poco</a:t>
            </a:r>
            <a:r>
              <a:rPr lang="en-US" dirty="0" smtClean="0"/>
              <a:t> antes de que </a:t>
            </a:r>
            <a:r>
              <a:rPr lang="en-US" dirty="0" err="1" smtClean="0"/>
              <a:t>llueva</a:t>
            </a:r>
            <a:r>
              <a:rPr lang="en-US" dirty="0" smtClean="0"/>
              <a:t> </a:t>
            </a:r>
            <a:r>
              <a:rPr lang="en-US" dirty="0" err="1" smtClean="0"/>
              <a:t>puede</a:t>
            </a:r>
            <a:r>
              <a:rPr lang="en-US" dirty="0" smtClean="0"/>
              <a:t> </a:t>
            </a:r>
            <a:r>
              <a:rPr lang="en-US" dirty="0" err="1" smtClean="0"/>
              <a:t>resultar</a:t>
            </a:r>
            <a:r>
              <a:rPr lang="en-US" dirty="0" smtClean="0"/>
              <a:t> </a:t>
            </a:r>
            <a:r>
              <a:rPr lang="en-US" dirty="0" err="1" smtClean="0"/>
              <a:t>en</a:t>
            </a:r>
            <a:r>
              <a:rPr lang="en-US" dirty="0" smtClean="0"/>
              <a:t> </a:t>
            </a:r>
            <a:r>
              <a:rPr lang="en-US" dirty="0" err="1" smtClean="0"/>
              <a:t>escurrimiento</a:t>
            </a:r>
            <a:r>
              <a:rPr lang="en-US" dirty="0" smtClean="0"/>
              <a:t> o </a:t>
            </a:r>
            <a:r>
              <a:rPr lang="en-US" dirty="0" err="1" smtClean="0"/>
              <a:t>movimiento</a:t>
            </a:r>
            <a:r>
              <a:rPr lang="en-US" dirty="0" smtClean="0"/>
              <a:t> del </a:t>
            </a:r>
            <a:r>
              <a:rPr lang="en-US" dirty="0" err="1" smtClean="0"/>
              <a:t>pesticida</a:t>
            </a:r>
            <a:r>
              <a:rPr lang="en-US" dirty="0" smtClean="0"/>
              <a:t> </a:t>
            </a:r>
            <a:r>
              <a:rPr lang="en-US" dirty="0" err="1" smtClean="0"/>
              <a:t>fuera</a:t>
            </a:r>
            <a:r>
              <a:rPr lang="en-US" dirty="0" smtClean="0"/>
              <a:t> del </a:t>
            </a:r>
            <a:r>
              <a:rPr lang="en-US" dirty="0" err="1" smtClean="0"/>
              <a:t>área</a:t>
            </a:r>
            <a:r>
              <a:rPr lang="en-US" dirty="0" smtClean="0"/>
              <a:t> de la </a:t>
            </a:r>
            <a:r>
              <a:rPr lang="en-US" dirty="0" err="1" smtClean="0"/>
              <a:t>aplicación</a:t>
            </a:r>
            <a:r>
              <a:rPr lang="en-US" dirty="0" smtClean="0"/>
              <a:t>. </a:t>
            </a:r>
          </a:p>
          <a:p>
            <a:pPr marL="224535" indent="-224535" defTabSz="898136">
              <a:buFont typeface="+mj-lt"/>
              <a:buAutoNum type="arabicPeriod"/>
              <a:defRPr/>
            </a:pPr>
            <a:r>
              <a:rPr lang="en-US" dirty="0" smtClean="0"/>
              <a:t>La </a:t>
            </a:r>
            <a:r>
              <a:rPr lang="en-US" dirty="0" err="1" smtClean="0"/>
              <a:t>aplicación</a:t>
            </a:r>
            <a:r>
              <a:rPr lang="en-US" dirty="0" smtClean="0"/>
              <a:t> </a:t>
            </a:r>
            <a:r>
              <a:rPr lang="en-US" dirty="0" err="1" smtClean="0"/>
              <a:t>durante</a:t>
            </a:r>
            <a:r>
              <a:rPr lang="en-US" dirty="0" smtClean="0"/>
              <a:t> </a:t>
            </a:r>
            <a:r>
              <a:rPr lang="en-US" dirty="0" err="1" smtClean="0"/>
              <a:t>los</a:t>
            </a:r>
            <a:r>
              <a:rPr lang="en-US" dirty="0" smtClean="0"/>
              <a:t> </a:t>
            </a:r>
            <a:r>
              <a:rPr lang="en-US" dirty="0" err="1" smtClean="0"/>
              <a:t>eventos</a:t>
            </a:r>
            <a:r>
              <a:rPr lang="en-US" dirty="0" smtClean="0"/>
              <a:t> de </a:t>
            </a:r>
            <a:r>
              <a:rPr lang="en-US" dirty="0" err="1" smtClean="0"/>
              <a:t>precipitación</a:t>
            </a:r>
            <a:r>
              <a:rPr lang="en-US" dirty="0" smtClean="0"/>
              <a:t> </a:t>
            </a:r>
            <a:r>
              <a:rPr lang="en-US" dirty="0" err="1" smtClean="0"/>
              <a:t>puede</a:t>
            </a:r>
            <a:r>
              <a:rPr lang="en-US" dirty="0" smtClean="0"/>
              <a:t> </a:t>
            </a:r>
            <a:r>
              <a:rPr lang="en-US" dirty="0" err="1" smtClean="0"/>
              <a:t>reducir</a:t>
            </a:r>
            <a:r>
              <a:rPr lang="en-US" dirty="0" smtClean="0"/>
              <a:t> la </a:t>
            </a:r>
            <a:r>
              <a:rPr lang="en-US" dirty="0" err="1" smtClean="0"/>
              <a:t>eficacia</a:t>
            </a:r>
            <a:r>
              <a:rPr lang="en-US" dirty="0" smtClean="0"/>
              <a:t> de la </a:t>
            </a:r>
            <a:r>
              <a:rPr lang="en-US" dirty="0" err="1" smtClean="0"/>
              <a:t>aplicación</a:t>
            </a:r>
            <a:r>
              <a:rPr lang="en-US" dirty="0" smtClean="0"/>
              <a:t> y </a:t>
            </a:r>
            <a:r>
              <a:rPr lang="en-US" dirty="0" err="1" smtClean="0"/>
              <a:t>resultar</a:t>
            </a:r>
            <a:r>
              <a:rPr lang="en-US" dirty="0" smtClean="0"/>
              <a:t> </a:t>
            </a:r>
            <a:r>
              <a:rPr lang="en-US" dirty="0" err="1" smtClean="0"/>
              <a:t>en</a:t>
            </a:r>
            <a:r>
              <a:rPr lang="en-US" dirty="0" smtClean="0"/>
              <a:t> </a:t>
            </a:r>
            <a:r>
              <a:rPr lang="en-US" dirty="0" err="1" smtClean="0"/>
              <a:t>movimiento</a:t>
            </a:r>
            <a:r>
              <a:rPr lang="en-US" dirty="0" smtClean="0"/>
              <a:t> del </a:t>
            </a:r>
            <a:r>
              <a:rPr lang="en-US" dirty="0" err="1" smtClean="0"/>
              <a:t>pesticida</a:t>
            </a:r>
            <a:r>
              <a:rPr lang="en-US" dirty="0" smtClean="0"/>
              <a:t> </a:t>
            </a:r>
            <a:r>
              <a:rPr lang="en-US" dirty="0" err="1" smtClean="0"/>
              <a:t>fuera</a:t>
            </a:r>
            <a:r>
              <a:rPr lang="en-US" dirty="0" smtClean="0"/>
              <a:t> del </a:t>
            </a:r>
            <a:r>
              <a:rPr lang="en-US" dirty="0" err="1" smtClean="0"/>
              <a:t>área</a:t>
            </a:r>
            <a:r>
              <a:rPr lang="en-US" dirty="0" smtClean="0"/>
              <a:t> de la </a:t>
            </a:r>
            <a:r>
              <a:rPr lang="en-US" dirty="0" err="1" smtClean="0"/>
              <a:t>aplicación</a:t>
            </a:r>
            <a:r>
              <a:rPr lang="en-US" dirty="0" smtClean="0"/>
              <a:t>.</a:t>
            </a:r>
          </a:p>
          <a:p>
            <a:pPr marL="224535" indent="-224535" defTabSz="898136">
              <a:buFont typeface="+mj-lt"/>
              <a:buAutoNum type="arabicPeriod"/>
              <a:defRPr/>
            </a:pPr>
            <a:endParaRPr lang="en-US" dirty="0" smtClean="0"/>
          </a:p>
          <a:p>
            <a:pPr defTabSz="898136">
              <a:defRPr/>
            </a:pPr>
            <a:r>
              <a:rPr lang="en-US" altLang="es-MX" b="1" dirty="0" err="1" smtClean="0"/>
              <a:t>Notas</a:t>
            </a:r>
            <a:r>
              <a:rPr lang="en-US" altLang="es-MX" b="1" dirty="0" smtClean="0"/>
              <a:t> para </a:t>
            </a:r>
            <a:r>
              <a:rPr lang="en-US" altLang="es-MX" b="1" dirty="0" err="1" smtClean="0"/>
              <a:t>los</a:t>
            </a:r>
            <a:r>
              <a:rPr lang="en-US" altLang="es-MX" b="1" baseline="0" dirty="0" smtClean="0"/>
              <a:t> </a:t>
            </a:r>
            <a:r>
              <a:rPr lang="en-US" altLang="es-MX" b="1" baseline="0" dirty="0" err="1" smtClean="0"/>
              <a:t>capacitadores</a:t>
            </a:r>
            <a:r>
              <a:rPr lang="en-US" altLang="es-MX" b="1" baseline="0" dirty="0" smtClean="0"/>
              <a:t> de </a:t>
            </a:r>
            <a:r>
              <a:rPr lang="en-US" altLang="es-MX" b="1" baseline="0" dirty="0" err="1" smtClean="0"/>
              <a:t>los</a:t>
            </a:r>
            <a:r>
              <a:rPr lang="en-US" altLang="es-MX" b="1" baseline="0" dirty="0" smtClean="0"/>
              <a:t> </a:t>
            </a:r>
            <a:r>
              <a:rPr lang="en-US" altLang="es-MX" b="1" baseline="0" dirty="0" err="1" smtClean="0"/>
              <a:t>manipuladores</a:t>
            </a:r>
            <a:r>
              <a:rPr lang="en-US" altLang="es-MX" b="1" baseline="0" dirty="0" smtClean="0"/>
              <a:t> de </a:t>
            </a:r>
            <a:r>
              <a:rPr lang="en-US" altLang="es-MX" b="1" baseline="0" dirty="0" err="1" smtClean="0"/>
              <a:t>pesticidas</a:t>
            </a:r>
            <a:r>
              <a:rPr lang="en-US" altLang="es-MX" b="1" dirty="0" smtClean="0"/>
              <a:t>:</a:t>
            </a:r>
          </a:p>
          <a:p>
            <a:pPr marL="224535" indent="-224535" defTabSz="898136">
              <a:buFont typeface="+mj-lt"/>
              <a:buAutoNum type="arabicPeriod"/>
              <a:defRPr/>
            </a:pPr>
            <a:r>
              <a:rPr lang="es-ES" dirty="0" smtClean="0"/>
              <a:t>Esto concluye la sección 10: protección de las personas y el medio ambiente al usar pesticidas. Continúe con la sección 11: equipo de protección personal o regrese al la tabla</a:t>
            </a:r>
            <a:r>
              <a:rPr lang="es-ES" baseline="0" dirty="0" smtClean="0"/>
              <a:t> de contenido </a:t>
            </a:r>
            <a:r>
              <a:rPr lang="es-ES" dirty="0" smtClean="0"/>
              <a:t>al hacer clic en "Volver a la tabla de contenido" en la esquina inferior derecha de esta diapositiva (sólo en el modo de presentación).</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131</a:t>
            </a:fld>
            <a:endParaRPr lang="en-US" dirty="0"/>
          </a:p>
        </p:txBody>
      </p:sp>
    </p:spTree>
    <p:extLst>
      <p:ext uri="{BB962C8B-B14F-4D97-AF65-F5344CB8AC3E}">
        <p14:creationId xmlns:p14="http://schemas.microsoft.com/office/powerpoint/2010/main" val="7706214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Notes for trainers:</a:t>
            </a:r>
          </a:p>
          <a:p>
            <a:pPr marL="224535" indent="-224535" defTabSz="898136">
              <a:buFont typeface="+mj-lt"/>
              <a:buAutoNum type="arabicPeriod"/>
              <a:defRPr/>
            </a:pPr>
            <a:r>
              <a:rPr lang="en-US" b="1" dirty="0"/>
              <a:t>This </a:t>
            </a:r>
            <a:r>
              <a:rPr lang="en-US" b="1" dirty="0" smtClean="0"/>
              <a:t>section contains </a:t>
            </a:r>
            <a:r>
              <a:rPr lang="en-US" b="1" dirty="0"/>
              <a:t>training requirements for handlers only.</a:t>
            </a:r>
          </a:p>
          <a:p>
            <a:pPr marL="224535" indent="-224535">
              <a:buFont typeface="+mj-lt"/>
              <a:buAutoNum type="arabicPeriod"/>
            </a:pPr>
            <a:r>
              <a:rPr lang="en-US" dirty="0"/>
              <a:t>This </a:t>
            </a:r>
            <a:r>
              <a:rPr lang="en-US" dirty="0" smtClean="0"/>
              <a:t>section </a:t>
            </a:r>
            <a:r>
              <a:rPr lang="en-US" dirty="0"/>
              <a:t>will inform handlers of Personal Protective Equipment (PPE).</a:t>
            </a:r>
          </a:p>
          <a:p>
            <a:endParaRPr lang="en-US" baseline="0" dirty="0"/>
          </a:p>
          <a:p>
            <a:r>
              <a:rPr lang="en-US" baseline="0" dirty="0"/>
              <a:t>Specific handler training topics that are included in this </a:t>
            </a:r>
            <a:r>
              <a:rPr lang="en-US" baseline="0" dirty="0" smtClean="0"/>
              <a:t>section </a:t>
            </a:r>
            <a:r>
              <a:rPr lang="en-US" baseline="0" dirty="0"/>
              <a:t>include:</a:t>
            </a:r>
          </a:p>
          <a:p>
            <a:pPr marL="168401" indent="-168401">
              <a:buFont typeface="Arial" panose="020B0604020202020204" pitchFamily="34" charset="0"/>
              <a:buChar char="•"/>
            </a:pPr>
            <a:r>
              <a:rPr lang="en-US" baseline="0" dirty="0"/>
              <a:t>Need for and appropriate use and removal of all personal protective equipment.</a:t>
            </a:r>
          </a:p>
          <a:p>
            <a:pPr marL="168401" indent="-168401">
              <a:buFont typeface="Arial" panose="020B0604020202020204" pitchFamily="34" charset="0"/>
              <a:buChar char="•"/>
            </a:pPr>
            <a:r>
              <a:rPr lang="en-US" baseline="0" dirty="0"/>
              <a:t>How to recognize, prevent and provide first aid treatment for heat-related illness.</a:t>
            </a:r>
          </a:p>
          <a:p>
            <a:pPr marL="168401" indent="-168401">
              <a:buFont typeface="Arial" panose="020B0604020202020204" pitchFamily="34" charset="0"/>
              <a:buChar char="•"/>
            </a:pPr>
            <a:r>
              <a:rPr lang="en-US" baseline="0" dirty="0"/>
              <a:t>The responsibility of handler employers to provide handlers with information and protections designed to reduce work-related pesticide exposures and illnesses. This includes providing, cleaning, maintaining, storing, and ensuring proper use of all required personal protective equipment; providing decontamination supplies; and providing specific information about pesticide use and labeling information.</a:t>
            </a:r>
          </a:p>
          <a:p>
            <a:pPr marL="168401" indent="-168401">
              <a:buFont typeface="Arial" panose="020B0604020202020204" pitchFamily="34" charset="0"/>
              <a:buChar char="•"/>
            </a:pPr>
            <a:r>
              <a:rPr lang="en-US" baseline="0" dirty="0"/>
              <a:t>The </a:t>
            </a:r>
            <a:r>
              <a:rPr lang="en-US" baseline="0" dirty="0" smtClean="0"/>
              <a:t>responsibility </a:t>
            </a:r>
            <a:r>
              <a:rPr lang="en-US" baseline="0" dirty="0"/>
              <a:t>of handler employers to ensure handlers have received respirator fit-testing, training and medical evaluation if they are required to wear a respirator by the product labeling</a:t>
            </a:r>
            <a:r>
              <a:rPr lang="en-US" baseline="0" dirty="0" smtClean="0"/>
              <a:t>.</a:t>
            </a:r>
          </a:p>
          <a:p>
            <a:pPr marL="168401" indent="-168401">
              <a:buFont typeface="Arial" panose="020B0604020202020204" pitchFamily="34" charset="0"/>
              <a:buChar char="•"/>
            </a:pPr>
            <a:endParaRPr lang="en-US" baseline="0" dirty="0" smtClean="0"/>
          </a:p>
          <a:p>
            <a:pPr defTabSz="898136">
              <a:defRPr/>
            </a:pPr>
            <a:r>
              <a:rPr lang="en-US" altLang="es-MX" b="1" dirty="0" err="1" smtClean="0"/>
              <a:t>Notas</a:t>
            </a:r>
            <a:r>
              <a:rPr lang="en-US" altLang="es-MX" b="1" dirty="0" smtClean="0"/>
              <a:t> para </a:t>
            </a:r>
            <a:r>
              <a:rPr lang="en-US" altLang="es-MX" b="1" dirty="0" err="1" smtClean="0"/>
              <a:t>los</a:t>
            </a:r>
            <a:r>
              <a:rPr lang="en-US" altLang="es-MX" b="1" baseline="0" dirty="0" smtClean="0"/>
              <a:t> </a:t>
            </a:r>
            <a:r>
              <a:rPr lang="en-US" altLang="es-MX" b="1" baseline="0" dirty="0" err="1" smtClean="0"/>
              <a:t>capacitadores</a:t>
            </a:r>
            <a:r>
              <a:rPr lang="en-US" altLang="es-MX" b="1" dirty="0" smtClean="0"/>
              <a:t>:</a:t>
            </a:r>
          </a:p>
          <a:p>
            <a:pPr marL="224535" indent="-224535" defTabSz="898136">
              <a:buFont typeface="+mj-lt"/>
              <a:buAutoNum type="arabicPeriod"/>
              <a:defRPr/>
            </a:pPr>
            <a:r>
              <a:rPr lang="es-ES" dirty="0" smtClean="0"/>
              <a:t>Esta sección contiene requisitos de capacitación sólo para los manipuladores</a:t>
            </a:r>
            <a:r>
              <a:rPr lang="en-US" b="1" dirty="0" smtClean="0"/>
              <a:t>.</a:t>
            </a:r>
          </a:p>
          <a:p>
            <a:pPr marL="224535" indent="-224535">
              <a:buFont typeface="+mj-lt"/>
              <a:buAutoNum type="arabicPeriod"/>
            </a:pPr>
            <a:r>
              <a:rPr lang="es-ES" dirty="0" smtClean="0"/>
              <a:t>Esta sección informará a los manipuladores sobre</a:t>
            </a:r>
            <a:r>
              <a:rPr lang="es-ES" baseline="0" dirty="0" smtClean="0"/>
              <a:t> el</a:t>
            </a:r>
            <a:r>
              <a:rPr lang="es-ES" dirty="0" smtClean="0"/>
              <a:t> equipo de protección personal (PPE)</a:t>
            </a:r>
            <a:r>
              <a:rPr lang="en-US" dirty="0" smtClean="0"/>
              <a:t>.</a:t>
            </a:r>
          </a:p>
          <a:p>
            <a:endParaRPr lang="en-US" baseline="0" dirty="0" smtClean="0"/>
          </a:p>
          <a:p>
            <a:r>
              <a:rPr lang="es-ES" dirty="0" smtClean="0"/>
              <a:t>Los temas específicos para la capacitación de manipuladores que se incluyen en esta sección son</a:t>
            </a:r>
            <a:r>
              <a:rPr lang="en-US" baseline="0" dirty="0" smtClean="0"/>
              <a:t>:</a:t>
            </a:r>
          </a:p>
          <a:p>
            <a:pPr marL="168401" indent="-168401">
              <a:buFont typeface="Arial" panose="020B0604020202020204" pitchFamily="34" charset="0"/>
              <a:buChar char="•"/>
            </a:pPr>
            <a:r>
              <a:rPr lang="es-ES" dirty="0" smtClean="0"/>
              <a:t>La necesidad para</a:t>
            </a:r>
            <a:r>
              <a:rPr lang="es-ES" baseline="0" dirty="0" smtClean="0"/>
              <a:t> el equipo de protección personal (PPE) </a:t>
            </a:r>
            <a:r>
              <a:rPr lang="es-ES" dirty="0" smtClean="0"/>
              <a:t>y el uso y remoción</a:t>
            </a:r>
            <a:r>
              <a:rPr lang="es-ES" baseline="0" dirty="0" smtClean="0"/>
              <a:t> apropiada </a:t>
            </a:r>
            <a:r>
              <a:rPr lang="es-ES" dirty="0" smtClean="0"/>
              <a:t>de todo el PPE.</a:t>
            </a:r>
          </a:p>
          <a:p>
            <a:pPr marL="168401" indent="-168401">
              <a:buFont typeface="Arial" panose="020B0604020202020204" pitchFamily="34" charset="0"/>
              <a:buChar char="•"/>
            </a:pPr>
            <a:r>
              <a:rPr lang="es-ES" dirty="0" smtClean="0"/>
              <a:t>Cómo reconocer, prevenir y proporcionar tratamiento de primeros auxilios para enfermedades relacionadas con el calor</a:t>
            </a:r>
            <a:r>
              <a:rPr lang="en-US" baseline="0" dirty="0" smtClean="0"/>
              <a:t>.</a:t>
            </a:r>
          </a:p>
          <a:p>
            <a:pPr marL="168401" indent="-168401">
              <a:buFont typeface="Arial" panose="020B0604020202020204" pitchFamily="34" charset="0"/>
              <a:buChar char="•"/>
            </a:pPr>
            <a:r>
              <a:rPr lang="es-ES" dirty="0" smtClean="0"/>
              <a:t>La responsabilidad de los empleadores de los manipuladores de proporcionar a los manipuladores información y protecciones diseñadas para reducir las exposiciones y enfermedades relacionadas al</a:t>
            </a:r>
            <a:r>
              <a:rPr lang="es-ES" baseline="0" dirty="0" smtClean="0"/>
              <a:t> </a:t>
            </a:r>
            <a:r>
              <a:rPr lang="es-ES" dirty="0" smtClean="0"/>
              <a:t>trabajo. Esto incluye proveer, limpiar, mantener, almacenar y asegurar el uso apropiado de todo el equipo de protección personal requerido; suministros de descontaminación; y proporcionar información específica sobre el uso de pesticidas y la información de etiquetado</a:t>
            </a:r>
            <a:r>
              <a:rPr lang="en-US" baseline="0" dirty="0" smtClean="0"/>
              <a:t>.</a:t>
            </a:r>
          </a:p>
          <a:p>
            <a:pPr marL="168401" indent="-168401" defTabSz="931774">
              <a:buFont typeface="Arial" panose="020B0604020202020204" pitchFamily="34" charset="0"/>
              <a:buChar char="•"/>
              <a:defRPr/>
            </a:pPr>
            <a:r>
              <a:rPr lang="es-ES" dirty="0" smtClean="0"/>
              <a:t>La responsabilidad de los empleadores de los manipuladores de asegurar que los manipuladores han recibido pruebas de ajuste del respirador, capacitación y evaluación médica si se les requiere usar un respirador por las instrucciones del etiquetado del producto.</a:t>
            </a:r>
            <a:endParaRPr lang="en-US" dirty="0" smtClean="0"/>
          </a:p>
          <a:p>
            <a:pPr marL="168401" indent="-168401">
              <a:buFont typeface="Arial" panose="020B0604020202020204" pitchFamily="34" charset="0"/>
              <a:buChar char="•"/>
            </a:pPr>
            <a:endParaRPr lang="en-US" baseline="0" dirty="0" smtClean="0"/>
          </a:p>
          <a:p>
            <a:pPr marL="168401" indent="-16840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132</a:t>
            </a:fld>
            <a:endParaRPr lang="en-US" dirty="0"/>
          </a:p>
        </p:txBody>
      </p:sp>
    </p:spTree>
    <p:extLst>
      <p:ext uri="{BB962C8B-B14F-4D97-AF65-F5344CB8AC3E}">
        <p14:creationId xmlns:p14="http://schemas.microsoft.com/office/powerpoint/2010/main" val="34219702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Personal Protective Equipment (PPE) is worn by handlers and early-entry workers to protect themselves from exposure.</a:t>
            </a:r>
          </a:p>
          <a:p>
            <a:pPr marL="224535" indent="-224535">
              <a:buFont typeface="+mj-lt"/>
              <a:buAutoNum type="arabicPeriod"/>
            </a:pPr>
            <a:r>
              <a:rPr lang="en-US" dirty="0"/>
              <a:t>It is important for handlers – due to the potential for exposure to the concentrated pesticide during handling, and because handlers work with large amounts of pesticide as they mix, load, and apply pesticides</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El equipo de protección personal (PPE) es utilizado por los manipuladores y los trabajadores de entrada anticipada para protegerse contra la exposición a los pesticidas</a:t>
            </a:r>
          </a:p>
          <a:p>
            <a:pPr marL="224535" indent="-224535">
              <a:buFont typeface="+mj-lt"/>
              <a:buAutoNum type="arabicPeriod"/>
            </a:pPr>
            <a:r>
              <a:rPr lang="es-ES" dirty="0" smtClean="0"/>
              <a:t>El PPE es importante para los manipuladores debido a la posibilidad de que estén expuestos al pesticida concentrado durante la manipulación</a:t>
            </a:r>
            <a:r>
              <a:rPr lang="es-ES" baseline="0" dirty="0" smtClean="0"/>
              <a:t> </a:t>
            </a:r>
            <a:r>
              <a:rPr lang="es-ES" dirty="0" smtClean="0"/>
              <a:t>y porque los manipuladores trabajan con grandes cantidades de pesticidas cuando mezclan, cargan y aplican pesticidas.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133</a:t>
            </a:fld>
            <a:endParaRPr lang="en-US" dirty="0"/>
          </a:p>
        </p:txBody>
      </p:sp>
    </p:spTree>
    <p:extLst>
      <p:ext uri="{BB962C8B-B14F-4D97-AF65-F5344CB8AC3E}">
        <p14:creationId xmlns:p14="http://schemas.microsoft.com/office/powerpoint/2010/main" val="3193378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hangingPunct="0">
              <a:buFont typeface="+mj-lt"/>
              <a:buAutoNum type="arabicPeriod"/>
            </a:pPr>
            <a:r>
              <a:rPr lang="en-US" dirty="0"/>
              <a:t>After the pesticide handler has read and become familiar with the product label, the next step is to select the correct protective clothing and personal protective equipment. The type of PPE that is required is based on several factors, such as the product’s toxicity, concentration, formulation; and the application equipment, site and task. EPA has determined through risk assessment that the specific work clothing or personal protective equipment that is listed on the label must be worn by the handler or early entry worker to protect themselves from exposure. </a:t>
            </a:r>
          </a:p>
          <a:p>
            <a:pPr marL="224535" indent="-224535">
              <a:buFont typeface="+mj-lt"/>
              <a:buAutoNum type="arabicPeriod"/>
            </a:pPr>
            <a:r>
              <a:rPr lang="en-US" dirty="0"/>
              <a:t> Some pesticide labels require handlers to wear specific work clothing, such as:</a:t>
            </a:r>
          </a:p>
          <a:p>
            <a:pPr marL="673603" lvl="1" indent="-224535">
              <a:buFont typeface="Arial" panose="020B0604020202020204" pitchFamily="34" charset="0"/>
              <a:buChar char="•"/>
            </a:pPr>
            <a:r>
              <a:rPr lang="en-US" dirty="0"/>
              <a:t>Long-sleeved shirt</a:t>
            </a:r>
          </a:p>
          <a:p>
            <a:pPr marL="673603" lvl="1" indent="-224535" hangingPunct="0">
              <a:buFont typeface="Arial" panose="020B0604020202020204" pitchFamily="34" charset="0"/>
              <a:buChar char="•"/>
            </a:pPr>
            <a:r>
              <a:rPr lang="en-US" dirty="0"/>
              <a:t>Long pants</a:t>
            </a:r>
          </a:p>
          <a:p>
            <a:pPr marL="673603" lvl="1" indent="-224535" hangingPunct="0">
              <a:buFont typeface="Arial" panose="020B0604020202020204" pitchFamily="34" charset="0"/>
              <a:buChar char="•"/>
            </a:pPr>
            <a:r>
              <a:rPr lang="en-US" dirty="0"/>
              <a:t>Shoes and socks</a:t>
            </a:r>
          </a:p>
          <a:p>
            <a:pPr marL="673603" lvl="1" indent="-224535" hangingPunct="0">
              <a:buFont typeface="Arial" panose="020B0604020202020204" pitchFamily="34" charset="0"/>
              <a:buChar char="•"/>
            </a:pPr>
            <a:r>
              <a:rPr lang="en-US" dirty="0"/>
              <a:t>Short-sleeved shirt or shorts (occasionally a label will require that these items are worn underneath a chemical-resistant suit)</a:t>
            </a:r>
          </a:p>
          <a:p>
            <a:pPr marL="224535" indent="-224535" hangingPunct="0">
              <a:buFont typeface="+mj-lt"/>
              <a:buAutoNum type="arabicPeriod"/>
            </a:pPr>
            <a:r>
              <a:rPr lang="en-US" dirty="0"/>
              <a:t>The employer is not responsible for providing this work clothing – just the personal protective equipment (PPE) listed on the next slide. However, the handler is required to wear both the work clothing and the PPE identified on the label</a:t>
            </a:r>
            <a:r>
              <a:rPr lang="en-US" dirty="0" smtClean="0"/>
              <a:t>. </a:t>
            </a:r>
          </a:p>
          <a:p>
            <a:pPr marL="224535" indent="-224535" hangingPunct="0">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hangingPunct="0">
              <a:buFont typeface="+mj-lt"/>
              <a:buAutoNum type="arabicPeriod"/>
            </a:pPr>
            <a:r>
              <a:rPr lang="es-ES" dirty="0" smtClean="0"/>
              <a:t>Después de que el manipulador de pesticidas haya leído y se familiarice con la etiqueta del producto, el siguiente paso es seleccionar la ropa protectora y el equipo de protección personal correcto</a:t>
            </a:r>
            <a:r>
              <a:rPr lang="en-US" dirty="0" smtClean="0"/>
              <a:t>. </a:t>
            </a:r>
            <a:r>
              <a:rPr lang="es-ES" dirty="0" smtClean="0"/>
              <a:t>El tipo de PPE que se requiere depende de varios factores, tales como la toxicidad,</a:t>
            </a:r>
            <a:r>
              <a:rPr lang="es-ES" baseline="0" dirty="0" smtClean="0"/>
              <a:t> </a:t>
            </a:r>
            <a:r>
              <a:rPr lang="es-ES" dirty="0" smtClean="0"/>
              <a:t>concentración, y formulación del producto; el equipo de aplicación, el sitio y la tarea</a:t>
            </a:r>
            <a:r>
              <a:rPr lang="en-US" dirty="0" smtClean="0"/>
              <a:t>. </a:t>
            </a:r>
            <a:r>
              <a:rPr lang="es-ES" dirty="0" smtClean="0"/>
              <a:t>La EPA ha determinado a través de la evaluación de los riesgos que la ropa de trabajo específica o el equipo de protección personal que aparece en la etiqueta debe ser utilizado por el manipulador o el trabajador de entrada anticipada para protegerse contra la exposición</a:t>
            </a:r>
            <a:r>
              <a:rPr lang="en-US" dirty="0" smtClean="0"/>
              <a:t>. </a:t>
            </a:r>
          </a:p>
          <a:p>
            <a:pPr marL="224535" indent="-224535">
              <a:buFont typeface="+mj-lt"/>
              <a:buAutoNum type="arabicPeriod"/>
            </a:pPr>
            <a:r>
              <a:rPr lang="en-US" dirty="0" smtClean="0"/>
              <a:t> </a:t>
            </a:r>
            <a:r>
              <a:rPr lang="en-US" dirty="0" err="1" smtClean="0"/>
              <a:t>Algunas</a:t>
            </a:r>
            <a:r>
              <a:rPr lang="en-US" dirty="0" smtClean="0"/>
              <a:t> </a:t>
            </a:r>
            <a:r>
              <a:rPr lang="en-US" dirty="0" err="1" smtClean="0"/>
              <a:t>etiquetas</a:t>
            </a:r>
            <a:r>
              <a:rPr lang="en-US" dirty="0" smtClean="0"/>
              <a:t> </a:t>
            </a:r>
            <a:r>
              <a:rPr lang="en-US" dirty="0" err="1" smtClean="0"/>
              <a:t>requieren</a:t>
            </a:r>
            <a:r>
              <a:rPr lang="en-US" dirty="0" smtClean="0"/>
              <a:t> que las </a:t>
            </a:r>
            <a:r>
              <a:rPr lang="en-US" dirty="0" err="1" smtClean="0"/>
              <a:t>manipuladores</a:t>
            </a:r>
            <a:r>
              <a:rPr lang="en-US" dirty="0" smtClean="0"/>
              <a:t> </a:t>
            </a:r>
            <a:r>
              <a:rPr lang="en-US" dirty="0" err="1" smtClean="0"/>
              <a:t>usar</a:t>
            </a:r>
            <a:r>
              <a:rPr lang="en-US" dirty="0" smtClean="0"/>
              <a:t> </a:t>
            </a:r>
            <a:r>
              <a:rPr lang="en-US" dirty="0" err="1" smtClean="0"/>
              <a:t>ropa</a:t>
            </a:r>
            <a:r>
              <a:rPr lang="en-US" dirty="0" smtClean="0"/>
              <a:t> </a:t>
            </a:r>
            <a:r>
              <a:rPr lang="en-US" dirty="0" err="1" smtClean="0"/>
              <a:t>específica</a:t>
            </a:r>
            <a:r>
              <a:rPr lang="en-US" dirty="0" smtClean="0"/>
              <a:t> de </a:t>
            </a:r>
            <a:r>
              <a:rPr lang="en-US" dirty="0" err="1" smtClean="0"/>
              <a:t>trabajo</a:t>
            </a:r>
            <a:r>
              <a:rPr lang="en-US" dirty="0" smtClean="0"/>
              <a:t>, </a:t>
            </a:r>
            <a:r>
              <a:rPr lang="en-US" dirty="0" err="1" smtClean="0"/>
              <a:t>como</a:t>
            </a:r>
            <a:r>
              <a:rPr lang="en-US" dirty="0" smtClean="0"/>
              <a:t>: </a:t>
            </a:r>
          </a:p>
          <a:p>
            <a:pPr marL="673603" lvl="1" indent="-224535" defTabSz="931774">
              <a:buFont typeface="Arial" panose="020B0604020202020204" pitchFamily="34" charset="0"/>
              <a:buChar char="•"/>
              <a:defRPr/>
            </a:pPr>
            <a:r>
              <a:rPr lang="en-US" dirty="0" err="1"/>
              <a:t>Camisa</a:t>
            </a:r>
            <a:r>
              <a:rPr lang="en-US" dirty="0"/>
              <a:t> de </a:t>
            </a:r>
            <a:r>
              <a:rPr lang="en-US" dirty="0" err="1"/>
              <a:t>mangas</a:t>
            </a:r>
            <a:r>
              <a:rPr lang="en-US" dirty="0"/>
              <a:t> </a:t>
            </a:r>
            <a:r>
              <a:rPr lang="en-US" dirty="0" err="1"/>
              <a:t>largas</a:t>
            </a:r>
            <a:endParaRPr lang="en-US" dirty="0" smtClean="0"/>
          </a:p>
          <a:p>
            <a:pPr marL="673603" lvl="1" indent="-224535" hangingPunct="0">
              <a:buFont typeface="Arial" panose="020B0604020202020204" pitchFamily="34" charset="0"/>
              <a:buChar char="•"/>
            </a:pPr>
            <a:r>
              <a:rPr lang="en-US" dirty="0" err="1" smtClean="0"/>
              <a:t>Pantalones</a:t>
            </a:r>
            <a:r>
              <a:rPr lang="en-US" dirty="0" smtClean="0"/>
              <a:t> largos</a:t>
            </a:r>
          </a:p>
          <a:p>
            <a:pPr marL="673603" lvl="1" indent="-224535" hangingPunct="0">
              <a:buFont typeface="Arial" panose="020B0604020202020204" pitchFamily="34" charset="0"/>
              <a:buChar char="•"/>
            </a:pPr>
            <a:r>
              <a:rPr lang="en-US" dirty="0" err="1" smtClean="0"/>
              <a:t>Zapatos</a:t>
            </a:r>
            <a:r>
              <a:rPr lang="en-US" dirty="0" smtClean="0"/>
              <a:t> y </a:t>
            </a:r>
            <a:r>
              <a:rPr lang="en-US" dirty="0" err="1" smtClean="0"/>
              <a:t>calcetines</a:t>
            </a:r>
            <a:endParaRPr lang="en-US" dirty="0" smtClean="0"/>
          </a:p>
          <a:p>
            <a:pPr marL="673603" lvl="1" indent="-224535" hangingPunct="0">
              <a:buFont typeface="Arial" panose="020B0604020202020204" pitchFamily="34" charset="0"/>
              <a:buChar char="•"/>
            </a:pPr>
            <a:r>
              <a:rPr lang="en-US" dirty="0" err="1" smtClean="0"/>
              <a:t>Camisa</a:t>
            </a:r>
            <a:r>
              <a:rPr lang="en-US" dirty="0" smtClean="0"/>
              <a:t> de </a:t>
            </a:r>
            <a:r>
              <a:rPr lang="en-US" dirty="0" err="1" smtClean="0"/>
              <a:t>mangas</a:t>
            </a:r>
            <a:r>
              <a:rPr lang="en-US" baseline="0" dirty="0" smtClean="0"/>
              <a:t> </a:t>
            </a:r>
            <a:r>
              <a:rPr lang="en-US" baseline="0" dirty="0" err="1" smtClean="0"/>
              <a:t>cortas</a:t>
            </a:r>
            <a:r>
              <a:rPr lang="en-US" baseline="0" dirty="0" smtClean="0"/>
              <a:t> o </a:t>
            </a:r>
            <a:r>
              <a:rPr lang="en-US" baseline="0" dirty="0" err="1" smtClean="0"/>
              <a:t>pantalonetas</a:t>
            </a:r>
            <a:r>
              <a:rPr lang="en-US" baseline="0" dirty="0" smtClean="0"/>
              <a:t> </a:t>
            </a:r>
            <a:r>
              <a:rPr lang="en-US" dirty="0" smtClean="0"/>
              <a:t>(</a:t>
            </a:r>
            <a:r>
              <a:rPr lang="es-ES" dirty="0" smtClean="0"/>
              <a:t>Ocasionalmente una etiqueta requerirá que estos artículos de ropa se usen debajo de un traje resistente a los químicos)</a:t>
            </a:r>
          </a:p>
          <a:p>
            <a:pPr marL="224535" indent="-224535" defTabSz="931774">
              <a:buFont typeface="+mj-lt"/>
              <a:buAutoNum type="arabicPeriod"/>
              <a:defRPr/>
            </a:pPr>
            <a:r>
              <a:rPr lang="es-ES" dirty="0" smtClean="0"/>
              <a:t>El empleador no es responsable de proporcionar esta ropa de trabajo - sólo tiene que proporcionar el equipo de protección personal (PPE) que aparece en la siguiente diapositiva. Sin embargo, el manipulador debe utilizar ambos la ropa de trabajo y el PPE identificado en la etiqueta</a:t>
            </a:r>
            <a:r>
              <a:rPr lang="en-US" dirty="0" smtClean="0"/>
              <a:t>.  </a:t>
            </a:r>
          </a:p>
          <a:p>
            <a:pPr marL="224535" indent="-224535">
              <a:buFont typeface="+mj-lt"/>
              <a:buAutoNum type="arabicPeriod"/>
            </a:pPr>
            <a:endParaRPr lang="en-US" dirty="0" smtClean="0"/>
          </a:p>
          <a:p>
            <a:pPr marL="673603" lvl="1" indent="-224535" hangingPunct="0">
              <a:buFont typeface="Arial" panose="020B0604020202020204" pitchFamily="34" charset="0"/>
              <a:buChar char="•"/>
            </a:pPr>
            <a:endParaRPr lang="en-US" dirty="0" smtClean="0"/>
          </a:p>
          <a:p>
            <a:pPr hangingPunct="0"/>
            <a:endParaRPr lang="en-US" dirty="0"/>
          </a:p>
        </p:txBody>
      </p:sp>
      <p:sp>
        <p:nvSpPr>
          <p:cNvPr id="4" name="Slide Number Placeholder 3"/>
          <p:cNvSpPr>
            <a:spLocks noGrp="1"/>
          </p:cNvSpPr>
          <p:nvPr>
            <p:ph type="sldNum" sz="quarter" idx="10"/>
          </p:nvPr>
        </p:nvSpPr>
        <p:spPr/>
        <p:txBody>
          <a:bodyPr/>
          <a:lstStyle/>
          <a:p>
            <a:fld id="{F6AED232-A1D7-604F-8A20-3CE604C73822}" type="slidenum">
              <a:rPr lang="en-US" smtClean="0"/>
              <a:t>134</a:t>
            </a:fld>
            <a:endParaRPr lang="en-US" dirty="0"/>
          </a:p>
        </p:txBody>
      </p:sp>
    </p:spTree>
    <p:extLst>
      <p:ext uri="{BB962C8B-B14F-4D97-AF65-F5344CB8AC3E}">
        <p14:creationId xmlns:p14="http://schemas.microsoft.com/office/powerpoint/2010/main" val="5469174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hangingPunct="0">
              <a:defRPr/>
            </a:pPr>
            <a:r>
              <a:rPr lang="en-US" altLang="es-MX" b="1" dirty="0"/>
              <a:t>Information required to be covered: </a:t>
            </a:r>
          </a:p>
          <a:p>
            <a:pPr marL="224535" indent="-224535" hangingPunct="0">
              <a:buFont typeface="+mj-lt"/>
              <a:buAutoNum type="arabicPeriod"/>
            </a:pPr>
            <a:r>
              <a:rPr lang="en-US" dirty="0"/>
              <a:t>Other pesticide labels list Personal Protective Equipment (PPE), which may include:</a:t>
            </a:r>
          </a:p>
          <a:p>
            <a:pPr marL="673603" lvl="1" indent="-224535">
              <a:buFont typeface="Arial" panose="020B0604020202020204" pitchFamily="34" charset="0"/>
              <a:buChar char="•"/>
            </a:pPr>
            <a:r>
              <a:rPr lang="en-US" dirty="0"/>
              <a:t>Gloves</a:t>
            </a:r>
          </a:p>
          <a:p>
            <a:pPr marL="673603" lvl="1" indent="-224535" hangingPunct="0">
              <a:buFont typeface="Arial" panose="020B0604020202020204" pitchFamily="34" charset="0"/>
              <a:buChar char="•"/>
            </a:pPr>
            <a:r>
              <a:rPr lang="en-US" dirty="0"/>
              <a:t>Apron</a:t>
            </a:r>
          </a:p>
          <a:p>
            <a:pPr marL="673603" lvl="1" indent="-224535" hangingPunct="0">
              <a:buFont typeface="Arial" panose="020B0604020202020204" pitchFamily="34" charset="0"/>
              <a:buChar char="•"/>
            </a:pPr>
            <a:r>
              <a:rPr lang="en-US" dirty="0"/>
              <a:t>Chemical-resistant footwear</a:t>
            </a:r>
          </a:p>
          <a:p>
            <a:pPr marL="673603" lvl="1" indent="-224535" hangingPunct="0">
              <a:buFont typeface="Arial" panose="020B0604020202020204" pitchFamily="34" charset="0"/>
              <a:buChar char="•"/>
            </a:pPr>
            <a:r>
              <a:rPr lang="en-US" dirty="0"/>
              <a:t>Coveralls (cloth)</a:t>
            </a:r>
          </a:p>
          <a:p>
            <a:pPr marL="673603" lvl="1" indent="-224535" hangingPunct="0">
              <a:buFont typeface="Arial" panose="020B0604020202020204" pitchFamily="34" charset="0"/>
              <a:buChar char="•"/>
            </a:pPr>
            <a:r>
              <a:rPr lang="en-US" dirty="0"/>
              <a:t>Chemical-resistant suit</a:t>
            </a:r>
          </a:p>
          <a:p>
            <a:pPr marL="673603" lvl="1" indent="-224535" hangingPunct="0">
              <a:buFont typeface="Arial" panose="020B0604020202020204" pitchFamily="34" charset="0"/>
              <a:buChar char="•"/>
            </a:pPr>
            <a:r>
              <a:rPr lang="en-US" dirty="0"/>
              <a:t>Chemical-resistant headgear</a:t>
            </a:r>
          </a:p>
          <a:p>
            <a:pPr marL="673603" lvl="1" indent="-224535" hangingPunct="0">
              <a:buFont typeface="Arial" panose="020B0604020202020204" pitchFamily="34" charset="0"/>
              <a:buChar char="•"/>
            </a:pPr>
            <a:r>
              <a:rPr lang="en-US" dirty="0"/>
              <a:t>Protective eyewear</a:t>
            </a:r>
          </a:p>
          <a:p>
            <a:pPr marL="673603" lvl="1" indent="-224535" hangingPunct="0">
              <a:buFont typeface="Arial" panose="020B0604020202020204" pitchFamily="34" charset="0"/>
              <a:buChar char="•"/>
            </a:pPr>
            <a:r>
              <a:rPr lang="en-US" dirty="0"/>
              <a:t>Respirator</a:t>
            </a:r>
          </a:p>
          <a:p>
            <a:pPr marL="224535" indent="-224535">
              <a:buFont typeface="+mj-lt"/>
              <a:buAutoNum type="arabicPeriod"/>
            </a:pPr>
            <a:r>
              <a:rPr lang="en-US" dirty="0"/>
              <a:t>Pesticide handlers may be instructed to mix two products together to control the pest. In this situation, the handler or the employer must compare the PPE </a:t>
            </a:r>
            <a:r>
              <a:rPr lang="en-US" dirty="0" smtClean="0"/>
              <a:t>sections </a:t>
            </a:r>
            <a:r>
              <a:rPr lang="en-US" dirty="0"/>
              <a:t>of both labels and select the PPE listed on the label that provides the most protection. For example, if one product label requires a long-sleeved shirt and pants and the other requires a chemical-resistant suit, then the handler must wear a chemical-resistant suit. If one requires a respirator and the other does not, then the handler must wear the required respirator. If different types of respirators are required, the handler employer must provide the appropriate type of respirator and cartridge to protect for both.</a:t>
            </a:r>
          </a:p>
          <a:p>
            <a:endParaRPr lang="en-US" dirty="0" smtClean="0"/>
          </a:p>
          <a:p>
            <a:pPr defTabSz="898136">
              <a:defRPr/>
            </a:pPr>
            <a:r>
              <a:rPr lang="en-US" altLang="es-MX" b="1" dirty="0" smtClean="0"/>
              <a:t>Notes for trainers of pesticide handlers:</a:t>
            </a:r>
          </a:p>
          <a:p>
            <a:pPr marL="224535" indent="-224535">
              <a:buFont typeface="+mj-lt"/>
              <a:buAutoNum type="arabicPeriod"/>
            </a:pPr>
            <a:r>
              <a:rPr lang="en-US" dirty="0" smtClean="0"/>
              <a:t>When a label specifies coveralls, the handler or early-entry worker is required to wear </a:t>
            </a:r>
            <a:r>
              <a:rPr lang="en-US" u="sng" dirty="0" smtClean="0"/>
              <a:t>cloth</a:t>
            </a:r>
            <a:r>
              <a:rPr lang="en-US" dirty="0" smtClean="0"/>
              <a:t> coveralls.  If full body chemical-resistance is required (very rarely), the label will specify a chemical-resistant suit.</a:t>
            </a:r>
            <a:endParaRPr lang="en-US" b="0" dirty="0" smtClean="0"/>
          </a:p>
          <a:p>
            <a:pPr marL="224535" indent="-224535">
              <a:buFont typeface="+mj-lt"/>
              <a:buAutoNum type="arabicPeriod"/>
            </a:pPr>
            <a:endParaRPr lang="en-US" b="0" dirty="0" smtClean="0"/>
          </a:p>
          <a:p>
            <a:pPr defTabSz="898136" hangingPunct="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hangingPunct="0">
              <a:buFont typeface="+mj-lt"/>
              <a:buAutoNum type="arabicPeriod"/>
            </a:pPr>
            <a:r>
              <a:rPr lang="en-US" dirty="0" err="1" smtClean="0"/>
              <a:t>Otras</a:t>
            </a:r>
            <a:r>
              <a:rPr lang="en-US" dirty="0" smtClean="0"/>
              <a:t> </a:t>
            </a:r>
            <a:r>
              <a:rPr lang="en-US" dirty="0" err="1" smtClean="0"/>
              <a:t>etiquetas</a:t>
            </a:r>
            <a:r>
              <a:rPr lang="en-US" dirty="0" smtClean="0"/>
              <a:t> </a:t>
            </a:r>
            <a:r>
              <a:rPr lang="en-US" dirty="0" err="1" smtClean="0"/>
              <a:t>indican</a:t>
            </a:r>
            <a:r>
              <a:rPr lang="en-US" dirty="0" smtClean="0"/>
              <a:t> el PPE que </a:t>
            </a:r>
            <a:r>
              <a:rPr lang="en-US" dirty="0" err="1" smtClean="0"/>
              <a:t>deben</a:t>
            </a:r>
            <a:r>
              <a:rPr lang="en-US" dirty="0" smtClean="0"/>
              <a:t> </a:t>
            </a:r>
            <a:r>
              <a:rPr lang="en-US" dirty="0" err="1" smtClean="0"/>
              <a:t>usar</a:t>
            </a:r>
            <a:r>
              <a:rPr lang="en-US" dirty="0" smtClean="0"/>
              <a:t> </a:t>
            </a:r>
            <a:r>
              <a:rPr lang="en-US" dirty="0" err="1" smtClean="0"/>
              <a:t>los</a:t>
            </a:r>
            <a:r>
              <a:rPr lang="en-US" dirty="0" smtClean="0"/>
              <a:t> </a:t>
            </a:r>
            <a:r>
              <a:rPr lang="en-US" dirty="0" err="1" smtClean="0"/>
              <a:t>manipuladores</a:t>
            </a:r>
            <a:r>
              <a:rPr lang="en-US" dirty="0" smtClean="0"/>
              <a:t>, que </a:t>
            </a:r>
            <a:r>
              <a:rPr lang="en-US" dirty="0" err="1" smtClean="0"/>
              <a:t>puede</a:t>
            </a:r>
            <a:r>
              <a:rPr lang="en-US" dirty="0" smtClean="0"/>
              <a:t> </a:t>
            </a:r>
            <a:r>
              <a:rPr lang="en-US" dirty="0" err="1" smtClean="0"/>
              <a:t>incluir</a:t>
            </a:r>
            <a:r>
              <a:rPr lang="en-US" dirty="0" smtClean="0"/>
              <a:t>:</a:t>
            </a:r>
          </a:p>
          <a:p>
            <a:pPr marL="673603" lvl="1" indent="-224535">
              <a:buFont typeface="Arial" panose="020B0604020202020204" pitchFamily="34" charset="0"/>
              <a:buChar char="•"/>
            </a:pPr>
            <a:r>
              <a:rPr lang="en-US" dirty="0" err="1" smtClean="0"/>
              <a:t>Guantes</a:t>
            </a:r>
            <a:endParaRPr lang="en-US" dirty="0" smtClean="0"/>
          </a:p>
          <a:p>
            <a:pPr marL="673603" lvl="1" indent="-224535">
              <a:buFont typeface="Arial" panose="020B0604020202020204" pitchFamily="34" charset="0"/>
              <a:buChar char="•"/>
            </a:pPr>
            <a:r>
              <a:rPr lang="en-US" baseline="0" dirty="0" err="1" smtClean="0"/>
              <a:t>Delantales</a:t>
            </a:r>
            <a:r>
              <a:rPr lang="en-US" baseline="0" dirty="0" smtClean="0"/>
              <a:t>/</a:t>
            </a:r>
            <a:r>
              <a:rPr lang="en-US" baseline="0" dirty="0" err="1" smtClean="0"/>
              <a:t>Mandiles</a:t>
            </a:r>
            <a:endParaRPr lang="en-US" baseline="0" dirty="0" smtClean="0"/>
          </a:p>
          <a:p>
            <a:pPr marL="673603" lvl="1" indent="-224535">
              <a:buFont typeface="Arial" panose="020B0604020202020204" pitchFamily="34" charset="0"/>
              <a:buChar char="•"/>
            </a:pPr>
            <a:r>
              <a:rPr lang="en-US" baseline="0" dirty="0" err="1" smtClean="0"/>
              <a:t>Botas</a:t>
            </a:r>
            <a:r>
              <a:rPr lang="en-US" baseline="0" dirty="0" smtClean="0"/>
              <a:t> </a:t>
            </a:r>
            <a:r>
              <a:rPr lang="en-US" baseline="0" dirty="0" err="1" smtClean="0"/>
              <a:t>resistentes</a:t>
            </a:r>
            <a:r>
              <a:rPr lang="en-US" baseline="0" dirty="0" smtClean="0"/>
              <a:t> a </a:t>
            </a:r>
            <a:r>
              <a:rPr lang="en-US" baseline="0" dirty="0" err="1" smtClean="0"/>
              <a:t>químicos</a:t>
            </a:r>
            <a:endParaRPr lang="en-US" baseline="0" dirty="0" smtClean="0"/>
          </a:p>
          <a:p>
            <a:pPr marL="673603" lvl="1" indent="-224535">
              <a:buFont typeface="Arial" panose="020B0604020202020204" pitchFamily="34" charset="0"/>
              <a:buChar char="•"/>
            </a:pPr>
            <a:r>
              <a:rPr lang="en-US" baseline="0" dirty="0" err="1" smtClean="0"/>
              <a:t>Trajes</a:t>
            </a:r>
            <a:r>
              <a:rPr lang="en-US" baseline="0" dirty="0" smtClean="0"/>
              <a:t> de </a:t>
            </a:r>
            <a:r>
              <a:rPr lang="en-US" baseline="0" dirty="0" err="1" smtClean="0"/>
              <a:t>tela</a:t>
            </a:r>
            <a:endParaRPr lang="en-US" baseline="0" dirty="0" smtClean="0"/>
          </a:p>
          <a:p>
            <a:pPr marL="673603" lvl="1" indent="-224535">
              <a:buFont typeface="Arial" panose="020B0604020202020204" pitchFamily="34" charset="0"/>
              <a:buChar char="•"/>
            </a:pPr>
            <a:r>
              <a:rPr lang="en-US" baseline="0" dirty="0" err="1" smtClean="0"/>
              <a:t>Trajes</a:t>
            </a:r>
            <a:r>
              <a:rPr lang="en-US" baseline="0" dirty="0" smtClean="0"/>
              <a:t> </a:t>
            </a:r>
            <a:r>
              <a:rPr lang="en-US" baseline="0" dirty="0" err="1" smtClean="0"/>
              <a:t>resistentes</a:t>
            </a:r>
            <a:r>
              <a:rPr lang="en-US" baseline="0" dirty="0" smtClean="0"/>
              <a:t> a </a:t>
            </a:r>
            <a:r>
              <a:rPr lang="en-US" baseline="0" dirty="0" err="1" smtClean="0"/>
              <a:t>químicos</a:t>
            </a:r>
            <a:endParaRPr lang="en-US" baseline="0" dirty="0" smtClean="0"/>
          </a:p>
          <a:p>
            <a:pPr marL="673603" lvl="1" indent="-224535">
              <a:buFont typeface="Arial" panose="020B0604020202020204" pitchFamily="34" charset="0"/>
              <a:buChar char="•"/>
            </a:pPr>
            <a:r>
              <a:rPr lang="en-US" baseline="0" dirty="0" err="1" smtClean="0"/>
              <a:t>Protección</a:t>
            </a:r>
            <a:r>
              <a:rPr lang="en-US" baseline="0" dirty="0" smtClean="0"/>
              <a:t> a la </a:t>
            </a:r>
            <a:r>
              <a:rPr lang="en-US" baseline="0" dirty="0" err="1" smtClean="0"/>
              <a:t>cabeza</a:t>
            </a:r>
            <a:r>
              <a:rPr lang="en-US" baseline="0" dirty="0" smtClean="0"/>
              <a:t> </a:t>
            </a:r>
            <a:r>
              <a:rPr lang="en-US" baseline="0" dirty="0" err="1" smtClean="0"/>
              <a:t>resistente</a:t>
            </a:r>
            <a:r>
              <a:rPr lang="en-US" baseline="0" dirty="0" smtClean="0"/>
              <a:t> a </a:t>
            </a:r>
            <a:r>
              <a:rPr lang="en-US" baseline="0" dirty="0" err="1" smtClean="0"/>
              <a:t>químicos</a:t>
            </a:r>
            <a:endParaRPr lang="en-US" baseline="0" dirty="0" smtClean="0"/>
          </a:p>
          <a:p>
            <a:pPr marL="673603" lvl="1" indent="-224535">
              <a:buFont typeface="Arial" panose="020B0604020202020204" pitchFamily="34" charset="0"/>
              <a:buChar char="•"/>
            </a:pPr>
            <a:r>
              <a:rPr lang="en-US" baseline="0" dirty="0" err="1" smtClean="0"/>
              <a:t>Protección</a:t>
            </a:r>
            <a:r>
              <a:rPr lang="en-US" baseline="0" dirty="0" smtClean="0"/>
              <a:t> para </a:t>
            </a:r>
            <a:r>
              <a:rPr lang="en-US" baseline="0" dirty="0" err="1" smtClean="0"/>
              <a:t>los</a:t>
            </a:r>
            <a:r>
              <a:rPr lang="en-US" baseline="0" dirty="0" smtClean="0"/>
              <a:t> </a:t>
            </a:r>
            <a:r>
              <a:rPr lang="en-US" baseline="0" dirty="0" err="1" smtClean="0"/>
              <a:t>ojos</a:t>
            </a:r>
            <a:endParaRPr lang="en-US" baseline="0" dirty="0" smtClean="0"/>
          </a:p>
          <a:p>
            <a:pPr marL="673603" lvl="1" indent="-224535">
              <a:buFont typeface="Arial" panose="020B0604020202020204" pitchFamily="34" charset="0"/>
              <a:buChar char="•"/>
            </a:pPr>
            <a:r>
              <a:rPr lang="en-US" baseline="0" dirty="0" err="1" smtClean="0"/>
              <a:t>Respiradores</a:t>
            </a:r>
            <a:r>
              <a:rPr lang="en-US" baseline="0" dirty="0" smtClean="0"/>
              <a:t> </a:t>
            </a:r>
          </a:p>
          <a:p>
            <a:pPr marL="224535" indent="-224535">
              <a:buFont typeface="+mj-lt"/>
              <a:buAutoNum type="arabicPeriod"/>
            </a:pPr>
            <a:r>
              <a:rPr lang="es-ES" dirty="0" smtClean="0"/>
              <a:t>Los manipuladores de pesticidas pueden ser instruidos para mezclar dos productos juntos para controlar la plaga.</a:t>
            </a:r>
            <a:r>
              <a:rPr lang="en-US" dirty="0" smtClean="0"/>
              <a:t> </a:t>
            </a:r>
            <a:r>
              <a:rPr lang="es-ES" dirty="0" smtClean="0"/>
              <a:t>En esta situación, el manipulador o el empleador deben comparar las secciones de PPE de ambas etiquetas y seleccionar el PPE que aparece en la etiqueta que proporciona la mayor protección. Por ejemplo, si una etiqueta de producto requiere una camisa de mangas largas y pantalones y la otra requiere un traje resistente a químicos, el manipulador debe usar un traje resistente a químicos. Si uno requiere un respirador y el otro no, el manipulador debe usar el respirador requerido. Si se requieren diferentes tipos de respiradores, el empleador debe proporcionar el tipo de</a:t>
            </a:r>
            <a:r>
              <a:rPr lang="es-ES" baseline="0" dirty="0" smtClean="0"/>
              <a:t> respirador</a:t>
            </a:r>
            <a:r>
              <a:rPr lang="es-ES" dirty="0" smtClean="0"/>
              <a:t> y cartucho apropiados para proteger</a:t>
            </a:r>
            <a:r>
              <a:rPr lang="es-ES" baseline="0" dirty="0" smtClean="0"/>
              <a:t> el manipulador contra exposición a ambos pesticidas.</a:t>
            </a:r>
            <a:endParaRPr lang="en-US" dirty="0" smtClean="0"/>
          </a:p>
          <a:p>
            <a:pPr marL="224535" indent="-224535">
              <a:buFont typeface="+mj-lt"/>
              <a:buAutoNum type="arabicPeriod"/>
            </a:pPr>
            <a:endParaRPr lang="en-US" dirty="0" smtClean="0"/>
          </a:p>
          <a:p>
            <a:pPr defTabSz="898136">
              <a:defRPr/>
            </a:pPr>
            <a:r>
              <a:rPr lang="en-US" altLang="es-MX" b="1" dirty="0" err="1" smtClean="0"/>
              <a:t>Notas</a:t>
            </a:r>
            <a:r>
              <a:rPr lang="en-US" altLang="es-MX" b="1" dirty="0" smtClean="0"/>
              <a:t> para </a:t>
            </a:r>
            <a:r>
              <a:rPr lang="en-US" altLang="es-MX" b="1" dirty="0" err="1" smtClean="0"/>
              <a:t>los</a:t>
            </a:r>
            <a:r>
              <a:rPr lang="en-US" altLang="es-MX" b="1" dirty="0" smtClean="0"/>
              <a:t> </a:t>
            </a:r>
            <a:r>
              <a:rPr lang="en-US" altLang="es-MX" b="1" dirty="0" err="1" smtClean="0"/>
              <a:t>capacitadores</a:t>
            </a:r>
            <a:r>
              <a:rPr lang="en-US" altLang="es-MX" b="1" dirty="0" smtClean="0"/>
              <a:t> de </a:t>
            </a:r>
            <a:r>
              <a:rPr lang="en-US" altLang="es-MX" b="1" dirty="0" err="1" smtClean="0"/>
              <a:t>manipuladores</a:t>
            </a:r>
            <a:r>
              <a:rPr lang="en-US" altLang="es-MX" b="1" dirty="0" smtClean="0"/>
              <a:t>:</a:t>
            </a:r>
          </a:p>
          <a:p>
            <a:pPr marL="224535" indent="-224535">
              <a:buFont typeface="+mj-lt"/>
              <a:buAutoNum type="arabicPeriod"/>
            </a:pPr>
            <a:r>
              <a:rPr lang="es-ES" dirty="0" smtClean="0"/>
              <a:t>Cuando la etiqueta específica “</a:t>
            </a:r>
            <a:r>
              <a:rPr lang="es-ES" dirty="0" err="1" smtClean="0"/>
              <a:t>coveralls</a:t>
            </a:r>
            <a:r>
              <a:rPr lang="es-ES" dirty="0" smtClean="0"/>
              <a:t>”, el manipulador o el trabajador de entrada anticipada tiene que usar un traje de </a:t>
            </a:r>
            <a:r>
              <a:rPr lang="es-ES" u="sng" dirty="0" smtClean="0"/>
              <a:t>tela</a:t>
            </a:r>
            <a:r>
              <a:rPr lang="es-ES" dirty="0" smtClean="0"/>
              <a:t>. Si se requiere un traje resistente a químicos que cubra todo el cuerpo (muy raro), la etiqueta lo listará, como un “</a:t>
            </a:r>
            <a:r>
              <a:rPr lang="es-ES" dirty="0" err="1" smtClean="0"/>
              <a:t>chemical-resistant</a:t>
            </a:r>
            <a:r>
              <a:rPr lang="es-ES" dirty="0" smtClean="0"/>
              <a:t> </a:t>
            </a:r>
            <a:r>
              <a:rPr lang="es-ES" dirty="0" err="1" smtClean="0"/>
              <a:t>suit</a:t>
            </a:r>
            <a:r>
              <a:rPr lang="es-ES" dirty="0" smtClean="0"/>
              <a:t>.”</a:t>
            </a:r>
            <a:r>
              <a:rPr lang="en-US" dirty="0" smtClean="0"/>
              <a:t>  </a:t>
            </a:r>
          </a:p>
          <a:p>
            <a:pPr marL="224535" indent="-224535">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F6AED232-A1D7-604F-8A20-3CE604C73822}" type="slidenum">
              <a:rPr lang="en-US" smtClean="0"/>
              <a:t>135</a:t>
            </a:fld>
            <a:endParaRPr lang="en-US" dirty="0"/>
          </a:p>
        </p:txBody>
      </p:sp>
    </p:spTree>
    <p:extLst>
      <p:ext uri="{BB962C8B-B14F-4D97-AF65-F5344CB8AC3E}">
        <p14:creationId xmlns:p14="http://schemas.microsoft.com/office/powerpoint/2010/main" val="37805778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 typeface="+mj-lt"/>
              <a:buAutoNum type="arabicPeriod"/>
              <a:defRPr/>
            </a:pPr>
            <a:r>
              <a:rPr lang="en-US" dirty="0"/>
              <a:t>Pesticide handlers must read the label thoroughly to make sure that they understand all of the PPE requirements. A pesticide handler who merely skims the label for PPE information may miss important details. </a:t>
            </a:r>
          </a:p>
          <a:p>
            <a:pPr defTabSz="898136">
              <a:defRPr/>
            </a:pPr>
            <a:endParaRPr lang="en-US" dirty="0"/>
          </a:p>
          <a:p>
            <a:r>
              <a:rPr lang="en-US" b="1" dirty="0"/>
              <a:t>Suggested Activity: </a:t>
            </a:r>
          </a:p>
          <a:p>
            <a:pPr marL="224535" indent="-224535" defTabSz="898136">
              <a:buFont typeface="+mj-lt"/>
              <a:buAutoNum type="arabicPeriod"/>
              <a:defRPr/>
            </a:pPr>
            <a:r>
              <a:rPr lang="en-US" dirty="0" smtClean="0"/>
              <a:t>Section </a:t>
            </a:r>
            <a:r>
              <a:rPr lang="en-US" dirty="0"/>
              <a:t>11. Activities for Personal Protective Equipment: “Selecting Personal Protective Equipment</a:t>
            </a:r>
            <a:r>
              <a:rPr lang="en-US" dirty="0" smtClean="0"/>
              <a:t>”  </a:t>
            </a:r>
          </a:p>
          <a:p>
            <a:pPr marL="224535" indent="-224535" defTabSz="898136">
              <a:buFont typeface="+mj-lt"/>
              <a:buAutoNum type="arabicPeriod"/>
              <a:defRPr/>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4535" indent="-224535" defTabSz="898136">
              <a:buFont typeface="+mj-lt"/>
              <a:buAutoNum type="arabicPeriod"/>
              <a:defRPr/>
            </a:pPr>
            <a:r>
              <a:rPr lang="es-ES" dirty="0" smtClean="0"/>
              <a:t>Los manipuladores de pesticidas deben leer la etiqueta completamente para asegurarse de que comprendan todos los requisitos sobre</a:t>
            </a:r>
            <a:r>
              <a:rPr lang="es-ES" baseline="0" dirty="0" smtClean="0"/>
              <a:t> el PPE</a:t>
            </a:r>
            <a:r>
              <a:rPr lang="es-ES" dirty="0" smtClean="0"/>
              <a:t>. Un manipulador de pesticidas</a:t>
            </a:r>
            <a:r>
              <a:rPr lang="es-ES" baseline="0" dirty="0" smtClean="0"/>
              <a:t> </a:t>
            </a:r>
            <a:r>
              <a:rPr lang="es-ES" dirty="0" smtClean="0"/>
              <a:t>que simplemente da</a:t>
            </a:r>
            <a:r>
              <a:rPr lang="es-ES" baseline="0" dirty="0" smtClean="0"/>
              <a:t> un vistazo rápido a </a:t>
            </a:r>
            <a:r>
              <a:rPr lang="es-ES" dirty="0" smtClean="0"/>
              <a:t>la etiqueta para la información del PPE puede no notar detalles importantes.</a:t>
            </a:r>
          </a:p>
          <a:p>
            <a:pPr marL="224535" indent="-224535" defTabSz="898136">
              <a:buFont typeface="+mj-lt"/>
              <a:buAutoNum type="arabicPeriod"/>
              <a:defRPr/>
            </a:pPr>
            <a:endParaRPr lang="en-US" dirty="0" smtClean="0"/>
          </a:p>
          <a:p>
            <a:r>
              <a:rPr lang="en-US" b="1" dirty="0" err="1" smtClean="0"/>
              <a:t>Actividad</a:t>
            </a:r>
            <a:r>
              <a:rPr lang="en-US" b="1" baseline="0" dirty="0" smtClean="0"/>
              <a:t> </a:t>
            </a:r>
            <a:r>
              <a:rPr lang="en-US" b="1" baseline="0" dirty="0" err="1" smtClean="0"/>
              <a:t>sugerida</a:t>
            </a:r>
            <a:r>
              <a:rPr lang="en-US" b="1" baseline="0" dirty="0" smtClean="0"/>
              <a:t>:</a:t>
            </a:r>
            <a:endParaRPr lang="en-US" b="1" dirty="0" smtClean="0"/>
          </a:p>
          <a:p>
            <a:pPr marL="224535" indent="-224535" defTabSz="898136">
              <a:buFont typeface="+mj-lt"/>
              <a:buAutoNum type="arabicPeriod"/>
              <a:defRPr/>
            </a:pPr>
            <a:r>
              <a:rPr lang="es-ES" dirty="0" smtClean="0"/>
              <a:t>Sección 11. Actividades para el equipo de protección personal: "seleccionando el</a:t>
            </a:r>
            <a:r>
              <a:rPr lang="es-ES" baseline="0" dirty="0" smtClean="0"/>
              <a:t> e</a:t>
            </a:r>
            <a:r>
              <a:rPr lang="es-ES" dirty="0" smtClean="0"/>
              <a:t>quipo de protección personal"</a:t>
            </a:r>
            <a:endParaRPr lang="en-US" dirty="0"/>
          </a:p>
          <a:p>
            <a:pPr defTabSz="898136">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136</a:t>
            </a:fld>
            <a:endParaRPr lang="en-US" dirty="0"/>
          </a:p>
        </p:txBody>
      </p:sp>
    </p:spTree>
    <p:extLst>
      <p:ext uri="{BB962C8B-B14F-4D97-AF65-F5344CB8AC3E}">
        <p14:creationId xmlns:p14="http://schemas.microsoft.com/office/powerpoint/2010/main" val="25089077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When a “chemical-resistant” item is listed on the label, it is referring to PPE that is made of a material that doesn’t allow a measurable amount of chemical to pass through. Handlers may see “chemical-resistant” used to describe certain PPE, such as gloves, footwear, suits, or aprons.</a:t>
            </a:r>
            <a:r>
              <a:rPr lang="en-US" u="sng" dirty="0"/>
              <a:t> </a:t>
            </a:r>
          </a:p>
          <a:p>
            <a:pPr marL="224535" indent="-224535">
              <a:buFont typeface="+mj-lt"/>
              <a:buAutoNum type="arabicPeriod"/>
            </a:pPr>
            <a:r>
              <a:rPr lang="en-US" dirty="0"/>
              <a:t>Some examples of chemical-resistant materials include nitrile, natural, neoprene, and barrier laminate rubber, and polyvinyl chloride</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Cuando un artículo "resistente a químicos" aparece en la etiqueta, se refiere a PPE que está hecho de un material que no permite el paso de una cantidad medible de producto químico a través del material. Los manipuladores pueden notar el término "resistente a químicos" usado para describir ciertos PPE, tales como guantes, calzado, zapatos,</a:t>
            </a:r>
            <a:r>
              <a:rPr lang="es-ES" baseline="0" dirty="0" smtClean="0"/>
              <a:t> botas,</a:t>
            </a:r>
            <a:r>
              <a:rPr lang="es-ES" dirty="0" smtClean="0"/>
              <a:t> trajes o delantales</a:t>
            </a:r>
            <a:r>
              <a:rPr lang="en-US" dirty="0" smtClean="0"/>
              <a:t>.</a:t>
            </a:r>
            <a:r>
              <a:rPr lang="en-US" u="sng" dirty="0" smtClean="0"/>
              <a:t> </a:t>
            </a:r>
          </a:p>
          <a:p>
            <a:pPr marL="224535" indent="-224535">
              <a:buFont typeface="+mj-lt"/>
              <a:buAutoNum type="arabicPeriod"/>
            </a:pPr>
            <a:r>
              <a:rPr lang="es-ES" dirty="0" smtClean="0"/>
              <a:t>Algunos ejemplos de materiales resistentes a los productos químicos incluyen nitrilo, natural, neopreno y caucho de barrera laminada, y cloruro de polivinilo.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137</a:t>
            </a:fld>
            <a:endParaRPr lang="en-US" dirty="0"/>
          </a:p>
        </p:txBody>
      </p:sp>
    </p:spTree>
    <p:extLst>
      <p:ext uri="{BB962C8B-B14F-4D97-AF65-F5344CB8AC3E}">
        <p14:creationId xmlns:p14="http://schemas.microsoft.com/office/powerpoint/2010/main" val="31722024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smtClean="0"/>
              <a:t>Similarly</a:t>
            </a:r>
            <a:r>
              <a:rPr lang="en-US" dirty="0"/>
              <a:t>, some labels require PPE to be made of “waterproof” material, which does not allow a measurable amount of water or pesticides dissolved in water to pass through the item during use.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defTabSz="931774">
              <a:buFont typeface="+mj-lt"/>
              <a:buAutoNum type="arabicPeriod"/>
              <a:defRPr/>
            </a:pPr>
            <a:r>
              <a:rPr lang="en-US" dirty="0" smtClean="0"/>
              <a:t>A</a:t>
            </a:r>
            <a:r>
              <a:rPr lang="es-ES" dirty="0" err="1" smtClean="0"/>
              <a:t>lgunas</a:t>
            </a:r>
            <a:r>
              <a:rPr lang="es-ES" dirty="0" smtClean="0"/>
              <a:t> etiquetas requieren que el PPE esté hecho de material "impermeable“</a:t>
            </a:r>
            <a:r>
              <a:rPr lang="es-ES" baseline="0" dirty="0" smtClean="0"/>
              <a:t> o </a:t>
            </a:r>
            <a:r>
              <a:rPr lang="es-ES" dirty="0" smtClean="0"/>
              <a:t>”a prueba</a:t>
            </a:r>
            <a:r>
              <a:rPr lang="es-ES" baseline="0" dirty="0" smtClean="0"/>
              <a:t> de agua”</a:t>
            </a:r>
            <a:r>
              <a:rPr lang="es-ES" dirty="0" smtClean="0"/>
              <a:t>, lo cual no permite que una cantidad medible de agua o pesticidas mezclados</a:t>
            </a:r>
            <a:r>
              <a:rPr lang="es-ES" baseline="0" dirty="0" smtClean="0"/>
              <a:t> con </a:t>
            </a:r>
            <a:r>
              <a:rPr lang="es-ES" dirty="0" smtClean="0"/>
              <a:t>agua pasar a través del material durante el uso.</a:t>
            </a: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138</a:t>
            </a:fld>
            <a:endParaRPr lang="en-US" dirty="0"/>
          </a:p>
        </p:txBody>
      </p:sp>
    </p:spTree>
    <p:extLst>
      <p:ext uri="{BB962C8B-B14F-4D97-AF65-F5344CB8AC3E}">
        <p14:creationId xmlns:p14="http://schemas.microsoft.com/office/powerpoint/2010/main" val="2848676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Reusable PPE must be cleaned after use.</a:t>
            </a:r>
          </a:p>
          <a:p>
            <a:pPr marL="224535" indent="-224535">
              <a:buFont typeface="+mj-lt"/>
              <a:buAutoNum type="arabicPeriod"/>
            </a:pPr>
            <a:r>
              <a:rPr lang="en-US" dirty="0"/>
              <a:t>Disposable PPE must be thrown out after the work day or if soiled by pesticides</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931774">
              <a:buFont typeface="+mj-lt"/>
              <a:buAutoNum type="arabicPeriod"/>
              <a:defRPr/>
            </a:pPr>
            <a:r>
              <a:rPr lang="es-ES" dirty="0" smtClean="0"/>
              <a:t>Debe limpiar el PPE reutilizable después de usarlo</a:t>
            </a:r>
            <a:r>
              <a:rPr lang="en-US" dirty="0" smtClean="0"/>
              <a:t>.</a:t>
            </a:r>
          </a:p>
          <a:p>
            <a:pPr marL="224535" indent="-224535">
              <a:buFont typeface="+mj-lt"/>
              <a:buAutoNum type="arabicPeriod"/>
            </a:pPr>
            <a:r>
              <a:rPr lang="es-ES" dirty="0" smtClean="0"/>
              <a:t>Debe desechar el PPE desechable al final de la jornada si está contaminado con pesticidas. </a:t>
            </a:r>
            <a:endParaRPr lang="en-US" dirty="0"/>
          </a:p>
          <a:p>
            <a:r>
              <a:rPr lang="es-ES" dirty="0" smtClean="0"/>
              <a:t/>
            </a:r>
            <a:br>
              <a:rPr lang="es-ES" dirty="0" smtClean="0"/>
            </a:br>
            <a:r>
              <a:rPr lang="es-ES" dirty="0" smtClean="0"/>
              <a:t/>
            </a:r>
            <a:br>
              <a:rPr lang="es-ES" dirty="0" smtClean="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139</a:t>
            </a:fld>
            <a:endParaRPr lang="en-US" dirty="0"/>
          </a:p>
        </p:txBody>
      </p:sp>
    </p:spTree>
    <p:extLst>
      <p:ext uri="{BB962C8B-B14F-4D97-AF65-F5344CB8AC3E}">
        <p14:creationId xmlns:p14="http://schemas.microsoft.com/office/powerpoint/2010/main" val="262817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898136">
              <a:defRPr/>
            </a:pPr>
            <a:r>
              <a:rPr lang="en-US" altLang="es-MX" b="1" dirty="0"/>
              <a:t>Notes for trainers of workers and pesticide handlers:</a:t>
            </a:r>
          </a:p>
          <a:p>
            <a:pPr marL="224535" indent="-224535">
              <a:buFont typeface="+mj-lt"/>
              <a:buAutoNum type="arabicPeriod"/>
            </a:pPr>
            <a:r>
              <a:rPr lang="en-US" dirty="0"/>
              <a:t>An agricultural employer is anyone who is an owner of, or is responsible for the management or condition of, an agricultural establishment, and who employs any worker or handler.</a:t>
            </a:r>
          </a:p>
          <a:p>
            <a:pPr marL="224535" indent="-224535">
              <a:buFont typeface="+mj-lt"/>
              <a:buAutoNum type="arabicPeriod"/>
            </a:pPr>
            <a:r>
              <a:rPr lang="en-US" dirty="0"/>
              <a:t>Commercial pesticide handler employer means any person, other than an agricultural employer, who employs any handler to perform handler activities on an agricultural establishment.  </a:t>
            </a:r>
            <a:r>
              <a:rPr lang="es-ES" dirty="0"/>
              <a:t> </a:t>
            </a:r>
          </a:p>
          <a:p>
            <a:pPr marL="224535" indent="-224535">
              <a:buFont typeface="+mj-lt"/>
              <a:buAutoNum type="arabicPeriod"/>
            </a:pPr>
            <a:r>
              <a:rPr lang="en-US" dirty="0">
                <a:solidFill>
                  <a:srgbClr val="FF0000"/>
                </a:solidFill>
                <a:ea typeface="Calibri" panose="020F0502020204030204" pitchFamily="34" charset="0"/>
                <a:cs typeface="Times New Roman" panose="02020603050405020304" pitchFamily="18" charset="0"/>
              </a:rPr>
              <a:t>Explain that a labor contractor </a:t>
            </a:r>
            <a:r>
              <a:rPr lang="en-US" dirty="0">
                <a:ea typeface="Calibri" panose="020F0502020204030204" pitchFamily="34" charset="0"/>
                <a:cs typeface="Times New Roman" panose="02020603050405020304" pitchFamily="18" charset="0"/>
              </a:rPr>
              <a:t>who </a:t>
            </a:r>
            <a:r>
              <a:rPr lang="en-US" dirty="0">
                <a:solidFill>
                  <a:srgbClr val="FF0000"/>
                </a:solidFill>
                <a:ea typeface="Calibri" panose="020F0502020204030204" pitchFamily="34" charset="0"/>
                <a:cs typeface="Times New Roman" panose="02020603050405020304" pitchFamily="18" charset="0"/>
              </a:rPr>
              <a:t>does not provide pesticide application services </a:t>
            </a:r>
            <a:r>
              <a:rPr lang="en-US" dirty="0">
                <a:ea typeface="Calibri" panose="020F0502020204030204" pitchFamily="34" charset="0"/>
                <a:cs typeface="Times New Roman" panose="02020603050405020304" pitchFamily="18" charset="0"/>
              </a:rPr>
              <a:t>or supervise the performance of handler activities, but merely employs laborers who perform handler activities at the direction of an agricultural or handler employer, </a:t>
            </a:r>
            <a:r>
              <a:rPr lang="en-US" dirty="0">
                <a:solidFill>
                  <a:srgbClr val="FF0000"/>
                </a:solidFill>
                <a:ea typeface="Calibri" panose="020F0502020204030204" pitchFamily="34" charset="0"/>
                <a:cs typeface="Times New Roman" panose="02020603050405020304" pitchFamily="18" charset="0"/>
              </a:rPr>
              <a:t>is not </a:t>
            </a:r>
            <a:r>
              <a:rPr lang="en-US" dirty="0">
                <a:ea typeface="Calibri" panose="020F0502020204030204" pitchFamily="34" charset="0"/>
                <a:cs typeface="Times New Roman" panose="02020603050405020304" pitchFamily="18" charset="0"/>
              </a:rPr>
              <a:t>a </a:t>
            </a:r>
            <a:r>
              <a:rPr lang="en-US" dirty="0">
                <a:solidFill>
                  <a:srgbClr val="FF0000"/>
                </a:solidFill>
                <a:ea typeface="Calibri" panose="020F0502020204030204" pitchFamily="34" charset="0"/>
                <a:cs typeface="Times New Roman" panose="02020603050405020304" pitchFamily="18" charset="0"/>
              </a:rPr>
              <a:t>commercial pesticide handler employer.</a:t>
            </a:r>
            <a:endParaRPr lang="en-US" dirty="0">
              <a:solidFill>
                <a:srgbClr val="FF0000"/>
              </a:solidFill>
            </a:endParaRPr>
          </a:p>
          <a:p>
            <a:endParaRPr lang="es-ES" sz="2800" dirty="0"/>
          </a:p>
          <a:p>
            <a:pPr defTabSz="898136">
              <a:defRPr/>
            </a:pPr>
            <a:r>
              <a:rPr lang="en-US" altLang="es-MX" sz="2900" b="1" dirty="0" err="1"/>
              <a:t>Notas</a:t>
            </a:r>
            <a:r>
              <a:rPr lang="en-US" altLang="es-MX" sz="2900" b="1" dirty="0"/>
              <a:t> para </a:t>
            </a:r>
            <a:r>
              <a:rPr lang="en-US" altLang="es-MX" sz="2900" b="1" dirty="0" err="1"/>
              <a:t>capacitadores</a:t>
            </a:r>
            <a:r>
              <a:rPr lang="en-US" altLang="es-MX" sz="2900" b="1" dirty="0"/>
              <a:t> de </a:t>
            </a:r>
            <a:r>
              <a:rPr lang="en-US" altLang="es-MX" sz="2900" b="1" dirty="0" err="1"/>
              <a:t>trabajadores</a:t>
            </a:r>
            <a:r>
              <a:rPr lang="en-US" altLang="es-MX" sz="2900" b="1" dirty="0"/>
              <a:t> y </a:t>
            </a:r>
            <a:r>
              <a:rPr lang="en-US" altLang="es-MX" sz="2900" b="1" dirty="0" err="1"/>
              <a:t>manipuladores</a:t>
            </a:r>
            <a:r>
              <a:rPr lang="en-US" altLang="es-MX" sz="2900" b="1" dirty="0"/>
              <a:t>:</a:t>
            </a:r>
          </a:p>
          <a:p>
            <a:pPr marL="224535" indent="-224535" defTabSz="931774">
              <a:buFont typeface="+mj-lt"/>
              <a:buAutoNum type="arabicPeriod"/>
              <a:defRPr/>
            </a:pPr>
            <a:r>
              <a:rPr lang="en-US" sz="2900" dirty="0"/>
              <a:t>Un </a:t>
            </a:r>
            <a:r>
              <a:rPr lang="en-US" sz="2900" dirty="0" err="1"/>
              <a:t>empleador</a:t>
            </a:r>
            <a:r>
              <a:rPr lang="en-US" sz="2900" dirty="0"/>
              <a:t> </a:t>
            </a:r>
            <a:r>
              <a:rPr lang="en-US" sz="2900" dirty="0" err="1"/>
              <a:t>agrícola</a:t>
            </a:r>
            <a:r>
              <a:rPr lang="en-US" sz="2900" dirty="0"/>
              <a:t> </a:t>
            </a:r>
            <a:r>
              <a:rPr lang="en-US" sz="2900" dirty="0" err="1"/>
              <a:t>es</a:t>
            </a:r>
            <a:r>
              <a:rPr lang="en-US" sz="2900" dirty="0"/>
              <a:t> </a:t>
            </a:r>
            <a:r>
              <a:rPr lang="en-US" sz="2900" dirty="0" err="1"/>
              <a:t>alguien</a:t>
            </a:r>
            <a:r>
              <a:rPr lang="en-US" sz="2900" dirty="0"/>
              <a:t> que </a:t>
            </a:r>
            <a:r>
              <a:rPr lang="en-US" sz="2900" dirty="0" err="1"/>
              <a:t>es</a:t>
            </a:r>
            <a:r>
              <a:rPr lang="en-US" sz="2900" dirty="0"/>
              <a:t> </a:t>
            </a:r>
            <a:r>
              <a:rPr lang="en-US" sz="2900" dirty="0" err="1"/>
              <a:t>dueño</a:t>
            </a:r>
            <a:r>
              <a:rPr lang="en-US" sz="2900" dirty="0"/>
              <a:t> de, o </a:t>
            </a:r>
            <a:r>
              <a:rPr lang="en-US" sz="2900" dirty="0" err="1"/>
              <a:t>es</a:t>
            </a:r>
            <a:r>
              <a:rPr lang="en-US" sz="2900" dirty="0"/>
              <a:t> </a:t>
            </a:r>
            <a:r>
              <a:rPr lang="en-US" sz="2900" dirty="0" err="1"/>
              <a:t>responsable</a:t>
            </a:r>
            <a:r>
              <a:rPr lang="en-US" sz="2900" dirty="0"/>
              <a:t> del </a:t>
            </a:r>
            <a:r>
              <a:rPr lang="en-US" sz="2900" dirty="0" err="1"/>
              <a:t>manejo</a:t>
            </a:r>
            <a:r>
              <a:rPr lang="en-US" sz="2900" dirty="0"/>
              <a:t> o </a:t>
            </a:r>
            <a:r>
              <a:rPr lang="en-US" sz="2900" dirty="0" err="1"/>
              <a:t>condición</a:t>
            </a:r>
            <a:r>
              <a:rPr lang="en-US" sz="2900" dirty="0"/>
              <a:t> de un </a:t>
            </a:r>
            <a:r>
              <a:rPr lang="en-US" sz="2900" dirty="0" err="1"/>
              <a:t>establecimiento</a:t>
            </a:r>
            <a:r>
              <a:rPr lang="en-US" sz="2900" dirty="0"/>
              <a:t> </a:t>
            </a:r>
            <a:r>
              <a:rPr lang="en-US" sz="2900" dirty="0" err="1"/>
              <a:t>agrícola</a:t>
            </a:r>
            <a:r>
              <a:rPr lang="en-US" sz="2900" dirty="0"/>
              <a:t> y que </a:t>
            </a:r>
            <a:r>
              <a:rPr lang="en-US" sz="2900" dirty="0" err="1"/>
              <a:t>emplea</a:t>
            </a:r>
            <a:r>
              <a:rPr lang="en-US" sz="2900" dirty="0"/>
              <a:t> </a:t>
            </a:r>
            <a:r>
              <a:rPr lang="en-US" sz="2900" dirty="0" err="1"/>
              <a:t>cualquier</a:t>
            </a:r>
            <a:r>
              <a:rPr lang="en-US" sz="2900" dirty="0"/>
              <a:t> </a:t>
            </a:r>
            <a:r>
              <a:rPr lang="en-US" sz="2900" dirty="0" err="1"/>
              <a:t>trabajador</a:t>
            </a:r>
            <a:r>
              <a:rPr lang="en-US" sz="2900" dirty="0"/>
              <a:t> o </a:t>
            </a:r>
            <a:r>
              <a:rPr lang="en-US" sz="2900" dirty="0" err="1"/>
              <a:t>manipulador</a:t>
            </a:r>
            <a:r>
              <a:rPr lang="en-US" sz="2900" dirty="0"/>
              <a:t>. </a:t>
            </a:r>
          </a:p>
          <a:p>
            <a:pPr marL="224535" indent="-224535" defTabSz="931774">
              <a:buFont typeface="+mj-lt"/>
              <a:buAutoNum type="arabicPeriod"/>
              <a:defRPr/>
            </a:pPr>
            <a:r>
              <a:rPr lang="en-US" sz="2900" dirty="0"/>
              <a:t>Un </a:t>
            </a:r>
            <a:r>
              <a:rPr lang="en-US" sz="2900" dirty="0" err="1"/>
              <a:t>empleador</a:t>
            </a:r>
            <a:r>
              <a:rPr lang="en-US" sz="2900" dirty="0"/>
              <a:t> </a:t>
            </a:r>
            <a:r>
              <a:rPr lang="en-US" sz="2900" dirty="0" err="1"/>
              <a:t>comercial</a:t>
            </a:r>
            <a:r>
              <a:rPr lang="en-US" sz="2900" dirty="0"/>
              <a:t> de </a:t>
            </a:r>
            <a:r>
              <a:rPr lang="en-US" sz="2900" dirty="0" err="1"/>
              <a:t>manipuladores</a:t>
            </a:r>
            <a:r>
              <a:rPr lang="en-US" sz="2900" dirty="0"/>
              <a:t> de </a:t>
            </a:r>
            <a:r>
              <a:rPr lang="en-US" sz="2900" dirty="0" err="1"/>
              <a:t>pesticidas</a:t>
            </a:r>
            <a:r>
              <a:rPr lang="en-US" sz="2900" dirty="0"/>
              <a:t> </a:t>
            </a:r>
            <a:r>
              <a:rPr lang="en-US" sz="2900" dirty="0" err="1"/>
              <a:t>es</a:t>
            </a:r>
            <a:r>
              <a:rPr lang="en-US" sz="2900" dirty="0"/>
              <a:t> </a:t>
            </a:r>
            <a:r>
              <a:rPr lang="en-US" sz="2900" dirty="0" err="1"/>
              <a:t>cualquier</a:t>
            </a:r>
            <a:r>
              <a:rPr lang="en-US" sz="2900" dirty="0"/>
              <a:t> persona, que no sea un </a:t>
            </a:r>
            <a:r>
              <a:rPr lang="en-US" sz="2900" dirty="0" err="1"/>
              <a:t>empleador</a:t>
            </a:r>
            <a:r>
              <a:rPr lang="en-US" sz="2900" dirty="0"/>
              <a:t> </a:t>
            </a:r>
            <a:r>
              <a:rPr lang="en-US" sz="2900" dirty="0" err="1"/>
              <a:t>agrícola</a:t>
            </a:r>
            <a:r>
              <a:rPr lang="en-US" sz="2900" dirty="0"/>
              <a:t>, que </a:t>
            </a:r>
            <a:r>
              <a:rPr lang="en-US" sz="2900" dirty="0" err="1"/>
              <a:t>emplea</a:t>
            </a:r>
            <a:r>
              <a:rPr lang="en-US" sz="2900" dirty="0"/>
              <a:t> a </a:t>
            </a:r>
            <a:r>
              <a:rPr lang="en-US" sz="2900" dirty="0" err="1"/>
              <a:t>cualquier</a:t>
            </a:r>
            <a:r>
              <a:rPr lang="en-US" sz="2900" dirty="0"/>
              <a:t> </a:t>
            </a:r>
            <a:r>
              <a:rPr lang="en-US" sz="2900" dirty="0" err="1"/>
              <a:t>manipulador</a:t>
            </a:r>
            <a:r>
              <a:rPr lang="en-US" sz="2900" dirty="0"/>
              <a:t> para </a:t>
            </a:r>
            <a:r>
              <a:rPr lang="en-US" sz="2900" dirty="0" err="1"/>
              <a:t>llevar</a:t>
            </a:r>
            <a:r>
              <a:rPr lang="en-US" sz="2900" dirty="0"/>
              <a:t> a </a:t>
            </a:r>
            <a:r>
              <a:rPr lang="en-US" sz="2900" dirty="0" err="1"/>
              <a:t>cabo</a:t>
            </a:r>
            <a:r>
              <a:rPr lang="en-US" sz="2900" dirty="0"/>
              <a:t> </a:t>
            </a:r>
            <a:r>
              <a:rPr lang="en-US" sz="2900" dirty="0" err="1"/>
              <a:t>tareas</a:t>
            </a:r>
            <a:r>
              <a:rPr lang="en-US" sz="2900" dirty="0"/>
              <a:t> </a:t>
            </a:r>
            <a:r>
              <a:rPr lang="en-US" sz="2900" dirty="0" smtClean="0"/>
              <a:t>de</a:t>
            </a:r>
            <a:r>
              <a:rPr lang="en-US" sz="2900" baseline="0" dirty="0" smtClean="0"/>
              <a:t> </a:t>
            </a:r>
            <a:r>
              <a:rPr lang="en-US" sz="2900" dirty="0" smtClean="0"/>
              <a:t> </a:t>
            </a:r>
            <a:r>
              <a:rPr lang="en-US" sz="2900" dirty="0" err="1" smtClean="0"/>
              <a:t>manipulación</a:t>
            </a:r>
            <a:r>
              <a:rPr lang="en-US" sz="2900" dirty="0" smtClean="0"/>
              <a:t> </a:t>
            </a:r>
            <a:r>
              <a:rPr lang="en-US" sz="2900" dirty="0"/>
              <a:t>de </a:t>
            </a:r>
            <a:r>
              <a:rPr lang="en-US" sz="2900" dirty="0" err="1"/>
              <a:t>pesticidas</a:t>
            </a:r>
            <a:r>
              <a:rPr lang="en-US" sz="2900" dirty="0"/>
              <a:t> </a:t>
            </a:r>
            <a:r>
              <a:rPr lang="en-US" sz="2900" dirty="0" err="1"/>
              <a:t>en</a:t>
            </a:r>
            <a:r>
              <a:rPr lang="en-US" sz="2900" dirty="0"/>
              <a:t> un </a:t>
            </a:r>
            <a:r>
              <a:rPr lang="en-US" sz="2900" dirty="0" err="1"/>
              <a:t>establecimiento</a:t>
            </a:r>
            <a:r>
              <a:rPr lang="en-US" sz="2900" dirty="0"/>
              <a:t> </a:t>
            </a:r>
            <a:r>
              <a:rPr lang="en-US" sz="2900" dirty="0" err="1"/>
              <a:t>agrícola</a:t>
            </a:r>
            <a:r>
              <a:rPr lang="en-US" sz="2900" dirty="0"/>
              <a:t>.</a:t>
            </a:r>
          </a:p>
          <a:p>
            <a:pPr marL="224535" indent="-224535" defTabSz="931774">
              <a:buFont typeface="+mj-lt"/>
              <a:buAutoNum type="arabicPeriod"/>
              <a:defRPr/>
            </a:pPr>
            <a:r>
              <a:rPr lang="es-ES" sz="2900" dirty="0"/>
              <a:t>Explique que un contratista de mano de obra que no proporciona servicios de aplicación de pesticidas o supervisa el desempeño de las tareas del manipulador, sino que simplemente emplea a personas que realizan tareas de manipulación bajo la dirección de un empleador agrícola o de manipuladores, no es un empleador comercial.</a:t>
            </a:r>
            <a:endParaRPr lang="es-ES" sz="2800" dirty="0"/>
          </a:p>
          <a:p>
            <a:endParaRPr lang="es-ES" sz="28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0787606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Coveralls and chemical-resistant suits must be loose fitting, one- or two-piece garments that cover, at a minimum, the entire body except the head, hands, and feet. </a:t>
            </a:r>
          </a:p>
          <a:p>
            <a:pPr marL="224535" indent="-224535">
              <a:buFont typeface="+mj-lt"/>
              <a:buAutoNum type="arabicPeriod"/>
            </a:pPr>
            <a:r>
              <a:rPr lang="en-US" dirty="0"/>
              <a:t>The difference between coveralls and a chemical-resistant suit is the material of which they are made. Coveralls are made of cloth or fabric and chemical-resistant suits are made of chemical-resistant material</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Las trajes de tela y</a:t>
            </a:r>
            <a:r>
              <a:rPr lang="es-ES" baseline="0" dirty="0" smtClean="0"/>
              <a:t> </a:t>
            </a:r>
            <a:r>
              <a:rPr lang="es-ES" dirty="0" smtClean="0"/>
              <a:t>los trajes resistentes a químicos deben estar suelto, de una o dos piezas que cubran, por el mínimo, todo el cuerpo excepto la cabeza, las manos y los pies</a:t>
            </a:r>
            <a:r>
              <a:rPr lang="en-US" dirty="0" smtClean="0"/>
              <a:t>. </a:t>
            </a:r>
          </a:p>
          <a:p>
            <a:pPr marL="224535" indent="-224535">
              <a:buFont typeface="+mj-lt"/>
              <a:buAutoNum type="arabicPeriod"/>
            </a:pPr>
            <a:r>
              <a:rPr lang="es-ES" dirty="0" smtClean="0"/>
              <a:t>La diferencia entre los trajes y los trajes resistentes a químicos es el material de que se fabrican. Los trajes están confeccionados con materiales de tela o otros tejidos y los trajes resistentes a químicos están hechos de material resistente a los productos químicos.</a:t>
            </a:r>
            <a:endParaRPr lang="en-US" dirty="0" smtClean="0"/>
          </a:p>
          <a:p>
            <a:r>
              <a:rPr lang="es-ES" dirty="0" smtClean="0"/>
              <a:t/>
            </a:r>
            <a:br>
              <a:rPr lang="es-ES" dirty="0" smtClean="0"/>
            </a:br>
            <a:r>
              <a:rPr lang="es-ES" dirty="0" smtClean="0"/>
              <a:t/>
            </a:r>
            <a:br>
              <a:rPr lang="es-ES" dirty="0" smtClean="0"/>
            </a:b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140</a:t>
            </a:fld>
            <a:endParaRPr lang="en-US" dirty="0"/>
          </a:p>
        </p:txBody>
      </p:sp>
    </p:spTree>
    <p:extLst>
      <p:ext uri="{BB962C8B-B14F-4D97-AF65-F5344CB8AC3E}">
        <p14:creationId xmlns:p14="http://schemas.microsoft.com/office/powerpoint/2010/main" val="24333325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931774">
              <a:buFont typeface="+mj-lt"/>
              <a:buAutoNum type="arabicPeriod"/>
              <a:defRPr/>
            </a:pPr>
            <a:r>
              <a:rPr lang="en-US" dirty="0"/>
              <a:t>The label may require a chemical-resistant apron if it is needed to protect the handler in a situation in which a pesticide might splash back onto the handler, such as while mixing a pesticide or hosing off application equipment. </a:t>
            </a:r>
            <a:r>
              <a:rPr lang="en-US" dirty="0" smtClean="0"/>
              <a:t>Aprons must be long enough to cover the front of the body from mid-chest to knee</a:t>
            </a:r>
          </a:p>
          <a:p>
            <a:pPr marL="224535" indent="-224535" defTabSz="931774">
              <a:buFont typeface="+mj-lt"/>
              <a:buAutoNum type="arabicPeriod"/>
              <a:defRPr/>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931774">
              <a:buFont typeface="+mj-lt"/>
              <a:buAutoNum type="arabicPeriod"/>
              <a:defRPr/>
            </a:pPr>
            <a:r>
              <a:rPr lang="es-ES" dirty="0" smtClean="0"/>
              <a:t>La etiqueta puede requerir</a:t>
            </a:r>
            <a:r>
              <a:rPr lang="es-ES" baseline="0" dirty="0" smtClean="0"/>
              <a:t> el uso de </a:t>
            </a:r>
            <a:r>
              <a:rPr lang="es-ES" dirty="0" smtClean="0"/>
              <a:t>un delantal resistente a los químicos si es necesario para proteger al manipulador en una situación en la cual un pesticida pueda salpicar al manipulador, como durante la mezcla de un pesticida o limpieza del equipo de aplicación con agua de una manguera. Los delantales deben ser lo suficientemente largos para cubrir el frente del cuerpo desde la mitad del pecho hasta las rodillas</a:t>
            </a:r>
            <a:r>
              <a:rPr lang="en-US" dirty="0" smtClean="0"/>
              <a:t>. </a:t>
            </a:r>
          </a:p>
          <a:p>
            <a:pPr marL="224535" indent="-224535" defTabSz="931774">
              <a:buFont typeface="+mj-lt"/>
              <a:buAutoNum type="arabicPeriod"/>
              <a:defRPr/>
            </a:pPr>
            <a:endParaRPr lang="en-US" dirty="0" smtClean="0"/>
          </a:p>
          <a:p>
            <a:pPr marL="224535" indent="-224535">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141</a:t>
            </a:fld>
            <a:endParaRPr lang="en-US" dirty="0"/>
          </a:p>
        </p:txBody>
      </p:sp>
    </p:spTree>
    <p:extLst>
      <p:ext uri="{BB962C8B-B14F-4D97-AF65-F5344CB8AC3E}">
        <p14:creationId xmlns:p14="http://schemas.microsoft.com/office/powerpoint/2010/main" val="10154886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Some pesticide labels will simply require overhead protection, while others will state that chemical-resistant headgear must be worn. If chemical-resistant headgear is specified, it must be either a chemical-resistant hood or a chemical-resistant hat with a wide brim.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4535" indent="-224535">
              <a:buFont typeface="+mj-lt"/>
              <a:buAutoNum type="arabicPeriod"/>
            </a:pPr>
            <a:r>
              <a:rPr lang="es-ES" dirty="0" smtClean="0"/>
              <a:t>Algunas etiquetas de pesticidas simplemente requieren protección para</a:t>
            </a:r>
            <a:r>
              <a:rPr lang="es-ES" baseline="0" dirty="0" smtClean="0"/>
              <a:t> </a:t>
            </a:r>
            <a:r>
              <a:rPr lang="es-ES" dirty="0" smtClean="0"/>
              <a:t>la cabeza, mientras que otros indican que los cascos o sombreros resistentes a los productos químicos deben ser usados. Si se específica que</a:t>
            </a:r>
            <a:r>
              <a:rPr lang="es-ES" baseline="0" dirty="0" smtClean="0"/>
              <a:t> la protección para la cabeza tiene que estar</a:t>
            </a:r>
            <a:r>
              <a:rPr lang="es-ES" dirty="0" smtClean="0"/>
              <a:t> resistente a productos químicos, debe ser una capucha resistente a productos químicos o un casco</a:t>
            </a:r>
            <a:r>
              <a:rPr lang="es-ES" baseline="0" dirty="0" smtClean="0"/>
              <a:t> o sombrero ala ancha</a:t>
            </a:r>
            <a:r>
              <a:rPr lang="es-ES" dirty="0" smtClean="0"/>
              <a:t> resistente a los productos químicos.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142</a:t>
            </a:fld>
            <a:endParaRPr lang="en-US" dirty="0"/>
          </a:p>
        </p:txBody>
      </p:sp>
    </p:spTree>
    <p:extLst>
      <p:ext uri="{BB962C8B-B14F-4D97-AF65-F5344CB8AC3E}">
        <p14:creationId xmlns:p14="http://schemas.microsoft.com/office/powerpoint/2010/main" val="7800017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If a label requires a hat or overhead protection, handlers must wear something made of a non-absorbent material that they are willing to wash with soap and water at the end of the handling task. </a:t>
            </a:r>
          </a:p>
          <a:p>
            <a:pPr marL="224535" indent="-224535">
              <a:buFont typeface="+mj-lt"/>
              <a:buAutoNum type="arabicPeriod"/>
            </a:pPr>
            <a:r>
              <a:rPr lang="en-US" dirty="0"/>
              <a:t>Pesticide handlers should not wear hats such as baseball caps during pesticide handling activities.</a:t>
            </a:r>
            <a:r>
              <a:rPr lang="en-US" dirty="0">
                <a:effectLst/>
              </a:rPr>
              <a:t> </a:t>
            </a:r>
            <a:r>
              <a:rPr lang="en-US" dirty="0" smtClean="0">
                <a:effectLst/>
              </a:rPr>
              <a:t> </a:t>
            </a:r>
          </a:p>
          <a:p>
            <a:pPr marL="224535" indent="-224535">
              <a:buFont typeface="+mj-lt"/>
              <a:buAutoNum type="arabicPeriod"/>
            </a:pPr>
            <a:endParaRPr lang="en-US" dirty="0" smtClean="0">
              <a:effectLst/>
            </a:endParaRPr>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Si una etiqueta requiere el uso de un sombrero,</a:t>
            </a:r>
            <a:r>
              <a:rPr lang="es-ES" baseline="0" dirty="0" smtClean="0"/>
              <a:t> </a:t>
            </a:r>
            <a:r>
              <a:rPr lang="es-ES" dirty="0" smtClean="0"/>
              <a:t>casco o protección sobre la cabeza, los manipuladores deben usar algo hecho de un material no absorbente que están dispuestos a lavar con agua y jabón al final de la tarea de</a:t>
            </a:r>
            <a:r>
              <a:rPr lang="es-ES" baseline="0" dirty="0" smtClean="0"/>
              <a:t> manipulación</a:t>
            </a:r>
            <a:r>
              <a:rPr lang="en-US" dirty="0" smtClean="0"/>
              <a:t>. </a:t>
            </a:r>
          </a:p>
          <a:p>
            <a:pPr marL="224535" indent="-224535">
              <a:buFont typeface="+mj-lt"/>
              <a:buAutoNum type="arabicPeriod"/>
            </a:pPr>
            <a:r>
              <a:rPr lang="es-ES" dirty="0" smtClean="0"/>
              <a:t>Los manipuladores de pesticidas no deben utilizar sombreros hecho de material absorbente,</a:t>
            </a:r>
            <a:r>
              <a:rPr lang="es-ES" baseline="0" dirty="0" smtClean="0"/>
              <a:t> </a:t>
            </a:r>
            <a:r>
              <a:rPr lang="es-ES" dirty="0" smtClean="0"/>
              <a:t>como gorras de béisbol, durante las actividades de manipulación de pesticidas</a:t>
            </a:r>
            <a:r>
              <a:rPr lang="en-US" dirty="0" smtClean="0"/>
              <a:t>.</a:t>
            </a:r>
            <a:r>
              <a:rPr lang="en-US" dirty="0" smtClean="0">
                <a:effectLst/>
              </a:rPr>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143</a:t>
            </a:fld>
            <a:endParaRPr lang="en-US" dirty="0"/>
          </a:p>
        </p:txBody>
      </p:sp>
    </p:spTree>
    <p:extLst>
      <p:ext uri="{BB962C8B-B14F-4D97-AF65-F5344CB8AC3E}">
        <p14:creationId xmlns:p14="http://schemas.microsoft.com/office/powerpoint/2010/main" val="196827196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Protective eyewear options includes safety glasses with front, brow, and temple protection; chemical splash goggles; face shields; and full-face respirators. People who wear reading glasses might opt for a face shield, which will enable them to clearly see the label while mixing the product. </a:t>
            </a:r>
          </a:p>
          <a:p>
            <a:pPr marL="224535" indent="-224535">
              <a:buFont typeface="+mj-lt"/>
              <a:buAutoNum type="arabicPeriod"/>
            </a:pPr>
            <a:r>
              <a:rPr lang="en-US" dirty="0"/>
              <a:t>If the label says, “protective eyewear” the handler can wear any of the protective eyewear listed here. If the label specifies a type of protective eyewear (e.g., faceshield), then that specific eyewear must be used.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Las opciones para la protección</a:t>
            </a:r>
            <a:r>
              <a:rPr lang="es-ES" baseline="0" dirty="0" smtClean="0"/>
              <a:t> ocular </a:t>
            </a:r>
            <a:r>
              <a:rPr lang="es-ES" dirty="0" smtClean="0"/>
              <a:t>incluyen gafas de seguridad con protección en la frente de la cara, las</a:t>
            </a:r>
            <a:r>
              <a:rPr lang="es-ES" baseline="0" dirty="0" smtClean="0"/>
              <a:t> </a:t>
            </a:r>
            <a:r>
              <a:rPr lang="es-ES" dirty="0" smtClean="0"/>
              <a:t>cejas y ambas</a:t>
            </a:r>
            <a:r>
              <a:rPr lang="es-ES" baseline="0" dirty="0" smtClean="0"/>
              <a:t> </a:t>
            </a:r>
            <a:r>
              <a:rPr lang="es-ES" dirty="0" smtClean="0"/>
              <a:t>sienes; </a:t>
            </a:r>
            <a:r>
              <a:rPr lang="pt-BR" dirty="0" smtClean="0"/>
              <a:t>gafas protectoras contra salpicaduras químicas</a:t>
            </a:r>
            <a:r>
              <a:rPr lang="es-ES" dirty="0" smtClean="0"/>
              <a:t>; caretas o mascarillas; y respiradores que cubren</a:t>
            </a:r>
            <a:r>
              <a:rPr lang="es-ES" baseline="0" dirty="0" smtClean="0"/>
              <a:t> la</a:t>
            </a:r>
            <a:r>
              <a:rPr lang="es-ES" dirty="0" smtClean="0"/>
              <a:t> cara entera. Las personas que usan gafas para leer pueden seleccionar una careta, lo que les permitirá leer claramente la etiqueta mientras mezcla el producto</a:t>
            </a:r>
            <a:r>
              <a:rPr lang="en-US" dirty="0" smtClean="0"/>
              <a:t>. </a:t>
            </a:r>
          </a:p>
          <a:p>
            <a:pPr marL="224535" indent="-224535">
              <a:buFont typeface="+mj-lt"/>
              <a:buAutoNum type="arabicPeriod"/>
            </a:pPr>
            <a:r>
              <a:rPr lang="es-ES" dirty="0" smtClean="0"/>
              <a:t>Si la etiqueta requiere, “</a:t>
            </a:r>
            <a:r>
              <a:rPr lang="es-ES" dirty="0" err="1" smtClean="0"/>
              <a:t>protective</a:t>
            </a:r>
            <a:r>
              <a:rPr lang="es-ES" dirty="0" smtClean="0"/>
              <a:t> </a:t>
            </a:r>
            <a:r>
              <a:rPr lang="es-ES" dirty="0" err="1" smtClean="0"/>
              <a:t>eyewear</a:t>
            </a:r>
            <a:r>
              <a:rPr lang="es-ES" dirty="0" smtClean="0"/>
              <a:t>" el manipulador puede usar cualquiera tipo de protección ocular que se enumeran aquí</a:t>
            </a:r>
            <a:r>
              <a:rPr lang="en-US" dirty="0" smtClean="0"/>
              <a:t>. </a:t>
            </a:r>
            <a:r>
              <a:rPr lang="es-ES" dirty="0" smtClean="0"/>
              <a:t>Si la etiqueta indica un tipo específico de protección</a:t>
            </a:r>
            <a:r>
              <a:rPr lang="es-ES" baseline="0" dirty="0" smtClean="0"/>
              <a:t> para los ojos </a:t>
            </a:r>
            <a:r>
              <a:rPr lang="es-ES" dirty="0" smtClean="0"/>
              <a:t>(por ejemplo, un “</a:t>
            </a:r>
            <a:r>
              <a:rPr lang="es-ES" dirty="0" err="1" smtClean="0"/>
              <a:t>faceshield</a:t>
            </a:r>
            <a:r>
              <a:rPr lang="es-ES" dirty="0" smtClean="0"/>
              <a:t>” = “careta” en</a:t>
            </a:r>
            <a:r>
              <a:rPr lang="es-ES" baseline="0" dirty="0" smtClean="0"/>
              <a:t> español</a:t>
            </a:r>
            <a:r>
              <a:rPr lang="es-ES" dirty="0" smtClean="0"/>
              <a:t>), el manipulador debe usar esa</a:t>
            </a:r>
            <a:r>
              <a:rPr lang="es-ES" baseline="0" dirty="0" smtClean="0"/>
              <a:t> protección</a:t>
            </a:r>
            <a:r>
              <a:rPr lang="es-ES" dirty="0" smtClean="0"/>
              <a:t> específica.</a:t>
            </a:r>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144</a:t>
            </a:fld>
            <a:endParaRPr lang="en-US" dirty="0"/>
          </a:p>
        </p:txBody>
      </p:sp>
    </p:spTree>
    <p:extLst>
      <p:ext uri="{BB962C8B-B14F-4D97-AF65-F5344CB8AC3E}">
        <p14:creationId xmlns:p14="http://schemas.microsoft.com/office/powerpoint/2010/main" val="153776153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While some labels will recommend shoes and socks, labels that require handlers to wear chemical-resistant footwear are referring to shoes, boots, or shoe coverings made of chemical-resistant material, such as rubber or vinyl.</a:t>
            </a:r>
            <a:r>
              <a:rPr lang="en-US" b="1" dirty="0"/>
              <a:t> </a:t>
            </a:r>
            <a:r>
              <a:rPr lang="en-US" b="1" dirty="0" smtClean="0"/>
              <a:t> </a:t>
            </a:r>
          </a:p>
          <a:p>
            <a:pPr marL="224535" indent="-224535">
              <a:buFont typeface="+mj-lt"/>
              <a:buAutoNum type="arabicPeriod"/>
            </a:pPr>
            <a:endParaRPr lang="en-US" b="1"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a:buFont typeface="+mj-lt"/>
              <a:buAutoNum type="arabicPeriod"/>
            </a:pPr>
            <a:r>
              <a:rPr lang="es-ES" dirty="0" smtClean="0"/>
              <a:t>Mientras que algunas etiquetas recomendarán zapatos y calcetines, las etiquetas que requieren que los manipuladores usen calzado resistente a químicos se refieren a zapatos, botas o recubrimiento para zapatos hechos de material resistente a los químicos, como caucho o vinilo. </a:t>
            </a:r>
          </a:p>
          <a:p>
            <a:r>
              <a:rPr lang="es-ES" dirty="0" smtClean="0"/>
              <a:t/>
            </a:r>
            <a:br>
              <a:rPr lang="es-ES" dirty="0" smtClean="0"/>
            </a:br>
            <a:r>
              <a:rPr lang="es-ES" dirty="0" smtClean="0"/>
              <a:t/>
            </a:r>
            <a:br>
              <a:rPr lang="es-ES" dirty="0" smtClean="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145</a:t>
            </a:fld>
            <a:endParaRPr lang="en-US" dirty="0"/>
          </a:p>
        </p:txBody>
      </p:sp>
    </p:spTree>
    <p:extLst>
      <p:ext uri="{BB962C8B-B14F-4D97-AF65-F5344CB8AC3E}">
        <p14:creationId xmlns:p14="http://schemas.microsoft.com/office/powerpoint/2010/main" val="163046458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If the label requires handlers to wear gloves, they must be worn during all handling tasks, including when repairing application equipment and adjusting nozzles. </a:t>
            </a:r>
          </a:p>
          <a:p>
            <a:pPr marL="224535" indent="-224535">
              <a:buFont typeface="+mj-lt"/>
              <a:buAutoNum type="arabicPeriod"/>
            </a:pPr>
            <a:r>
              <a:rPr lang="en-US" dirty="0"/>
              <a:t>The gloves must be the type listed on the label. Many labels will list the type of glove material (for example, nitrile gloves) or will state that the gloves can be of any chemical-resistant or waterproof material. </a:t>
            </a:r>
          </a:p>
          <a:p>
            <a:pPr marL="224535" indent="-224535">
              <a:buFont typeface="+mj-lt"/>
              <a:buAutoNum type="arabicPeriod"/>
            </a:pPr>
            <a:r>
              <a:rPr lang="en-US" dirty="0"/>
              <a:t>Handlers must not wear cotton, suede or leather gloves when they are handling pesticides unless instructed to do so by the label. These materials absorb pesticides and won’t protect handlers from the pesticides.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a:buFont typeface="+mj-lt"/>
              <a:buAutoNum type="arabicPeriod"/>
            </a:pPr>
            <a:r>
              <a:rPr lang="es-ES" dirty="0" smtClean="0"/>
              <a:t>Si la etiqueta requiere que los manipuladores usen guantes, deben ser usados durante todas las tareas de manipulación, incluyendo cuando se reparan los equipos de aplicación y cuando se ajustan las boquillas.</a:t>
            </a:r>
            <a:r>
              <a:rPr lang="en-US" dirty="0" smtClean="0"/>
              <a:t> </a:t>
            </a:r>
          </a:p>
          <a:p>
            <a:pPr marL="224535" indent="-224535">
              <a:buFont typeface="+mj-lt"/>
              <a:buAutoNum type="arabicPeriod"/>
            </a:pPr>
            <a:r>
              <a:rPr lang="es-ES" dirty="0" smtClean="0"/>
              <a:t>Los guantes deben ser del tipo indicado en la etiqueta. Muchas etiquetas indicarán el tipo de material de los guantes (por ejemplo, guantes de nitrilo) o indicarán que los guantes pueden ser de cualquier material resistente a los productos químicos, impermeable</a:t>
            </a:r>
            <a:r>
              <a:rPr lang="es-ES" baseline="0" dirty="0" smtClean="0"/>
              <a:t> o </a:t>
            </a:r>
            <a:r>
              <a:rPr lang="es-ES" dirty="0" smtClean="0"/>
              <a:t>a</a:t>
            </a:r>
            <a:r>
              <a:rPr lang="es-ES" baseline="0" dirty="0" smtClean="0"/>
              <a:t> prueba de agua.</a:t>
            </a:r>
            <a:endParaRPr lang="es-ES" dirty="0" smtClean="0"/>
          </a:p>
          <a:p>
            <a:pPr marL="224535" indent="-224535">
              <a:buFont typeface="+mj-lt"/>
              <a:buAutoNum type="arabicPeriod"/>
            </a:pPr>
            <a:r>
              <a:rPr lang="es-ES" dirty="0" smtClean="0"/>
              <a:t>Los manipuladores no deben usar guantes de algodón, gamuza o cuero cuando manipulan pesticidas a menos que se indique en la etiqueta. Estos materiales absorben pesticidas y no protegen a los manipuladores contra los pesticidas.</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146</a:t>
            </a:fld>
            <a:endParaRPr lang="en-US" dirty="0"/>
          </a:p>
        </p:txBody>
      </p:sp>
    </p:spTree>
    <p:extLst>
      <p:ext uri="{BB962C8B-B14F-4D97-AF65-F5344CB8AC3E}">
        <p14:creationId xmlns:p14="http://schemas.microsoft.com/office/powerpoint/2010/main" val="8294935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 typeface="+mj-lt"/>
              <a:buAutoNum type="arabicPeriod"/>
              <a:defRPr/>
            </a:pPr>
            <a:r>
              <a:rPr lang="en-US" dirty="0"/>
              <a:t>Separable glove liners made of a thin lightweight fabric may be worn beneath chemical-resistant gloves as long as they are </a:t>
            </a:r>
            <a:r>
              <a:rPr lang="en-US" u="sng" dirty="0"/>
              <a:t>not</a:t>
            </a:r>
            <a:r>
              <a:rPr lang="en-US" dirty="0"/>
              <a:t> exposed to the chemical by extending outside of the chemical-resistant gloves. If used, separable glove liners must be discarded either after 10 hours of use or within 24 hours of initially putting on the gloves, whichever comes first. They must be removed if they contact pesticide directly, and they cannot be reused.</a:t>
            </a:r>
          </a:p>
          <a:p>
            <a:pPr marL="224535" indent="-224535">
              <a:buFont typeface="+mj-lt"/>
              <a:buAutoNum type="arabicPeriod"/>
            </a:pPr>
            <a:r>
              <a:rPr lang="en-US" dirty="0"/>
              <a:t>Separable glove liners are not to be confused with cotton- or fleece-lined gloves , which are not allowed because they could absorb pesticides and contaminate the handler.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defTabSz="898136">
              <a:buFont typeface="+mj-lt"/>
              <a:buAutoNum type="arabicPeriod"/>
              <a:defRPr/>
            </a:pPr>
            <a:r>
              <a:rPr lang="es-ES" dirty="0" smtClean="0"/>
              <a:t>Los forros separables para las guantes hecho de un tejido delgado y ligero se pueden usar debajo de los guantes resistentes a productos químicos, siempre y cuando </a:t>
            </a:r>
            <a:r>
              <a:rPr lang="es-ES" u="sng" dirty="0" smtClean="0"/>
              <a:t>no</a:t>
            </a:r>
            <a:r>
              <a:rPr lang="es-ES" dirty="0" smtClean="0"/>
              <a:t> se expongan al producto químico por extendiéndose fuera de los guantes resistentes a productos químicos</a:t>
            </a:r>
            <a:r>
              <a:rPr lang="en-US" dirty="0" smtClean="0"/>
              <a:t>. </a:t>
            </a:r>
            <a:r>
              <a:rPr lang="es-ES" dirty="0" smtClean="0"/>
              <a:t>Si se usan los forros separables para las guantes, deben ser desechados después de 10 horas de uso o dentro de las 24 horas después de ponerse inicialmente, lo que ocurra primero. Deben quitarse si están contaminados directamente con el pesticida, y no pueden ser reutilizados</a:t>
            </a:r>
            <a:r>
              <a:rPr lang="en-US" dirty="0" smtClean="0"/>
              <a:t>.</a:t>
            </a:r>
          </a:p>
          <a:p>
            <a:pPr marL="224535" indent="-224535">
              <a:buFont typeface="+mj-lt"/>
              <a:buAutoNum type="arabicPeriod"/>
            </a:pPr>
            <a:r>
              <a:rPr lang="es-ES" dirty="0" smtClean="0"/>
              <a:t>Los forros separables para las guantes no deben confundirse con las guantes forrados de algodón o lana, que no están permitidos porque podrían absorber pesticidas y contaminar el manipulador.</a:t>
            </a:r>
            <a:r>
              <a:rPr lang="en-US" dirty="0" smtClean="0"/>
              <a:t>  </a:t>
            </a:r>
          </a:p>
          <a:p>
            <a:r>
              <a:rPr lang="es-ES" dirty="0" smtClean="0"/>
              <a:t/>
            </a:r>
            <a:br>
              <a:rPr lang="es-ES" dirty="0" smtClean="0"/>
            </a:br>
            <a:r>
              <a:rPr lang="es-ES" dirty="0" smtClean="0"/>
              <a:t/>
            </a:r>
            <a:br>
              <a:rPr lang="es-ES" dirty="0" smtClean="0"/>
            </a:br>
            <a:r>
              <a:rPr lang="es-ES" dirty="0" smtClean="0"/>
              <a:t/>
            </a:r>
            <a:br>
              <a:rPr lang="es-ES" dirty="0" smtClean="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147</a:t>
            </a:fld>
            <a:endParaRPr lang="en-US" dirty="0"/>
          </a:p>
        </p:txBody>
      </p:sp>
    </p:spTree>
    <p:extLst>
      <p:ext uri="{BB962C8B-B14F-4D97-AF65-F5344CB8AC3E}">
        <p14:creationId xmlns:p14="http://schemas.microsoft.com/office/powerpoint/2010/main" val="7007539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 typeface="+mj-lt"/>
              <a:buAutoNum type="arabicPeriod"/>
              <a:defRPr/>
            </a:pPr>
            <a:r>
              <a:rPr lang="en-US" dirty="0"/>
              <a:t>Respirators are important if there is the likelihood of the handler’s exposure to droplets or vapors.</a:t>
            </a:r>
          </a:p>
          <a:p>
            <a:pPr marL="224535" indent="-224535">
              <a:buFont typeface="+mj-lt"/>
              <a:buAutoNum type="arabicPeriod"/>
            </a:pPr>
            <a:r>
              <a:rPr lang="en-US" dirty="0"/>
              <a:t>If respiratory equipment is required by the pesticide label, the type of respirator will be identified by the acronym “NIOSH” and a “TC” followed by a coding system (e.g., TC-23C). These acronyms tell the handler that the National Institute of Occupation Safety and Health (NIOSH) has Tested and Certified (TC) the equipment listed on the label. </a:t>
            </a:r>
          </a:p>
          <a:p>
            <a:pPr marL="224535" indent="-224535">
              <a:buFont typeface="+mj-lt"/>
              <a:buAutoNum type="arabicPeriod"/>
            </a:pPr>
            <a:r>
              <a:rPr lang="en-US" dirty="0"/>
              <a:t>If a cartridge is required, it will be identified by a description and/or an abbreviation (e.g., organic vapor (OV) filtering cartridge). Sometimes pesticide labels also require filters that fit onto the cartridges (often also called “pre-filters”). They are identified by the testing and certification code TC-84A, by the type of material the filter can be used with (N, R, P, HE) and the amount that they filter (95, 99, 100).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defTabSz="898136">
              <a:buFont typeface="+mj-lt"/>
              <a:buAutoNum type="arabicPeriod"/>
              <a:defRPr/>
            </a:pPr>
            <a:r>
              <a:rPr lang="es-ES" dirty="0" smtClean="0"/>
              <a:t>Los respiradores son importantes si existe la probabilidad de que el manipulador estará expuesto a gotitas o vapores</a:t>
            </a:r>
            <a:r>
              <a:rPr lang="en-US" dirty="0" smtClean="0"/>
              <a:t>.</a:t>
            </a:r>
          </a:p>
          <a:p>
            <a:pPr marL="224535" indent="-224535">
              <a:buFont typeface="+mj-lt"/>
              <a:buAutoNum type="arabicPeriod"/>
            </a:pPr>
            <a:r>
              <a:rPr lang="es-ES" dirty="0" smtClean="0"/>
              <a:t>Si el equipo respiratorio es requerido por la etiqueta del pesticida, el tipo de respirador se identificará por las siglas "NIOSH" y un "TC" seguido por un sistema de codificación (por ejemplo, TC-23C). Estas</a:t>
            </a:r>
            <a:r>
              <a:rPr lang="es-ES" baseline="0" dirty="0" smtClean="0"/>
              <a:t> </a:t>
            </a:r>
            <a:r>
              <a:rPr lang="es-ES" dirty="0" smtClean="0"/>
              <a:t>siglas indican al manipulador que el Instituto Nacional de Seguridad y Salud Ocupacional (NIOSH) ha probado y certificado (TC = siglas</a:t>
            </a:r>
            <a:r>
              <a:rPr lang="es-ES" baseline="0" dirty="0" smtClean="0"/>
              <a:t> que representen </a:t>
            </a:r>
            <a:r>
              <a:rPr lang="es-ES" dirty="0" smtClean="0"/>
              <a:t>“</a:t>
            </a:r>
            <a:r>
              <a:rPr lang="es-ES" dirty="0" err="1" smtClean="0"/>
              <a:t>tested</a:t>
            </a:r>
            <a:r>
              <a:rPr lang="es-ES" dirty="0" smtClean="0"/>
              <a:t> and</a:t>
            </a:r>
            <a:r>
              <a:rPr lang="es-ES" baseline="0" dirty="0" smtClean="0"/>
              <a:t> </a:t>
            </a:r>
            <a:r>
              <a:rPr lang="es-ES" baseline="0" dirty="0" err="1" smtClean="0"/>
              <a:t>certified</a:t>
            </a:r>
            <a:r>
              <a:rPr lang="es-ES" baseline="0" dirty="0" smtClean="0"/>
              <a:t>” en inglés</a:t>
            </a:r>
            <a:r>
              <a:rPr lang="es-ES" dirty="0" smtClean="0"/>
              <a:t>) el equipo que aparece en la etiqueta.</a:t>
            </a:r>
          </a:p>
          <a:p>
            <a:pPr marL="224535" indent="-224535">
              <a:buFont typeface="+mj-lt"/>
              <a:buAutoNum type="arabicPeriod"/>
            </a:pPr>
            <a:r>
              <a:rPr lang="es-ES" dirty="0" smtClean="0"/>
              <a:t>Si se requiere un cartucho, se identificará mediante una descripción y/o una</a:t>
            </a:r>
            <a:r>
              <a:rPr lang="es-ES" baseline="0" dirty="0" smtClean="0"/>
              <a:t> sigla </a:t>
            </a:r>
            <a:r>
              <a:rPr lang="es-ES" dirty="0" smtClean="0"/>
              <a:t>(por ejemplo, cartucho de filtración de vapor orgánico (por ejemplo,</a:t>
            </a:r>
            <a:r>
              <a:rPr lang="es-ES" baseline="0" dirty="0" smtClean="0"/>
              <a:t> “</a:t>
            </a:r>
            <a:r>
              <a:rPr lang="es-ES" dirty="0" smtClean="0"/>
              <a:t>OV” = siglas que representen</a:t>
            </a:r>
            <a:r>
              <a:rPr lang="es-ES" baseline="0" dirty="0" smtClean="0"/>
              <a:t> </a:t>
            </a:r>
            <a:r>
              <a:rPr lang="es-ES" dirty="0" smtClean="0"/>
              <a:t>“</a:t>
            </a:r>
            <a:r>
              <a:rPr lang="es-ES" dirty="0" err="1" smtClean="0"/>
              <a:t>organic</a:t>
            </a:r>
            <a:r>
              <a:rPr lang="es-ES" dirty="0" smtClean="0"/>
              <a:t> </a:t>
            </a:r>
            <a:r>
              <a:rPr lang="es-ES" dirty="0" err="1" smtClean="0"/>
              <a:t>vapors</a:t>
            </a:r>
            <a:r>
              <a:rPr lang="es-ES" dirty="0" smtClean="0"/>
              <a:t>” en</a:t>
            </a:r>
            <a:r>
              <a:rPr lang="es-ES" baseline="0" dirty="0" smtClean="0"/>
              <a:t> inglés</a:t>
            </a:r>
            <a:r>
              <a:rPr lang="es-ES" dirty="0" smtClean="0"/>
              <a:t>)</a:t>
            </a:r>
            <a:r>
              <a:rPr lang="en-US" dirty="0" smtClean="0"/>
              <a:t>. </a:t>
            </a:r>
            <a:r>
              <a:rPr lang="es-ES" dirty="0" smtClean="0"/>
              <a:t>A veces, las etiquetas de pesticidas también requieren filtros que se ponen</a:t>
            </a:r>
            <a:r>
              <a:rPr lang="es-ES" baseline="0" dirty="0" smtClean="0"/>
              <a:t> encima de</a:t>
            </a:r>
            <a:r>
              <a:rPr lang="es-ES" dirty="0" smtClean="0"/>
              <a:t> los cartuchos (muchas veces llamados "pre-filtros"). Están identificados por el código de prueba y certificación TC-84A, por el tipo de material con el que se puede utilizar el filtro (N, R, P, HE) y la cantidad que filtran (95, 99, 100).</a:t>
            </a:r>
          </a:p>
          <a:p>
            <a:pPr marL="224535" indent="-224535">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148</a:t>
            </a:fld>
            <a:endParaRPr lang="en-US" dirty="0"/>
          </a:p>
        </p:txBody>
      </p:sp>
    </p:spTree>
    <p:extLst>
      <p:ext uri="{BB962C8B-B14F-4D97-AF65-F5344CB8AC3E}">
        <p14:creationId xmlns:p14="http://schemas.microsoft.com/office/powerpoint/2010/main" val="322885346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Respirators, cartridges and filters are product- and task-specific. It is therefore imperative that pesticide handlers wear the equipment specified on the label for the handling activity they will perform.</a:t>
            </a:r>
          </a:p>
          <a:p>
            <a:pPr marL="224535" indent="-224535">
              <a:buFont typeface="+mj-lt"/>
              <a:buAutoNum type="arabicPeriod"/>
            </a:pPr>
            <a:endParaRPr lang="en-US" dirty="0"/>
          </a:p>
          <a:p>
            <a:pPr defTabSz="898136">
              <a:defRPr/>
            </a:pPr>
            <a:r>
              <a:rPr lang="en-US" altLang="es-MX" b="1" dirty="0"/>
              <a:t>Notes for trainers of pesticide handlers:</a:t>
            </a:r>
          </a:p>
          <a:p>
            <a:pPr marL="224535" indent="-224535">
              <a:buFont typeface="+mj-lt"/>
              <a:buAutoNum type="arabicPeriod"/>
            </a:pPr>
            <a:r>
              <a:rPr lang="en-US" dirty="0"/>
              <a:t>PERC (http://pesticideresources.org/wps/inventory.html) has a good resource that provides more information on cartridges, canisters, filters and respirators in general</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n-US" dirty="0" smtClean="0"/>
              <a:t>Los</a:t>
            </a:r>
            <a:r>
              <a:rPr lang="en-US" baseline="0" dirty="0" smtClean="0"/>
              <a:t> </a:t>
            </a:r>
            <a:r>
              <a:rPr lang="es-ES" baseline="0" dirty="0" smtClean="0"/>
              <a:t>r</a:t>
            </a:r>
            <a:r>
              <a:rPr lang="es-ES" dirty="0" smtClean="0"/>
              <a:t>espiradores, cartuchos y filtros son específicos del producto y de la tarea. Por lo tanto, es imperativo que los manipuladores de pesticidas usen el equipo especificado en la etiqueta para la actividad de manipulación que realizarán.</a:t>
            </a:r>
          </a:p>
          <a:p>
            <a:pPr marL="224535" indent="-224535">
              <a:buFont typeface="+mj-lt"/>
              <a:buAutoNum type="arabicPeriod"/>
            </a:pPr>
            <a:endParaRPr lang="en-US" dirty="0" smtClean="0"/>
          </a:p>
          <a:p>
            <a:pPr defTabSz="898136">
              <a:defRPr/>
            </a:pPr>
            <a:r>
              <a:rPr lang="en-US" altLang="es-MX" b="1" dirty="0" err="1" smtClean="0"/>
              <a:t>Notas</a:t>
            </a:r>
            <a:r>
              <a:rPr lang="en-US" altLang="es-MX" b="1" baseline="0" dirty="0" smtClean="0"/>
              <a:t> para las </a:t>
            </a:r>
            <a:r>
              <a:rPr lang="en-US" altLang="es-MX" b="1" baseline="0" dirty="0" err="1" smtClean="0"/>
              <a:t>capacitadores</a:t>
            </a:r>
            <a:r>
              <a:rPr lang="en-US" altLang="es-MX" b="1" baseline="0" dirty="0" smtClean="0"/>
              <a:t> de </a:t>
            </a:r>
            <a:r>
              <a:rPr lang="en-US" altLang="es-MX" b="1" baseline="0" dirty="0" err="1" smtClean="0"/>
              <a:t>manipuladores</a:t>
            </a:r>
            <a:r>
              <a:rPr lang="en-US" altLang="es-MX" b="1" dirty="0" smtClean="0"/>
              <a:t>:</a:t>
            </a:r>
          </a:p>
          <a:p>
            <a:pPr marL="224535" indent="-224535">
              <a:buFont typeface="+mj-lt"/>
              <a:buAutoNum type="arabicPeriod"/>
            </a:pPr>
            <a:r>
              <a:rPr lang="en-US" dirty="0" smtClean="0"/>
              <a:t>PERC (http://pesticideresources.org/wps/inventory.html) </a:t>
            </a:r>
            <a:r>
              <a:rPr lang="es-ES" dirty="0" smtClean="0"/>
              <a:t>tiene un buen recurso que proporciona más información sobre los cartuchos, botes, filtros y respiradores en general.</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149</a:t>
            </a:fld>
            <a:endParaRPr lang="en-US" dirty="0"/>
          </a:p>
        </p:txBody>
      </p:sp>
    </p:spTree>
    <p:extLst>
      <p:ext uri="{BB962C8B-B14F-4D97-AF65-F5344CB8AC3E}">
        <p14:creationId xmlns:p14="http://schemas.microsoft.com/office/powerpoint/2010/main" val="138533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898136">
              <a:defRPr/>
            </a:pPr>
            <a:r>
              <a:rPr lang="en-US" altLang="es-MX" b="1" dirty="0"/>
              <a:t>Notes for trainers of workers and pesticide handlers:</a:t>
            </a:r>
          </a:p>
          <a:p>
            <a:pPr marL="224535" indent="-224535">
              <a:buFont typeface="+mj-lt"/>
              <a:buAutoNum type="arabicPeriod"/>
            </a:pPr>
            <a:r>
              <a:rPr lang="en-US" dirty="0"/>
              <a:t>Worker means any person, including a self-employed person, who is </a:t>
            </a:r>
            <a:r>
              <a:rPr lang="en-US" noProof="0" dirty="0"/>
              <a:t>employed</a:t>
            </a:r>
            <a:r>
              <a:rPr lang="es-US" dirty="0"/>
              <a:t> (</a:t>
            </a:r>
            <a:r>
              <a:rPr lang="en-US" noProof="0" dirty="0"/>
              <a:t>receives wages or salary) and performs</a:t>
            </a:r>
            <a:r>
              <a:rPr lang="es-US" dirty="0"/>
              <a:t> </a:t>
            </a:r>
            <a:r>
              <a:rPr lang="en-US" noProof="0" dirty="0"/>
              <a:t>activities</a:t>
            </a:r>
            <a:r>
              <a:rPr lang="es-US" dirty="0"/>
              <a:t> </a:t>
            </a:r>
            <a:r>
              <a:rPr lang="en-US" dirty="0"/>
              <a:t>directly relating to the production of </a:t>
            </a:r>
            <a:r>
              <a:rPr lang="en-US" noProof="0" dirty="0"/>
              <a:t>agricultural</a:t>
            </a:r>
            <a:r>
              <a:rPr lang="es-US" dirty="0"/>
              <a:t> </a:t>
            </a:r>
            <a:r>
              <a:rPr lang="en-US" noProof="0" dirty="0"/>
              <a:t>plants</a:t>
            </a:r>
            <a:r>
              <a:rPr lang="es-US" dirty="0"/>
              <a:t> </a:t>
            </a:r>
            <a:r>
              <a:rPr lang="en-US" noProof="0" dirty="0"/>
              <a:t>on</a:t>
            </a:r>
            <a:r>
              <a:rPr lang="es-US" dirty="0"/>
              <a:t> </a:t>
            </a:r>
            <a:r>
              <a:rPr lang="en-US" noProof="0" dirty="0"/>
              <a:t>an</a:t>
            </a:r>
            <a:r>
              <a:rPr lang="es-US" dirty="0"/>
              <a:t> </a:t>
            </a:r>
            <a:r>
              <a:rPr lang="en-US" noProof="0" dirty="0"/>
              <a:t>agricultural</a:t>
            </a:r>
            <a:r>
              <a:rPr lang="es-US" dirty="0"/>
              <a:t> establishment.</a:t>
            </a:r>
          </a:p>
          <a:p>
            <a:pPr marL="224535" indent="-224535">
              <a:buFont typeface="+mj-lt"/>
              <a:buAutoNum type="arabicPeriod"/>
            </a:pPr>
            <a:r>
              <a:rPr lang="en-US" dirty="0"/>
              <a:t>An agricultural worker is employed and receives compensation for his/her work.</a:t>
            </a:r>
            <a:endParaRPr lang="es-ES" dirty="0"/>
          </a:p>
          <a:p>
            <a:pPr marL="224535" indent="-224535">
              <a:buFont typeface="+mj-lt"/>
              <a:buAutoNum type="arabicPeriod"/>
            </a:pPr>
            <a:r>
              <a:rPr lang="en-US" dirty="0"/>
              <a:t>Some examples are harvesting, weeding, pruning, or irrigating for the production of agricultural plants on farms, forests, nurseries, greenhouses and other enclosed space production areas. </a:t>
            </a:r>
            <a:r>
              <a:rPr lang="en-US" i="0" dirty="0"/>
              <a:t>Use some specific</a:t>
            </a:r>
            <a:r>
              <a:rPr lang="en-US" i="0" baseline="0" dirty="0"/>
              <a:t> examples of work activities for the crop or activity you are teaching.</a:t>
            </a:r>
          </a:p>
          <a:p>
            <a:pPr marL="224535" indent="-224535">
              <a:buFont typeface="+mj-lt"/>
              <a:buAutoNum type="arabicPeriod"/>
            </a:pPr>
            <a:r>
              <a:rPr lang="en-US" i="0" baseline="0" dirty="0"/>
              <a:t>The WPS does not establish a minimum age for agricultural workers who enter the treated area after the restricted-entry interval expires (i.e., that are not early-entry workers).</a:t>
            </a:r>
          </a:p>
          <a:p>
            <a:pPr marL="224535" indent="-224535">
              <a:buFont typeface="+mj-lt"/>
              <a:buAutoNum type="arabicPeriod"/>
            </a:pPr>
            <a:endParaRPr lang="en-US" i="0" baseline="0" dirty="0"/>
          </a:p>
          <a:p>
            <a:pPr defTabSz="898136">
              <a:defRPr/>
            </a:pPr>
            <a:r>
              <a:rPr lang="en-US" altLang="es-MX" b="1" dirty="0" err="1"/>
              <a:t>Notas</a:t>
            </a:r>
            <a:r>
              <a:rPr lang="en-US" altLang="es-MX" b="1" baseline="0" dirty="0"/>
              <a:t> para </a:t>
            </a:r>
            <a:r>
              <a:rPr lang="en-US" altLang="es-MX" b="1" baseline="0" dirty="0" err="1"/>
              <a:t>trabajadores</a:t>
            </a:r>
            <a:r>
              <a:rPr lang="en-US" altLang="es-MX" b="1" baseline="0" dirty="0"/>
              <a:t> y </a:t>
            </a:r>
            <a:r>
              <a:rPr lang="en-US" altLang="es-MX" b="1" baseline="0" dirty="0" err="1"/>
              <a:t>manipuladores</a:t>
            </a:r>
            <a:r>
              <a:rPr lang="en-US" altLang="es-MX" b="1" baseline="0" dirty="0"/>
              <a:t>:</a:t>
            </a:r>
            <a:endParaRPr lang="en-US" altLang="es-MX" b="1" dirty="0"/>
          </a:p>
          <a:p>
            <a:pPr marL="224535" indent="-224535" defTabSz="931774">
              <a:buFont typeface="+mj-lt"/>
              <a:buAutoNum type="arabicPeriod"/>
              <a:defRPr/>
            </a:pPr>
            <a:r>
              <a:rPr lang="en-US" dirty="0" err="1"/>
              <a:t>Trabjador</a:t>
            </a:r>
            <a:r>
              <a:rPr lang="en-US" dirty="0"/>
              <a:t> </a:t>
            </a:r>
            <a:r>
              <a:rPr lang="en-US" dirty="0" err="1"/>
              <a:t>significa</a:t>
            </a:r>
            <a:r>
              <a:rPr lang="en-US" dirty="0"/>
              <a:t> </a:t>
            </a:r>
            <a:r>
              <a:rPr lang="en-US" dirty="0" err="1"/>
              <a:t>toda</a:t>
            </a:r>
            <a:r>
              <a:rPr lang="en-US" dirty="0"/>
              <a:t> persona, </a:t>
            </a:r>
            <a:r>
              <a:rPr lang="en-US" dirty="0" err="1"/>
              <a:t>incluyendo</a:t>
            </a:r>
            <a:r>
              <a:rPr lang="en-US" dirty="0"/>
              <a:t> </a:t>
            </a:r>
            <a:r>
              <a:rPr lang="en-US" dirty="0" err="1"/>
              <a:t>una</a:t>
            </a:r>
            <a:r>
              <a:rPr lang="en-US" dirty="0"/>
              <a:t> persona </a:t>
            </a:r>
            <a:r>
              <a:rPr lang="en-US" dirty="0" err="1"/>
              <a:t>independente</a:t>
            </a:r>
            <a:r>
              <a:rPr lang="en-US" dirty="0"/>
              <a:t> (</a:t>
            </a:r>
            <a:r>
              <a:rPr lang="en-US" dirty="0" err="1"/>
              <a:t>por</a:t>
            </a:r>
            <a:r>
              <a:rPr lang="en-US" dirty="0"/>
              <a:t> </a:t>
            </a:r>
            <a:r>
              <a:rPr lang="en-US" dirty="0" err="1"/>
              <a:t>cuenta</a:t>
            </a:r>
            <a:r>
              <a:rPr lang="en-US" dirty="0"/>
              <a:t> </a:t>
            </a:r>
            <a:r>
              <a:rPr lang="en-US" dirty="0" err="1"/>
              <a:t>propia</a:t>
            </a:r>
            <a:r>
              <a:rPr lang="en-US" dirty="0"/>
              <a:t>), que se</a:t>
            </a:r>
            <a:r>
              <a:rPr lang="en-US" baseline="0" dirty="0"/>
              <a:t> </a:t>
            </a:r>
            <a:r>
              <a:rPr lang="en-US" baseline="0" dirty="0" err="1"/>
              <a:t>emplea</a:t>
            </a:r>
            <a:r>
              <a:rPr lang="en-US" dirty="0"/>
              <a:t> (</a:t>
            </a:r>
            <a:r>
              <a:rPr lang="en-US" dirty="0" err="1"/>
              <a:t>recibe</a:t>
            </a:r>
            <a:r>
              <a:rPr lang="en-US" dirty="0"/>
              <a:t> </a:t>
            </a:r>
            <a:r>
              <a:rPr lang="en-US" dirty="0" err="1"/>
              <a:t>salario</a:t>
            </a:r>
            <a:r>
              <a:rPr lang="en-US" dirty="0"/>
              <a:t> o </a:t>
            </a:r>
            <a:r>
              <a:rPr lang="en-US" dirty="0" err="1"/>
              <a:t>sueldo</a:t>
            </a:r>
            <a:r>
              <a:rPr lang="en-US" dirty="0"/>
              <a:t>) y </a:t>
            </a:r>
            <a:r>
              <a:rPr lang="en-US" dirty="0" err="1"/>
              <a:t>realiza</a:t>
            </a:r>
            <a:r>
              <a:rPr lang="en-US" dirty="0"/>
              <a:t> </a:t>
            </a:r>
            <a:r>
              <a:rPr lang="en-US" dirty="0" err="1"/>
              <a:t>tareas</a:t>
            </a:r>
            <a:r>
              <a:rPr lang="en-US" dirty="0"/>
              <a:t> </a:t>
            </a:r>
            <a:r>
              <a:rPr lang="en-US" dirty="0" err="1"/>
              <a:t>directamente</a:t>
            </a:r>
            <a:r>
              <a:rPr lang="en-US" dirty="0"/>
              <a:t> </a:t>
            </a:r>
            <a:r>
              <a:rPr lang="en-US" dirty="0" err="1"/>
              <a:t>relacionadas</a:t>
            </a:r>
            <a:r>
              <a:rPr lang="en-US" dirty="0"/>
              <a:t> con la </a:t>
            </a:r>
            <a:r>
              <a:rPr lang="en-US" dirty="0" err="1"/>
              <a:t>producción</a:t>
            </a:r>
            <a:r>
              <a:rPr lang="en-US" dirty="0"/>
              <a:t> de </a:t>
            </a:r>
            <a:r>
              <a:rPr lang="en-US" dirty="0" err="1"/>
              <a:t>plantas</a:t>
            </a:r>
            <a:r>
              <a:rPr lang="en-US" dirty="0"/>
              <a:t> </a:t>
            </a:r>
            <a:r>
              <a:rPr lang="en-US" dirty="0" err="1"/>
              <a:t>agrícolas</a:t>
            </a:r>
            <a:r>
              <a:rPr lang="en-US" dirty="0"/>
              <a:t> </a:t>
            </a:r>
            <a:r>
              <a:rPr lang="en-US" dirty="0" err="1"/>
              <a:t>en</a:t>
            </a:r>
            <a:r>
              <a:rPr lang="en-US" dirty="0"/>
              <a:t> un </a:t>
            </a:r>
            <a:r>
              <a:rPr lang="en-US" dirty="0" err="1"/>
              <a:t>establecimiento</a:t>
            </a:r>
            <a:r>
              <a:rPr lang="en-US" dirty="0"/>
              <a:t> </a:t>
            </a:r>
            <a:r>
              <a:rPr lang="en-US" dirty="0" err="1"/>
              <a:t>agrícola</a:t>
            </a:r>
            <a:r>
              <a:rPr lang="en-US" dirty="0"/>
              <a:t>.</a:t>
            </a:r>
          </a:p>
          <a:p>
            <a:pPr marL="224535" indent="-224535" defTabSz="931774">
              <a:buFont typeface="+mj-lt"/>
              <a:buAutoNum type="arabicPeriod"/>
              <a:defRPr/>
            </a:pPr>
            <a:r>
              <a:rPr lang="en-US" dirty="0"/>
              <a:t>Un</a:t>
            </a:r>
            <a:r>
              <a:rPr lang="en-US" baseline="0" dirty="0"/>
              <a:t> </a:t>
            </a:r>
            <a:r>
              <a:rPr lang="en-US" baseline="0" dirty="0" err="1"/>
              <a:t>trabajador</a:t>
            </a:r>
            <a:r>
              <a:rPr lang="en-US" baseline="0" dirty="0"/>
              <a:t> </a:t>
            </a:r>
            <a:r>
              <a:rPr lang="en-US" baseline="0" dirty="0" err="1"/>
              <a:t>agrícola</a:t>
            </a:r>
            <a:r>
              <a:rPr lang="en-US" baseline="0" dirty="0"/>
              <a:t> que se </a:t>
            </a:r>
            <a:r>
              <a:rPr lang="en-US" baseline="0" dirty="0" err="1"/>
              <a:t>empea</a:t>
            </a:r>
            <a:r>
              <a:rPr lang="en-US" baseline="0" dirty="0"/>
              <a:t> y</a:t>
            </a:r>
            <a:r>
              <a:rPr lang="en-US" dirty="0"/>
              <a:t> </a:t>
            </a:r>
            <a:r>
              <a:rPr lang="en-US" dirty="0" err="1"/>
              <a:t>recibe</a:t>
            </a:r>
            <a:r>
              <a:rPr lang="en-US" dirty="0"/>
              <a:t> </a:t>
            </a:r>
            <a:r>
              <a:rPr lang="en-US" dirty="0" err="1"/>
              <a:t>compensación</a:t>
            </a:r>
            <a:r>
              <a:rPr lang="en-US" dirty="0"/>
              <a:t> </a:t>
            </a:r>
            <a:r>
              <a:rPr lang="en-US" dirty="0" err="1"/>
              <a:t>por</a:t>
            </a:r>
            <a:r>
              <a:rPr lang="en-US" dirty="0"/>
              <a:t> </a:t>
            </a:r>
            <a:r>
              <a:rPr lang="en-US" dirty="0" err="1"/>
              <a:t>su</a:t>
            </a:r>
            <a:r>
              <a:rPr lang="en-US" dirty="0"/>
              <a:t> </a:t>
            </a:r>
            <a:r>
              <a:rPr lang="en-US" dirty="0" err="1"/>
              <a:t>trabajo</a:t>
            </a:r>
            <a:r>
              <a:rPr lang="en-US" dirty="0"/>
              <a:t>.</a:t>
            </a:r>
          </a:p>
          <a:p>
            <a:pPr marL="224535" indent="-224535">
              <a:buFont typeface="+mj-lt"/>
              <a:buAutoNum type="arabicPeriod"/>
            </a:pPr>
            <a:r>
              <a:rPr lang="en-US" dirty="0" err="1"/>
              <a:t>Algunos</a:t>
            </a:r>
            <a:r>
              <a:rPr lang="en-US" baseline="0" dirty="0"/>
              <a:t> </a:t>
            </a:r>
            <a:r>
              <a:rPr lang="en-US" baseline="0" dirty="0" err="1"/>
              <a:t>e</a:t>
            </a:r>
            <a:r>
              <a:rPr lang="en-US" dirty="0" err="1"/>
              <a:t>jemplos</a:t>
            </a:r>
            <a:r>
              <a:rPr lang="en-US" baseline="0" dirty="0"/>
              <a:t> de las </a:t>
            </a:r>
            <a:r>
              <a:rPr lang="en-US" baseline="0" dirty="0" err="1"/>
              <a:t>tareas</a:t>
            </a:r>
            <a:r>
              <a:rPr lang="en-US" baseline="0" dirty="0"/>
              <a:t> de </a:t>
            </a:r>
            <a:r>
              <a:rPr lang="en-US" baseline="0" dirty="0" err="1"/>
              <a:t>los</a:t>
            </a:r>
            <a:r>
              <a:rPr lang="en-US" baseline="0" dirty="0"/>
              <a:t> </a:t>
            </a:r>
            <a:r>
              <a:rPr lang="en-US" baseline="0" dirty="0" err="1"/>
              <a:t>trabajadores</a:t>
            </a:r>
            <a:r>
              <a:rPr lang="en-US" baseline="0" dirty="0"/>
              <a:t> son la </a:t>
            </a:r>
            <a:r>
              <a:rPr lang="en-US" baseline="0" dirty="0" err="1"/>
              <a:t>cosecha</a:t>
            </a:r>
            <a:r>
              <a:rPr lang="en-US" baseline="0" dirty="0"/>
              <a:t>, control de </a:t>
            </a:r>
            <a:r>
              <a:rPr lang="en-US" baseline="0" dirty="0" err="1"/>
              <a:t>malezas</a:t>
            </a:r>
            <a:r>
              <a:rPr lang="en-US" baseline="0" dirty="0"/>
              <a:t>, </a:t>
            </a:r>
            <a:r>
              <a:rPr lang="en-US" baseline="0" dirty="0" err="1"/>
              <a:t>poda</a:t>
            </a:r>
            <a:r>
              <a:rPr lang="en-US" baseline="0" dirty="0"/>
              <a:t>, o </a:t>
            </a:r>
            <a:r>
              <a:rPr lang="en-US" baseline="0" dirty="0" err="1"/>
              <a:t>regar</a:t>
            </a:r>
            <a:r>
              <a:rPr lang="en-US" baseline="0" dirty="0"/>
              <a:t> para la </a:t>
            </a:r>
            <a:r>
              <a:rPr lang="en-US" baseline="0" dirty="0" err="1"/>
              <a:t>producción</a:t>
            </a:r>
            <a:r>
              <a:rPr lang="en-US" baseline="0" dirty="0"/>
              <a:t> de las </a:t>
            </a:r>
            <a:r>
              <a:rPr lang="en-US" baseline="0" dirty="0" err="1"/>
              <a:t>plantas</a:t>
            </a:r>
            <a:r>
              <a:rPr lang="en-US" baseline="0" dirty="0"/>
              <a:t> </a:t>
            </a:r>
            <a:r>
              <a:rPr lang="en-US" baseline="0" dirty="0" err="1"/>
              <a:t>agrícolas</a:t>
            </a:r>
            <a:r>
              <a:rPr lang="en-US" baseline="0" dirty="0"/>
              <a:t> </a:t>
            </a:r>
            <a:r>
              <a:rPr lang="en-US" baseline="0" dirty="0" err="1"/>
              <a:t>en</a:t>
            </a:r>
            <a:r>
              <a:rPr lang="en-US" baseline="0" dirty="0"/>
              <a:t> </a:t>
            </a:r>
            <a:r>
              <a:rPr lang="en-US" baseline="0" dirty="0" err="1"/>
              <a:t>granjas</a:t>
            </a:r>
            <a:r>
              <a:rPr lang="en-US" baseline="0" dirty="0"/>
              <a:t>, </a:t>
            </a:r>
            <a:r>
              <a:rPr lang="en-US" baseline="0" dirty="0" err="1"/>
              <a:t>bosques</a:t>
            </a:r>
            <a:r>
              <a:rPr lang="en-US" baseline="0" dirty="0"/>
              <a:t>, </a:t>
            </a:r>
            <a:r>
              <a:rPr lang="en-US" baseline="0" dirty="0" err="1"/>
              <a:t>viveros</a:t>
            </a:r>
            <a:r>
              <a:rPr lang="en-US" baseline="0" dirty="0"/>
              <a:t>, </a:t>
            </a:r>
            <a:r>
              <a:rPr lang="en-US" baseline="0" dirty="0" err="1"/>
              <a:t>invernaderos</a:t>
            </a:r>
            <a:r>
              <a:rPr lang="en-US" baseline="0" dirty="0"/>
              <a:t> y </a:t>
            </a:r>
            <a:r>
              <a:rPr lang="en-US" baseline="0" dirty="0" err="1"/>
              <a:t>otras</a:t>
            </a:r>
            <a:r>
              <a:rPr lang="en-US" baseline="0" dirty="0"/>
              <a:t> </a:t>
            </a:r>
            <a:r>
              <a:rPr lang="en-US" baseline="0" dirty="0" err="1"/>
              <a:t>áreas</a:t>
            </a:r>
            <a:r>
              <a:rPr lang="en-US" baseline="0" dirty="0"/>
              <a:t> de </a:t>
            </a:r>
            <a:r>
              <a:rPr lang="en-US" baseline="0" dirty="0" err="1"/>
              <a:t>producción</a:t>
            </a:r>
            <a:r>
              <a:rPr lang="en-US" baseline="0" dirty="0"/>
              <a:t> de las </a:t>
            </a:r>
            <a:r>
              <a:rPr lang="en-US" baseline="0" dirty="0" err="1"/>
              <a:t>plantas</a:t>
            </a:r>
            <a:r>
              <a:rPr lang="en-US" baseline="0" dirty="0"/>
              <a:t> </a:t>
            </a:r>
            <a:r>
              <a:rPr lang="en-US" baseline="0" dirty="0" err="1"/>
              <a:t>agrícolas</a:t>
            </a:r>
            <a:r>
              <a:rPr lang="en-US" baseline="0" dirty="0"/>
              <a:t> </a:t>
            </a:r>
            <a:r>
              <a:rPr lang="en-US" baseline="0" dirty="0" err="1"/>
              <a:t>en</a:t>
            </a:r>
            <a:r>
              <a:rPr lang="en-US" baseline="0" dirty="0"/>
              <a:t> </a:t>
            </a:r>
            <a:r>
              <a:rPr lang="en-US" baseline="0" dirty="0" err="1"/>
              <a:t>espacios</a:t>
            </a:r>
            <a:r>
              <a:rPr lang="en-US" baseline="0" dirty="0"/>
              <a:t> </a:t>
            </a:r>
            <a:r>
              <a:rPr lang="en-US" baseline="0" dirty="0" err="1"/>
              <a:t>cerrados</a:t>
            </a:r>
            <a:r>
              <a:rPr lang="en-US" baseline="0" dirty="0"/>
              <a:t>.</a:t>
            </a:r>
          </a:p>
          <a:p>
            <a:pPr marL="224535" indent="-224535">
              <a:buFont typeface="+mj-lt"/>
              <a:buAutoNum type="arabicPeriod"/>
            </a:pPr>
            <a:r>
              <a:rPr lang="en-US" i="0" dirty="0" err="1"/>
              <a:t>Utilizar</a:t>
            </a:r>
            <a:r>
              <a:rPr lang="en-US" i="0" baseline="0" dirty="0"/>
              <a:t> </a:t>
            </a:r>
            <a:r>
              <a:rPr lang="en-US" i="0" baseline="0" dirty="0" err="1"/>
              <a:t>algunos</a:t>
            </a:r>
            <a:r>
              <a:rPr lang="en-US" i="0" baseline="0" dirty="0"/>
              <a:t> </a:t>
            </a:r>
            <a:r>
              <a:rPr lang="en-US" i="0" baseline="0" dirty="0" err="1"/>
              <a:t>ejemplos</a:t>
            </a:r>
            <a:r>
              <a:rPr lang="en-US" i="0" baseline="0" dirty="0"/>
              <a:t> </a:t>
            </a:r>
            <a:r>
              <a:rPr lang="en-US" i="0" baseline="0" dirty="0" err="1"/>
              <a:t>específicos</a:t>
            </a:r>
            <a:r>
              <a:rPr lang="en-US" i="0" baseline="0" dirty="0"/>
              <a:t> de las </a:t>
            </a:r>
            <a:r>
              <a:rPr lang="en-US" i="0" baseline="0" dirty="0" err="1"/>
              <a:t>actividades</a:t>
            </a:r>
            <a:r>
              <a:rPr lang="en-US" i="0" baseline="0" dirty="0"/>
              <a:t> del </a:t>
            </a:r>
            <a:r>
              <a:rPr lang="en-US" i="0" baseline="0" dirty="0" err="1"/>
              <a:t>trabajo</a:t>
            </a:r>
            <a:r>
              <a:rPr lang="en-US" i="0" baseline="0" dirty="0"/>
              <a:t> para el </a:t>
            </a:r>
            <a:r>
              <a:rPr lang="en-US" i="0" baseline="0" dirty="0" err="1"/>
              <a:t>cultivo</a:t>
            </a:r>
            <a:r>
              <a:rPr lang="en-US" i="0" baseline="0" dirty="0"/>
              <a:t> o </a:t>
            </a:r>
            <a:r>
              <a:rPr lang="en-US" i="0" baseline="0" dirty="0" err="1"/>
              <a:t>tarea</a:t>
            </a:r>
            <a:r>
              <a:rPr lang="en-US" i="0" baseline="0" dirty="0"/>
              <a:t> de que </a:t>
            </a:r>
            <a:r>
              <a:rPr lang="en-US" i="0" baseline="0" dirty="0" err="1"/>
              <a:t>está</a:t>
            </a:r>
            <a:r>
              <a:rPr lang="en-US" i="0" baseline="0" dirty="0"/>
              <a:t> </a:t>
            </a:r>
            <a:r>
              <a:rPr lang="en-US" i="0" baseline="0" dirty="0" err="1"/>
              <a:t>enseñando</a:t>
            </a:r>
            <a:r>
              <a:rPr lang="en-US" i="0" baseline="0" dirty="0"/>
              <a:t> </a:t>
            </a:r>
          </a:p>
          <a:p>
            <a:pPr marL="224535" indent="-224535">
              <a:buFont typeface="+mj-lt"/>
              <a:buAutoNum type="arabicPeriod"/>
            </a:pPr>
            <a:r>
              <a:rPr lang="es-ES" dirty="0"/>
              <a:t>La WPS no establece una edad mínima para los trabajadores agrícolas que entran al área tratada después del vencimiento del intervalo de entrada restringida (es decir, que no son trabajadores entrada </a:t>
            </a:r>
            <a:r>
              <a:rPr lang="es-ES" dirty="0" smtClean="0"/>
              <a:t>anticipada).</a:t>
            </a:r>
            <a:endParaRPr lang="es-ES" i="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72900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effectLst/>
                <a:latin typeface="+mn-lt"/>
              </a:rPr>
              <a:t>It is the employer’s responsibility to make sure that handlers who will use pesticides that require respiratory protection receive a medical evaluation, respirator use and maintenance training, and respirator fit testing – at no cost to the handler – before the handler uses the label-required respirators. </a:t>
            </a:r>
          </a:p>
          <a:p>
            <a:pPr marL="224535" indent="-224535">
              <a:buFont typeface="+mj-lt"/>
              <a:buAutoNum type="arabicPeriod"/>
            </a:pPr>
            <a:endParaRPr lang="en-US" dirty="0">
              <a:effectLst/>
              <a:latin typeface="+mn-lt"/>
            </a:endParaRPr>
          </a:p>
          <a:p>
            <a:pPr defTabSz="898136">
              <a:defRPr/>
            </a:pPr>
            <a:r>
              <a:rPr lang="en-US" altLang="es-MX" b="1" dirty="0"/>
              <a:t>Notes for trainers of pesticide handlers:</a:t>
            </a:r>
          </a:p>
          <a:p>
            <a:pPr marL="224535" indent="-224535" defTabSz="898136">
              <a:buFont typeface="+mj-lt"/>
              <a:buAutoNum type="arabicPeriod"/>
              <a:defRPr/>
            </a:pPr>
            <a:r>
              <a:rPr lang="en-US" dirty="0">
                <a:effectLst/>
                <a:latin typeface="+mn-lt"/>
              </a:rPr>
              <a:t>It is the trainer’s responsibility to inform all handlers that the employer must fulfill these requirements before the</a:t>
            </a:r>
            <a:r>
              <a:rPr lang="en-US" baseline="0" dirty="0">
                <a:effectLst/>
                <a:latin typeface="+mn-lt"/>
              </a:rPr>
              <a:t> handler</a:t>
            </a:r>
            <a:r>
              <a:rPr lang="en-US" dirty="0">
                <a:effectLst/>
                <a:latin typeface="+mn-lt"/>
              </a:rPr>
              <a:t> works with a pesticide that requires respiratory protection. </a:t>
            </a:r>
          </a:p>
          <a:p>
            <a:pPr marL="224535" indent="-224535" defTabSz="898136">
              <a:buFont typeface="+mj-lt"/>
              <a:buAutoNum type="arabicPeriod"/>
              <a:defRPr/>
            </a:pPr>
            <a:r>
              <a:rPr lang="en-US" dirty="0">
                <a:effectLst/>
                <a:latin typeface="+mn-lt"/>
              </a:rPr>
              <a:t>Each of the elements of the respiratory protection program must be documented</a:t>
            </a:r>
            <a:r>
              <a:rPr lang="en-US" baseline="0" dirty="0">
                <a:effectLst/>
                <a:latin typeface="+mn-lt"/>
              </a:rPr>
              <a:t> by the employer</a:t>
            </a:r>
            <a:r>
              <a:rPr lang="en-US" baseline="0" dirty="0" smtClean="0">
                <a:effectLst/>
                <a:latin typeface="+mn-lt"/>
              </a:rPr>
              <a:t>.  </a:t>
            </a:r>
          </a:p>
          <a:p>
            <a:pPr marL="224535" indent="-224535" defTabSz="898136">
              <a:buFont typeface="+mj-lt"/>
              <a:buAutoNum type="arabicPeriod"/>
              <a:defRPr/>
            </a:pPr>
            <a:endParaRPr lang="en-US" baseline="0" dirty="0" smtClean="0">
              <a:effectLst/>
              <a:latin typeface="+mn-lt"/>
            </a:endParaRPr>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Es responsabilidad del empleador asegurarse de que los manipuladores que utilicen pesticidas que requieran protección respiratoria reciban una evaluación médica, capacitación en el uso y mantenimiento del respirador y pruebas de ajuste del respirador. Todo debe ser proporcionado sin costo al manipulador y antes de que el manipulador utilice los respiradores requeridos por las etiquetas.</a:t>
            </a:r>
          </a:p>
          <a:p>
            <a:pPr marL="224535" indent="-224535">
              <a:buFont typeface="+mj-lt"/>
              <a:buAutoNum type="arabicPeriod"/>
            </a:pPr>
            <a:endParaRPr lang="en-US" dirty="0" smtClean="0">
              <a:effectLst/>
              <a:latin typeface="+mn-lt"/>
            </a:endParaRPr>
          </a:p>
          <a:p>
            <a:pPr defTabSz="898136">
              <a:defRPr/>
            </a:pPr>
            <a:r>
              <a:rPr lang="en-US" altLang="es-MX" b="1" dirty="0" err="1" smtClean="0"/>
              <a:t>Notas</a:t>
            </a:r>
            <a:r>
              <a:rPr lang="en-US" altLang="es-MX" b="1" dirty="0" smtClean="0"/>
              <a:t> para </a:t>
            </a:r>
            <a:r>
              <a:rPr lang="en-US" altLang="es-MX" b="1" dirty="0" err="1" smtClean="0"/>
              <a:t>los</a:t>
            </a:r>
            <a:r>
              <a:rPr lang="en-US" altLang="es-MX" b="1" baseline="0" dirty="0" smtClean="0"/>
              <a:t> </a:t>
            </a:r>
            <a:r>
              <a:rPr lang="en-US" altLang="es-MX" b="1" baseline="0" dirty="0" err="1" smtClean="0"/>
              <a:t>capacitadores</a:t>
            </a:r>
            <a:r>
              <a:rPr lang="en-US" altLang="es-MX" b="1" baseline="0" dirty="0" smtClean="0"/>
              <a:t> de </a:t>
            </a:r>
            <a:r>
              <a:rPr lang="en-US" altLang="es-MX" b="1" baseline="0" dirty="0" err="1" smtClean="0"/>
              <a:t>manipuladores</a:t>
            </a:r>
            <a:r>
              <a:rPr lang="en-US" altLang="es-MX" b="1" dirty="0" smtClean="0"/>
              <a:t>:</a:t>
            </a:r>
          </a:p>
          <a:p>
            <a:pPr marL="224535" indent="-224535" defTabSz="898136">
              <a:buFont typeface="+mj-lt"/>
              <a:buAutoNum type="arabicPeriod"/>
              <a:defRPr/>
            </a:pPr>
            <a:r>
              <a:rPr lang="es-ES" dirty="0" smtClean="0"/>
              <a:t>Es responsabilidad del capacitador informar a todos los manipuladores que el empleador debe cumplir con estos requisitos antes de que el manipulador trabaje con un pesticida que requiera protección respiratoria</a:t>
            </a:r>
            <a:r>
              <a:rPr lang="en-US" dirty="0" smtClean="0">
                <a:effectLst/>
                <a:latin typeface="+mn-lt"/>
              </a:rPr>
              <a:t>. </a:t>
            </a:r>
          </a:p>
          <a:p>
            <a:pPr marL="224535" indent="-224535" defTabSz="898136">
              <a:buFont typeface="+mj-lt"/>
              <a:buAutoNum type="arabicPeriod"/>
              <a:defRPr/>
            </a:pPr>
            <a:r>
              <a:rPr lang="es-ES" dirty="0" smtClean="0"/>
              <a:t>Cada uno de los elementos del programa de protección respiratoria debe ser documentado por el empleador</a:t>
            </a:r>
            <a:r>
              <a:rPr lang="en-US" baseline="0" dirty="0" smtClean="0">
                <a:effectLst/>
                <a:latin typeface="+mn-lt"/>
              </a:rPr>
              <a:t>.</a:t>
            </a:r>
            <a:endParaRPr lang="en-US" dirty="0" smtClean="0">
              <a:effectLst/>
              <a:latin typeface="Helvetica" charset="0"/>
            </a:endParaRPr>
          </a:p>
          <a:p>
            <a:pPr marL="224535" indent="-224535" defTabSz="898136">
              <a:buFont typeface="+mj-lt"/>
              <a:buAutoNum type="arabicPeriod"/>
              <a:defRPr/>
            </a:pPr>
            <a:endParaRPr lang="en-US" dirty="0">
              <a:effectLst/>
              <a:latin typeface="Helvetica" charset="0"/>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150</a:t>
            </a:fld>
            <a:endParaRPr lang="en-US" dirty="0"/>
          </a:p>
        </p:txBody>
      </p:sp>
    </p:spTree>
    <p:extLst>
      <p:ext uri="{BB962C8B-B14F-4D97-AF65-F5344CB8AC3E}">
        <p14:creationId xmlns:p14="http://schemas.microsoft.com/office/powerpoint/2010/main" val="126293368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If a pesticide label requires the pesticide handler to wear a respirator, the employer must make sure that the handler is healthy enough to use the respirator without suffering adverse health effects. This is achieved through medical evaluation </a:t>
            </a:r>
            <a:r>
              <a:rPr lang="en-US" u="sng" dirty="0"/>
              <a:t>before</a:t>
            </a:r>
            <a:r>
              <a:rPr lang="en-US" dirty="0"/>
              <a:t> the handler is allowed to use the respirator. </a:t>
            </a:r>
          </a:p>
          <a:p>
            <a:pPr marL="224535" indent="-224535">
              <a:buFont typeface="+mj-lt"/>
              <a:buAutoNum type="arabicPeriod"/>
            </a:pPr>
            <a:r>
              <a:rPr lang="en-US" dirty="0"/>
              <a:t>During the medical evaluation, the pesticide handler will probably complete a confidential medical history questionnaire. Based on the handler’s responses to the questionnaire, a physician or medical professional may require that the handler schedules a follow-up visit or provide additional information to determine if they are physically able to use that type of respirator.</a:t>
            </a:r>
          </a:p>
          <a:p>
            <a:pPr marL="224535" indent="-224535">
              <a:buFont typeface="+mj-lt"/>
              <a:buAutoNum type="arabicPeriod"/>
            </a:pPr>
            <a:r>
              <a:rPr lang="en-US" dirty="0"/>
              <a:t>Repeat medical evaluations are not usually required every year, but only if there is a change in the conditions of how the respirator is used or in the health status of the handler. Also, the medical clearance form from the medical professional may include a time limit</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a:buFont typeface="+mj-lt"/>
              <a:buAutoNum type="arabicPeriod"/>
            </a:pPr>
            <a:r>
              <a:rPr lang="es-ES" dirty="0" smtClean="0"/>
              <a:t>Si una etiqueta de pesticida requiere que el manipulador de pesticidas utilice un respirador, el empleador debe asegurarse de que el manipulador está de buena salud y puede usar el respirador sin sufrir de efectos adversos para la salud. Esto se logra mediante una evaluación médica que se deben</a:t>
            </a:r>
            <a:r>
              <a:rPr lang="es-ES" baseline="0" dirty="0" smtClean="0"/>
              <a:t> administrar</a:t>
            </a:r>
            <a:r>
              <a:rPr lang="es-ES" dirty="0" smtClean="0"/>
              <a:t> </a:t>
            </a:r>
            <a:r>
              <a:rPr lang="es-ES" u="sng" dirty="0" smtClean="0"/>
              <a:t>antes</a:t>
            </a:r>
            <a:r>
              <a:rPr lang="es-ES" dirty="0" smtClean="0"/>
              <a:t> de que el manipulador pueda utilizar un respirador.</a:t>
            </a:r>
          </a:p>
          <a:p>
            <a:pPr marL="224535" indent="-224535" defTabSz="931774">
              <a:buFont typeface="+mj-lt"/>
              <a:buAutoNum type="arabicPeriod"/>
              <a:defRPr/>
            </a:pPr>
            <a:r>
              <a:rPr lang="es-ES" dirty="0" smtClean="0"/>
              <a:t>Durante la evaluación médica, el manipulador de pesticidas probablemente completará un cuestionario confidencial de su</a:t>
            </a:r>
            <a:r>
              <a:rPr lang="es-ES" baseline="0" dirty="0" smtClean="0"/>
              <a:t> </a:t>
            </a:r>
            <a:r>
              <a:rPr lang="es-ES" dirty="0" smtClean="0"/>
              <a:t>historia médica. Depende de las respuestas del manipulador por el cuestionario, un doctor o profesional médico puede requerir que el manipulador arreglar una cita</a:t>
            </a:r>
            <a:r>
              <a:rPr lang="es-ES" baseline="0" dirty="0" smtClean="0"/>
              <a:t> </a:t>
            </a:r>
            <a:r>
              <a:rPr lang="es-ES" dirty="0" smtClean="0"/>
              <a:t>médica o proporcione información adicional para determinar si tiene</a:t>
            </a:r>
            <a:r>
              <a:rPr lang="es-ES" baseline="0" dirty="0" smtClean="0"/>
              <a:t> la capacidad</a:t>
            </a:r>
            <a:r>
              <a:rPr lang="es-ES" dirty="0" smtClean="0"/>
              <a:t> física</a:t>
            </a:r>
            <a:r>
              <a:rPr lang="es-ES" baseline="0" dirty="0" smtClean="0"/>
              <a:t> </a:t>
            </a:r>
            <a:r>
              <a:rPr lang="es-ES" dirty="0" smtClean="0"/>
              <a:t>de usar ese tipo de respirador</a:t>
            </a:r>
            <a:r>
              <a:rPr lang="en-US" dirty="0" smtClean="0"/>
              <a:t>.</a:t>
            </a:r>
          </a:p>
          <a:p>
            <a:pPr marL="224535" indent="-224535">
              <a:buFont typeface="+mj-lt"/>
              <a:buAutoNum type="arabicPeriod"/>
            </a:pPr>
            <a:r>
              <a:rPr lang="es-ES" dirty="0" smtClean="0"/>
              <a:t>Por lo general, no se requieren evaluaciones médicas repetidas cada año. Sólo se requieren si hay un cambio en las condiciones de cómo se usa el respirador o si hay un cambio en el estado de la salud del manipulador de pesticidas. Además, el formulario de autorización médica proporcionado por el profesional médico puede incluir un límite de tiempo</a:t>
            </a:r>
            <a:r>
              <a:rPr lang="es-ES" baseline="0" dirty="0" smtClean="0"/>
              <a:t> o </a:t>
            </a:r>
            <a:r>
              <a:rPr lang="es-ES" dirty="0" smtClean="0"/>
              <a:t>fecha de vencimiento.</a:t>
            </a:r>
            <a:endParaRPr lang="en-US" dirty="0" smtClean="0"/>
          </a:p>
          <a:p>
            <a:pPr marL="224535" indent="-224535">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151</a:t>
            </a:fld>
            <a:endParaRPr lang="en-US" dirty="0"/>
          </a:p>
        </p:txBody>
      </p:sp>
    </p:spTree>
    <p:extLst>
      <p:ext uri="{BB962C8B-B14F-4D97-AF65-F5344CB8AC3E}">
        <p14:creationId xmlns:p14="http://schemas.microsoft.com/office/powerpoint/2010/main" val="8715853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The respirator must fit properly for it to provide the protection.</a:t>
            </a:r>
          </a:p>
          <a:p>
            <a:pPr marL="224535" indent="-224535">
              <a:buFont typeface="+mj-lt"/>
              <a:buAutoNum type="arabicPeriod"/>
            </a:pPr>
            <a:r>
              <a:rPr lang="en-US" dirty="0"/>
              <a:t>If the handler is given medical clearance, the employer must make sure that the respirators that he or she will use fits properly. The respirator must be fit tested before the handler uses the respirator and at least annually after that.</a:t>
            </a:r>
          </a:p>
          <a:p>
            <a:pPr marL="224535" indent="-224535">
              <a:buFont typeface="+mj-lt"/>
              <a:buAutoNum type="arabicPeriod"/>
            </a:pPr>
            <a:r>
              <a:rPr lang="en-US" dirty="0"/>
              <a:t>Respirator fit tests must be repeated if: </a:t>
            </a:r>
          </a:p>
          <a:p>
            <a:pPr marL="673603" lvl="1" indent="-224535">
              <a:buFont typeface="Arial" panose="020B0604020202020204" pitchFamily="34" charset="0"/>
              <a:buChar char="•"/>
            </a:pPr>
            <a:r>
              <a:rPr lang="en-US" dirty="0"/>
              <a:t>The respirator the handler is using changes</a:t>
            </a:r>
          </a:p>
          <a:p>
            <a:pPr marL="673603" lvl="1" indent="-224535">
              <a:buFont typeface="Arial" panose="020B0604020202020204" pitchFamily="34" charset="0"/>
              <a:buChar char="•"/>
            </a:pPr>
            <a:r>
              <a:rPr lang="en-US" dirty="0"/>
              <a:t>There have been significant changes to the size and/or shape of the handlers face, which might impact the fit of a respirator. Some of these changes might include:</a:t>
            </a:r>
          </a:p>
          <a:p>
            <a:pPr marL="1122671" lvl="2" indent="-224535">
              <a:buFont typeface="Arial" panose="020B0604020202020204" pitchFamily="34" charset="0"/>
              <a:buChar char="•"/>
            </a:pPr>
            <a:r>
              <a:rPr lang="en-US" dirty="0"/>
              <a:t>Weight loss or gain of 20+ pounds</a:t>
            </a:r>
          </a:p>
          <a:p>
            <a:pPr marL="1122671" lvl="2" indent="-224535">
              <a:buFont typeface="Arial" panose="020B0604020202020204" pitchFamily="34" charset="0"/>
              <a:buChar char="•"/>
            </a:pPr>
            <a:r>
              <a:rPr lang="en-US" dirty="0"/>
              <a:t>Dental surgery</a:t>
            </a:r>
          </a:p>
          <a:p>
            <a:pPr marL="1122671" lvl="2" indent="-224535">
              <a:buFont typeface="Arial" panose="020B0604020202020204" pitchFamily="34" charset="0"/>
              <a:buChar char="•"/>
            </a:pPr>
            <a:r>
              <a:rPr lang="en-US" dirty="0"/>
              <a:t>Significant injury to the jaw</a:t>
            </a:r>
          </a:p>
          <a:p>
            <a:pPr marL="224535" indent="-224535">
              <a:buFont typeface="+mj-lt"/>
              <a:buAutoNum type="arabicPeriod"/>
            </a:pPr>
            <a:r>
              <a:rPr lang="en-US" dirty="0"/>
              <a:t>It’s also important to note that facial hair interferes with the seal of a tight fitting respirator. If the handler chooses not to shave, they either cannot perform tasks that require a respirator or they must wear a loose fitting respirator (like a Powered Air Purifying Respirator/PAPR</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a:buFont typeface="+mj-lt"/>
              <a:buAutoNum type="arabicPeriod"/>
            </a:pPr>
            <a:r>
              <a:rPr lang="es-ES" dirty="0" smtClean="0"/>
              <a:t>El respirador debe quedarse adecuadamente a la cara del manipulador para protegerlo.</a:t>
            </a:r>
          </a:p>
          <a:p>
            <a:pPr marL="224535" indent="-224535">
              <a:buFont typeface="+mj-lt"/>
              <a:buAutoNum type="arabicPeriod"/>
            </a:pPr>
            <a:r>
              <a:rPr lang="es-ES" dirty="0" smtClean="0"/>
              <a:t>Si el manipulador recibe autorización médica, el empleador debe asegurarse de que los respiradores que el manipulador usará se ajusten a su cara correctamente</a:t>
            </a:r>
            <a:r>
              <a:rPr lang="en-US" dirty="0" smtClean="0"/>
              <a:t>. </a:t>
            </a:r>
            <a:r>
              <a:rPr lang="es-ES" dirty="0" smtClean="0"/>
              <a:t>El respirador debe ser probado por el ajuste antes de que el manipulador use el respirador y al menos una vez al año.</a:t>
            </a:r>
            <a:endParaRPr lang="en-US" dirty="0" smtClean="0"/>
          </a:p>
          <a:p>
            <a:pPr marL="224535" indent="-224535">
              <a:buFont typeface="+mj-lt"/>
              <a:buAutoNum type="arabicPeriod"/>
            </a:pPr>
            <a:r>
              <a:rPr lang="es-ES" dirty="0" smtClean="0"/>
              <a:t>Las pruebas de ajuste del respirador deben ser repetida si:</a:t>
            </a:r>
          </a:p>
          <a:p>
            <a:pPr marL="673603" lvl="1" indent="-224535">
              <a:buFont typeface="Arial" panose="020B0604020202020204" pitchFamily="34" charset="0"/>
              <a:buChar char="•"/>
            </a:pPr>
            <a:r>
              <a:rPr lang="es-ES" dirty="0" smtClean="0"/>
              <a:t>Hay cambios en el respirador que el manipulador está utilizando</a:t>
            </a:r>
          </a:p>
          <a:p>
            <a:pPr marL="673603" lvl="1" indent="-224535">
              <a:buFont typeface="Arial" panose="020B0604020202020204" pitchFamily="34" charset="0"/>
              <a:buChar char="•"/>
            </a:pPr>
            <a:r>
              <a:rPr lang="es-ES" dirty="0" smtClean="0"/>
              <a:t>Hay cambios significativos en el tamaño y/o la forma de la cara del manipulador, lo que podría afectar la forma en que el respirador se queda a la cara del manipulador</a:t>
            </a:r>
            <a:r>
              <a:rPr lang="en-US" dirty="0" smtClean="0"/>
              <a:t>. </a:t>
            </a:r>
            <a:r>
              <a:rPr lang="es-ES" dirty="0" smtClean="0"/>
              <a:t>Algunos de estos cambios podrían incluir</a:t>
            </a:r>
            <a:r>
              <a:rPr lang="en-US" dirty="0" smtClean="0"/>
              <a:t>:</a:t>
            </a:r>
          </a:p>
          <a:p>
            <a:pPr marL="1122671" lvl="2" indent="-224535">
              <a:buFont typeface="Arial" panose="020B0604020202020204" pitchFamily="34" charset="0"/>
              <a:buChar char="•"/>
            </a:pPr>
            <a:r>
              <a:rPr lang="es-ES" dirty="0" smtClean="0"/>
              <a:t>Una pérdida o aumento de peso de 20 libras o más</a:t>
            </a:r>
            <a:endParaRPr lang="en-US" dirty="0" smtClean="0"/>
          </a:p>
          <a:p>
            <a:pPr marL="1122671" lvl="2" indent="-224535">
              <a:buFont typeface="Arial" panose="020B0604020202020204" pitchFamily="34" charset="0"/>
              <a:buChar char="•"/>
            </a:pPr>
            <a:r>
              <a:rPr lang="es-ES" dirty="0" smtClean="0"/>
              <a:t>Cirugía dental</a:t>
            </a:r>
            <a:endParaRPr lang="en-US" dirty="0" smtClean="0"/>
          </a:p>
          <a:p>
            <a:pPr marL="1122671" lvl="2" indent="-224535">
              <a:buFont typeface="Arial" panose="020B0604020202020204" pitchFamily="34" charset="0"/>
              <a:buChar char="•"/>
            </a:pPr>
            <a:r>
              <a:rPr lang="en-US" dirty="0" smtClean="0"/>
              <a:t>Una </a:t>
            </a:r>
            <a:r>
              <a:rPr lang="en-US" dirty="0" err="1" smtClean="0"/>
              <a:t>lesión</a:t>
            </a:r>
            <a:r>
              <a:rPr lang="en-US" baseline="0" dirty="0" smtClean="0"/>
              <a:t> o </a:t>
            </a:r>
            <a:r>
              <a:rPr lang="en-US" dirty="0" smtClean="0"/>
              <a:t>un </a:t>
            </a:r>
            <a:r>
              <a:rPr lang="en-US" dirty="0" err="1" smtClean="0"/>
              <a:t>daño</a:t>
            </a:r>
            <a:r>
              <a:rPr lang="en-US" dirty="0" smtClean="0"/>
              <a:t> </a:t>
            </a:r>
            <a:r>
              <a:rPr lang="en-US" dirty="0" err="1" smtClean="0"/>
              <a:t>significante</a:t>
            </a:r>
            <a:r>
              <a:rPr lang="en-US" dirty="0" smtClean="0"/>
              <a:t> a la </a:t>
            </a:r>
            <a:r>
              <a:rPr lang="en-US" dirty="0" err="1" smtClean="0"/>
              <a:t>mandíbula</a:t>
            </a:r>
            <a:endParaRPr lang="en-US" dirty="0" smtClean="0"/>
          </a:p>
          <a:p>
            <a:pPr marL="224535" indent="-224535">
              <a:buFont typeface="+mj-lt"/>
              <a:buAutoNum type="arabicPeriod"/>
            </a:pPr>
            <a:r>
              <a:rPr lang="es-ES" dirty="0" smtClean="0"/>
              <a:t>También es importante tener en cuenta que el pelo facial (como una barba</a:t>
            </a:r>
            <a:r>
              <a:rPr lang="es-ES" baseline="0" dirty="0" smtClean="0"/>
              <a:t> o bigote) </a:t>
            </a:r>
            <a:r>
              <a:rPr lang="es-ES" dirty="0" smtClean="0"/>
              <a:t>interfiere con el sello de un respirador ajustado. Si el manipulador opta por no afeitarse, tampoco pueden realizar tareas que requieran un respirador o deben usar un respirador de ajuste holgado (como un purificador de aire motorizado / PAPR).</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152</a:t>
            </a:fld>
            <a:endParaRPr lang="en-US" dirty="0"/>
          </a:p>
        </p:txBody>
      </p:sp>
    </p:spTree>
    <p:extLst>
      <p:ext uri="{BB962C8B-B14F-4D97-AF65-F5344CB8AC3E}">
        <p14:creationId xmlns:p14="http://schemas.microsoft.com/office/powerpoint/2010/main" val="40749423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Each medically-cleared handler must also receive training before using the respirator and at least annually after that on how to properly use, store, and care for their respirators. </a:t>
            </a:r>
          </a:p>
          <a:p>
            <a:pPr marL="224535" indent="-224535">
              <a:buFont typeface="+mj-lt"/>
              <a:buAutoNum type="arabicPeriod"/>
            </a:pPr>
            <a:r>
              <a:rPr lang="en-US" dirty="0"/>
              <a:t>The handler must be re-trained if they do not demonstrate proper use or maintenance of their equipment. </a:t>
            </a:r>
            <a:endParaRPr lang="en-US" dirty="0" smtClean="0"/>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Cada manipulador de pesticidas que reciba autorización médica también debe ser capacitado antes de usar el respirador y repetirse al menos anualmente. La capacitación debe incluir información sobre cómo usar, almacenar y mantener adecuadamente sus respiradores</a:t>
            </a:r>
            <a:r>
              <a:rPr lang="en-US" dirty="0" smtClean="0"/>
              <a:t>. </a:t>
            </a:r>
          </a:p>
          <a:p>
            <a:pPr marL="224535" indent="-224535">
              <a:buFont typeface="+mj-lt"/>
              <a:buAutoNum type="arabicPeriod"/>
            </a:pPr>
            <a:r>
              <a:rPr lang="es-ES" dirty="0" smtClean="0"/>
              <a:t>El manipulador debe ser capacitado nuevamente si no demuestra el uso o el mantenimiento apropiado de su equipo</a:t>
            </a:r>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153</a:t>
            </a:fld>
            <a:endParaRPr lang="en-US" dirty="0"/>
          </a:p>
        </p:txBody>
      </p:sp>
    </p:spTree>
    <p:extLst>
      <p:ext uri="{BB962C8B-B14F-4D97-AF65-F5344CB8AC3E}">
        <p14:creationId xmlns:p14="http://schemas.microsoft.com/office/powerpoint/2010/main" val="6652905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After the pesticide handler has selected the PPE listed on the pesticide label, it is time to check the PPE to make sure that it is in good condition and safe to use before putting it on. It is the employer’s responsibility to ensure the PPE is in good condition but it is likely the handler will be the one doing this.</a:t>
            </a:r>
          </a:p>
          <a:p>
            <a:pPr marL="224535" indent="-224535">
              <a:buFont typeface="+mj-lt"/>
              <a:buAutoNum type="arabicPeriod"/>
            </a:pPr>
            <a:r>
              <a:rPr lang="en-US" dirty="0"/>
              <a:t>Pesticide handlers should also inspect PPE when cleaning it at the end of the handling task so that employers can replace or repair any damaged equipment</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931774">
              <a:buFont typeface="+mj-lt"/>
              <a:buAutoNum type="arabicPeriod"/>
              <a:defRPr/>
            </a:pPr>
            <a:r>
              <a:rPr lang="es-ES" dirty="0" smtClean="0"/>
              <a:t>Después de que el manipulador de pesticidas haya seleccionado el PPE que aparece en la etiqueta del pesticida, es tiempo de inspeccionar el PPE para asegurarse de que está en buenas condiciones y seguro de utilizar antes de ponerlo. Es la responsabilidad del empleador asegurar que el PPE esté en buenas condiciones, pero es probable que el manipulador sea la persona que lo haga.</a:t>
            </a:r>
            <a:endParaRPr lang="en-US" dirty="0" smtClean="0"/>
          </a:p>
          <a:p>
            <a:pPr marL="224535" indent="-224535">
              <a:buFont typeface="+mj-lt"/>
              <a:buAutoNum type="arabicPeriod"/>
            </a:pPr>
            <a:r>
              <a:rPr lang="es-ES" dirty="0" smtClean="0"/>
              <a:t>Los manipuladores de pesticidas también deben inspeccionar el PPE cuando lo limpien al final de la tarea de manipulación para que los empleadores puedan reemplazar o reparar cualquier equipo dañado.</a:t>
            </a: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154</a:t>
            </a:fld>
            <a:endParaRPr lang="en-US" dirty="0"/>
          </a:p>
        </p:txBody>
      </p:sp>
    </p:spTree>
    <p:extLst>
      <p:ext uri="{BB962C8B-B14F-4D97-AF65-F5344CB8AC3E}">
        <p14:creationId xmlns:p14="http://schemas.microsoft.com/office/powerpoint/2010/main" val="338847747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Inspect boots or chemical-resistant shoe coverings for holes, tears, or weak spots.  </a:t>
            </a:r>
          </a:p>
          <a:p>
            <a:pPr marL="224535" indent="-224535">
              <a:buFont typeface="+mj-lt"/>
              <a:buAutoNum type="arabicPeriod"/>
            </a:pPr>
            <a:r>
              <a:rPr lang="en-US" dirty="0"/>
              <a:t>Inspect re-usable gloves for damage, such as holes, cracks, tears, areas that have become bubbled or spongy, and any discoloration. </a:t>
            </a:r>
          </a:p>
          <a:p>
            <a:pPr marL="224535" indent="-224535">
              <a:buFont typeface="+mj-lt"/>
              <a:buAutoNum type="arabicPeriod"/>
            </a:pPr>
            <a:r>
              <a:rPr lang="en-US" dirty="0"/>
              <a:t>Check coveralls and chemical-resistant suits for rips, tears, holes or separation along seams and zippers.</a:t>
            </a:r>
          </a:p>
          <a:p>
            <a:pPr marL="224535" indent="-224535">
              <a:buFont typeface="+mj-lt"/>
              <a:buAutoNum type="arabicPeriod"/>
            </a:pPr>
            <a:r>
              <a:rPr lang="en-US" dirty="0"/>
              <a:t>Make sure that the coveralls or chemical-resistant suit that you will use is the correct size so that it will offer you optimal protection and doesn’t interfere with movement.    </a:t>
            </a:r>
          </a:p>
          <a:p>
            <a:pPr marL="224535" indent="-224535">
              <a:buFont typeface="+mj-lt"/>
              <a:buAutoNum type="arabicPeriod"/>
            </a:pPr>
            <a:r>
              <a:rPr lang="en-US" dirty="0"/>
              <a:t>Check apron material for holes or damage. Make sure that apron strings are in good condition and enable you to wear the apron securely.</a:t>
            </a:r>
          </a:p>
          <a:p>
            <a:pPr marL="224535" indent="-224535">
              <a:buFont typeface="+mj-lt"/>
              <a:buAutoNum type="arabicPeriod"/>
            </a:pPr>
            <a:endParaRPr lang="en-US" dirty="0"/>
          </a:p>
          <a:p>
            <a:pPr defTabSz="898136">
              <a:defRPr/>
            </a:pPr>
            <a:r>
              <a:rPr lang="en-US" altLang="es-MX" b="1" dirty="0"/>
              <a:t>Notes for trainers of pesticide handlers:</a:t>
            </a:r>
          </a:p>
          <a:p>
            <a:pPr marL="224535" indent="-224535" defTabSz="898136">
              <a:buFont typeface="+mj-lt"/>
              <a:buAutoNum type="arabicPeriod"/>
              <a:defRPr/>
            </a:pPr>
            <a:r>
              <a:rPr lang="en-US" dirty="0"/>
              <a:t>See handout:  </a:t>
            </a:r>
            <a:r>
              <a:rPr lang="en-US" dirty="0" smtClean="0"/>
              <a:t>Section </a:t>
            </a:r>
            <a:r>
              <a:rPr lang="en-US" dirty="0"/>
              <a:t>11. Personal Protective Equipment Inspection </a:t>
            </a:r>
            <a:r>
              <a:rPr lang="en-US" dirty="0" smtClean="0"/>
              <a:t>Checklist  </a:t>
            </a:r>
          </a:p>
          <a:p>
            <a:pPr marL="224535" indent="-224535" defTabSz="898136">
              <a:buFont typeface="+mj-lt"/>
              <a:buAutoNum type="arabicPeriod"/>
              <a:defRPr/>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Inspeccione las botas o los cubrimientos de calzado resistentes a productos químicos para agujeros, rasgaduras o puntos débiles</a:t>
            </a:r>
            <a:r>
              <a:rPr lang="en-US" dirty="0" smtClean="0"/>
              <a:t>.  </a:t>
            </a:r>
          </a:p>
          <a:p>
            <a:pPr marL="224535" indent="-224535" defTabSz="931774">
              <a:buFont typeface="+mj-lt"/>
              <a:buAutoNum type="arabicPeriod"/>
              <a:defRPr/>
            </a:pPr>
            <a:r>
              <a:rPr lang="es-ES" dirty="0" smtClean="0"/>
              <a:t>Inspeccione los guantes reutilizables para detectar daños, tales como agujeros, grietas, desgarros, áreas que se han burbujeado o esponjosas, y cualquier decoloración</a:t>
            </a:r>
            <a:r>
              <a:rPr lang="en-US" dirty="0" smtClean="0"/>
              <a:t>. </a:t>
            </a:r>
          </a:p>
          <a:p>
            <a:pPr marL="224535" indent="-224535">
              <a:buFont typeface="+mj-lt"/>
              <a:buAutoNum type="arabicPeriod"/>
            </a:pPr>
            <a:r>
              <a:rPr lang="es-ES" dirty="0" smtClean="0"/>
              <a:t>Revise los trajes</a:t>
            </a:r>
            <a:r>
              <a:rPr lang="es-ES" baseline="0" dirty="0" smtClean="0"/>
              <a:t> de tela</a:t>
            </a:r>
            <a:r>
              <a:rPr lang="es-ES" dirty="0" smtClean="0"/>
              <a:t> y los trajes resistentes a productos químicos para desgarros, rasgaduras, agujeros o separación a lo largo de costuras y cierres</a:t>
            </a:r>
            <a:r>
              <a:rPr lang="en-US" dirty="0" smtClean="0"/>
              <a:t>.</a:t>
            </a:r>
          </a:p>
          <a:p>
            <a:pPr marL="224535" indent="-224535">
              <a:buFont typeface="+mj-lt"/>
              <a:buAutoNum type="arabicPeriod"/>
            </a:pPr>
            <a:r>
              <a:rPr lang="es-ES" dirty="0" smtClean="0"/>
              <a:t>Asegúrese de que el traje de tela o traje resistente a los productos químicos que va a utilizar es el tamaño correcto para que le ofrece una protección óptima y no interfiere con el movimiento</a:t>
            </a:r>
            <a:r>
              <a:rPr lang="en-US" dirty="0" smtClean="0"/>
              <a:t>.    </a:t>
            </a:r>
          </a:p>
          <a:p>
            <a:pPr marL="224535" indent="-224535">
              <a:buFont typeface="+mj-lt"/>
              <a:buAutoNum type="arabicPeriod"/>
            </a:pPr>
            <a:r>
              <a:rPr lang="es-ES" dirty="0" smtClean="0"/>
              <a:t>Inspeccione el material del delantal para ver si hay agujeros o daños. Asegúrese de que las cuerdas del delantal están en buenas condiciones y le permiten usar el delantal con seguridad</a:t>
            </a:r>
            <a:r>
              <a:rPr lang="en-US" dirty="0" smtClean="0"/>
              <a:t>.</a:t>
            </a:r>
          </a:p>
          <a:p>
            <a:endParaRPr lang="en-US" dirty="0" smtClean="0"/>
          </a:p>
          <a:p>
            <a:pPr defTabSz="898136">
              <a:defRPr/>
            </a:pPr>
            <a:r>
              <a:rPr lang="en-US" altLang="es-MX" b="1" dirty="0" err="1" smtClean="0"/>
              <a:t>Notas</a:t>
            </a:r>
            <a:r>
              <a:rPr lang="en-US" altLang="es-MX" b="1" dirty="0" smtClean="0"/>
              <a:t> para </a:t>
            </a:r>
            <a:r>
              <a:rPr lang="en-US" altLang="es-MX" b="1" dirty="0" err="1" smtClean="0"/>
              <a:t>los</a:t>
            </a:r>
            <a:r>
              <a:rPr lang="en-US" altLang="es-MX" b="1" dirty="0" smtClean="0"/>
              <a:t> </a:t>
            </a:r>
            <a:r>
              <a:rPr lang="en-US" altLang="es-MX" b="1" dirty="0" err="1" smtClean="0"/>
              <a:t>capacitadores</a:t>
            </a:r>
            <a:r>
              <a:rPr lang="en-US" altLang="es-MX" b="1" dirty="0" smtClean="0"/>
              <a:t> de </a:t>
            </a:r>
            <a:r>
              <a:rPr lang="en-US" altLang="es-MX" b="1" dirty="0" err="1" smtClean="0"/>
              <a:t>manipuladores</a:t>
            </a:r>
            <a:r>
              <a:rPr lang="en-US" altLang="es-MX" b="1" dirty="0" smtClean="0"/>
              <a:t>:</a:t>
            </a:r>
          </a:p>
          <a:p>
            <a:pPr marL="224535" indent="-224535" defTabSz="898136">
              <a:buFont typeface="+mj-lt"/>
              <a:buAutoNum type="arabicPeriod"/>
              <a:defRPr/>
            </a:pPr>
            <a:r>
              <a:rPr lang="es-ES" dirty="0" smtClean="0"/>
              <a:t>Vea el recurso: Sección 11. Lista para la inspección del equipos de protección personal</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155</a:t>
            </a:fld>
            <a:endParaRPr lang="en-US" dirty="0"/>
          </a:p>
        </p:txBody>
      </p:sp>
    </p:spTree>
    <p:extLst>
      <p:ext uri="{BB962C8B-B14F-4D97-AF65-F5344CB8AC3E}">
        <p14:creationId xmlns:p14="http://schemas.microsoft.com/office/powerpoint/2010/main" val="289450969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Inspect protective eyewear for scratched or cracked lenses and replace if needed.</a:t>
            </a:r>
          </a:p>
          <a:p>
            <a:pPr marL="224535" indent="-224535">
              <a:buFont typeface="+mj-lt"/>
              <a:buAutoNum type="arabicPeriod"/>
            </a:pPr>
            <a:r>
              <a:rPr lang="en-US" dirty="0"/>
              <a:t>If you will use goggles, check the elastic parts for fraying, tears, wear, or loss of elasticity and replace if it is worn.</a:t>
            </a:r>
          </a:p>
          <a:p>
            <a:pPr marL="224535" indent="-224535">
              <a:buFont typeface="+mj-lt"/>
              <a:buAutoNum type="arabicPeriod"/>
            </a:pPr>
            <a:r>
              <a:rPr lang="en-US" dirty="0"/>
              <a:t>If you will use overhead protection, check the protective headwear for cracks, holes, and worn adjustable fittings.</a:t>
            </a:r>
          </a:p>
          <a:p>
            <a:pPr marL="224535" indent="-224535">
              <a:buFont typeface="+mj-lt"/>
              <a:buAutoNum type="arabicPeriod"/>
            </a:pPr>
            <a:r>
              <a:rPr lang="en-US" dirty="0"/>
              <a:t>Faceshields and protective headgear often have adjustable fittings for a secure fit and to prevent them from slipping or falling off. Inspect these fittings to make sure that they are working properly. </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Inspeccione las gafas protectoras para las lentes rayados o quebrados y reemplácelas si es necesario</a:t>
            </a:r>
            <a:r>
              <a:rPr lang="en-US" dirty="0" smtClean="0"/>
              <a:t>.</a:t>
            </a:r>
          </a:p>
          <a:p>
            <a:pPr marL="224535" indent="-224535">
              <a:buFont typeface="+mj-lt"/>
              <a:buAutoNum type="arabicPeriod"/>
            </a:pPr>
            <a:r>
              <a:rPr lang="es-ES" dirty="0" smtClean="0"/>
              <a:t>Si va a usar gafas, revise las partes elásticas para deshilachas, desgarros, desgaste o pérdida de elasticidad y reemplácelas si está desgastada</a:t>
            </a:r>
            <a:r>
              <a:rPr lang="en-US" dirty="0" smtClean="0"/>
              <a:t>.</a:t>
            </a:r>
          </a:p>
          <a:p>
            <a:pPr marL="224535" indent="-224535">
              <a:buFont typeface="+mj-lt"/>
              <a:buAutoNum type="arabicPeriod"/>
            </a:pPr>
            <a:r>
              <a:rPr lang="es-ES" dirty="0" smtClean="0"/>
              <a:t>Si va a usar la protección</a:t>
            </a:r>
            <a:r>
              <a:rPr lang="es-ES" baseline="0" dirty="0" smtClean="0"/>
              <a:t> por encima de la cabeza</a:t>
            </a:r>
            <a:r>
              <a:rPr lang="es-ES" dirty="0" smtClean="0"/>
              <a:t>, revise el casco para detectar grietas, agujeros y accesorios ajustables desgastados</a:t>
            </a:r>
            <a:r>
              <a:rPr lang="en-US" dirty="0" smtClean="0"/>
              <a:t>.</a:t>
            </a:r>
          </a:p>
          <a:p>
            <a:pPr marL="224535" indent="-224535">
              <a:buFont typeface="+mj-lt"/>
              <a:buAutoNum type="arabicPeriod"/>
            </a:pPr>
            <a:r>
              <a:rPr lang="es-ES" dirty="0" smtClean="0"/>
              <a:t>Usualmente, las caretas y los cascos contienen accesorios ajustables para un ajuste seguro y para evitar que se resbale o se caiga de la cabeza. Inspeccione estos accesorios para asegurarse de que están funcionando correctamente.</a:t>
            </a:r>
            <a:endParaRPr lang="en-US" dirty="0" smtClean="0"/>
          </a:p>
          <a:p>
            <a:r>
              <a:rPr lang="es-ES" dirty="0" smtClean="0"/>
              <a:t/>
            </a:r>
            <a:br>
              <a:rPr lang="es-ES" dirty="0" smtClean="0"/>
            </a:br>
            <a:r>
              <a:rPr lang="es-ES" dirty="0" smtClean="0"/>
              <a:t/>
            </a:r>
            <a:br>
              <a:rPr lang="es-ES" dirty="0" smtClean="0"/>
            </a:b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156</a:t>
            </a:fld>
            <a:endParaRPr lang="en-US" dirty="0"/>
          </a:p>
        </p:txBody>
      </p:sp>
    </p:spTree>
    <p:extLst>
      <p:ext uri="{BB962C8B-B14F-4D97-AF65-F5344CB8AC3E}">
        <p14:creationId xmlns:p14="http://schemas.microsoft.com/office/powerpoint/2010/main" val="22483063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Even if a respirator seals and fits well, handlers can still be exposed if the filters, canisters, or cartridges are old or damaged. Pesticide handlers must remove and replace respirator filters, cartridges and gas- or vapor-removing canisters when any of the following situations occur:</a:t>
            </a:r>
          </a:p>
          <a:p>
            <a:pPr marL="673603" lvl="1" indent="-224535">
              <a:buFont typeface="Arial" panose="020B0604020202020204" pitchFamily="34" charset="0"/>
              <a:buChar char="•"/>
            </a:pPr>
            <a:r>
              <a:rPr lang="en-US" dirty="0"/>
              <a:t>Breathing becomes difficult</a:t>
            </a:r>
          </a:p>
          <a:p>
            <a:pPr marL="673603" lvl="1" indent="-224535">
              <a:buFont typeface="Arial" panose="020B0604020202020204" pitchFamily="34" charset="0"/>
              <a:buChar char="•"/>
            </a:pPr>
            <a:r>
              <a:rPr lang="en-US" dirty="0"/>
              <a:t>The filter is damaged or torn</a:t>
            </a:r>
          </a:p>
          <a:p>
            <a:pPr marL="673603" lvl="1" indent="-224535">
              <a:buFont typeface="Arial" panose="020B0604020202020204" pitchFamily="34" charset="0"/>
              <a:buChar char="•"/>
            </a:pPr>
            <a:r>
              <a:rPr lang="en-US" dirty="0"/>
              <a:t>The handler detects a pesticide taste, smell or any type of irritation</a:t>
            </a:r>
          </a:p>
          <a:p>
            <a:pPr marL="673603" lvl="1" indent="-224535">
              <a:buFont typeface="Arial" panose="020B0604020202020204" pitchFamily="34" charset="0"/>
              <a:buChar char="•"/>
            </a:pPr>
            <a:r>
              <a:rPr lang="en-US" dirty="0"/>
              <a:t>When required according to the respirator manufacturer’s recommendation or the pesticide label instructions, whichever is more frequent</a:t>
            </a:r>
          </a:p>
          <a:p>
            <a:pPr marL="673603" lvl="1" indent="-224535">
              <a:buFont typeface="Arial" panose="020B0604020202020204" pitchFamily="34" charset="0"/>
              <a:buChar char="•"/>
            </a:pPr>
            <a:r>
              <a:rPr lang="en-US" dirty="0"/>
              <a:t>At the end of 8 hours of total use, if none of the above has </a:t>
            </a:r>
            <a:r>
              <a:rPr lang="en-US" dirty="0" smtClean="0"/>
              <a:t>occurred  </a:t>
            </a:r>
          </a:p>
          <a:p>
            <a:pPr marL="673603" lvl="1" indent="-224535">
              <a:buFont typeface="Arial" panose="020B0604020202020204" pitchFamily="34" charset="0"/>
              <a:buChar char="•"/>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defTabSz="931774">
              <a:buFont typeface="+mj-lt"/>
              <a:buAutoNum type="arabicPeriod"/>
              <a:defRPr/>
            </a:pPr>
            <a:r>
              <a:rPr lang="es-ES" dirty="0" smtClean="0"/>
              <a:t>Aún cuando un respirador sella bien y es del tamaño</a:t>
            </a:r>
            <a:r>
              <a:rPr lang="es-ES" baseline="0" dirty="0" smtClean="0"/>
              <a:t> correcto</a:t>
            </a:r>
            <a:r>
              <a:rPr lang="es-ES" dirty="0" smtClean="0"/>
              <a:t>, los manipuladores de pesticidas pueden estar expuestos a pesticidas si los filtros, botes o cartuchos están viejos o dañados.</a:t>
            </a:r>
            <a:r>
              <a:rPr lang="es-ES" baseline="0" dirty="0" smtClean="0"/>
              <a:t> </a:t>
            </a:r>
            <a:r>
              <a:rPr lang="es-ES" dirty="0" smtClean="0"/>
              <a:t>Los manipuladores de</a:t>
            </a:r>
            <a:r>
              <a:rPr lang="es-ES" baseline="0" dirty="0" smtClean="0"/>
              <a:t> pesticidas </a:t>
            </a:r>
            <a:r>
              <a:rPr lang="es-ES" dirty="0" smtClean="0"/>
              <a:t>deben quitar y reemplazar los filtros de respirador, cartuchos y botes que remueven gases o vapores cuando se ocurre cualquiera de las siguientes situaciones</a:t>
            </a:r>
            <a:r>
              <a:rPr lang="en-US" dirty="0" smtClean="0"/>
              <a:t>:</a:t>
            </a:r>
          </a:p>
          <a:p>
            <a:pPr marL="673603" lvl="1" indent="-224535">
              <a:buFont typeface="Arial" panose="020B0604020202020204" pitchFamily="34" charset="0"/>
              <a:buChar char="•"/>
            </a:pPr>
            <a:r>
              <a:rPr lang="en-US" dirty="0" smtClean="0"/>
              <a:t>Se</a:t>
            </a:r>
            <a:r>
              <a:rPr lang="en-US" baseline="0" dirty="0" smtClean="0"/>
              <a:t> </a:t>
            </a:r>
            <a:r>
              <a:rPr lang="en-US" baseline="0" dirty="0" err="1" smtClean="0"/>
              <a:t>hace</a:t>
            </a:r>
            <a:r>
              <a:rPr lang="en-US" baseline="0" dirty="0" smtClean="0"/>
              <a:t> </a:t>
            </a:r>
            <a:r>
              <a:rPr lang="en-US" baseline="0" dirty="0" err="1" smtClean="0"/>
              <a:t>difícil</a:t>
            </a:r>
            <a:r>
              <a:rPr lang="en-US" baseline="0" dirty="0" smtClean="0"/>
              <a:t> de </a:t>
            </a:r>
            <a:r>
              <a:rPr lang="en-US" baseline="0" dirty="0" err="1" smtClean="0"/>
              <a:t>respirar</a:t>
            </a:r>
            <a:endParaRPr lang="en-US" dirty="0" smtClean="0"/>
          </a:p>
          <a:p>
            <a:pPr marL="673603" lvl="1" indent="-224535">
              <a:buFont typeface="Arial" panose="020B0604020202020204" pitchFamily="34" charset="0"/>
              <a:buChar char="•"/>
            </a:pPr>
            <a:r>
              <a:rPr lang="es-ES" dirty="0" smtClean="0"/>
              <a:t>El filtro está dañado o roto</a:t>
            </a:r>
          </a:p>
          <a:p>
            <a:pPr marL="673603" lvl="1" indent="-224535">
              <a:buFont typeface="Arial" panose="020B0604020202020204" pitchFamily="34" charset="0"/>
              <a:buChar char="•"/>
            </a:pPr>
            <a:r>
              <a:rPr lang="es-ES" dirty="0" smtClean="0"/>
              <a:t>El manipulador detecta un sabor</a:t>
            </a:r>
            <a:r>
              <a:rPr lang="es-ES" baseline="0" dirty="0" smtClean="0"/>
              <a:t> o</a:t>
            </a:r>
            <a:r>
              <a:rPr lang="es-ES" dirty="0" smtClean="0"/>
              <a:t> olor del pesticida o cualquier tipo de irritación</a:t>
            </a:r>
          </a:p>
          <a:p>
            <a:pPr marL="673603" lvl="1" indent="-224535">
              <a:buFont typeface="Arial" panose="020B0604020202020204" pitchFamily="34" charset="0"/>
              <a:buChar char="•"/>
            </a:pPr>
            <a:r>
              <a:rPr lang="es-ES" dirty="0" smtClean="0"/>
              <a:t>Cuando sea necesario de acuerdo con la recomendación del fabricante del respirador o las instrucciones de la etiqueta del pesticida, la que sea más frecuente</a:t>
            </a:r>
          </a:p>
          <a:p>
            <a:pPr marL="673603" lvl="1" indent="-224535">
              <a:buFont typeface="Arial" panose="020B0604020202020204" pitchFamily="34" charset="0"/>
              <a:buChar char="•"/>
            </a:pPr>
            <a:r>
              <a:rPr lang="es-ES" dirty="0" smtClean="0"/>
              <a:t>Al final de 8 horas de uso total, si ninguna de las situaciones anteriores ha ocurrido</a:t>
            </a:r>
            <a:endParaRPr lang="en-US" dirty="0" smtClean="0"/>
          </a:p>
          <a:p>
            <a:pPr marL="449068" lvl="1"/>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157</a:t>
            </a:fld>
            <a:endParaRPr lang="en-US" dirty="0"/>
          </a:p>
        </p:txBody>
      </p:sp>
    </p:spTree>
    <p:extLst>
      <p:ext uri="{BB962C8B-B14F-4D97-AF65-F5344CB8AC3E}">
        <p14:creationId xmlns:p14="http://schemas.microsoft.com/office/powerpoint/2010/main" val="372101684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It is often the pesticide handler who inspects the personal protective equipment before each use and cleans the items at the end of the handling activity. However, it is the employer’s responsibility to: </a:t>
            </a:r>
          </a:p>
          <a:p>
            <a:pPr marL="673603" lvl="1" indent="-224535">
              <a:buFont typeface="Arial" panose="020B0604020202020204" pitchFamily="34" charset="0"/>
              <a:buChar char="•"/>
            </a:pPr>
            <a:r>
              <a:rPr lang="en-US" dirty="0"/>
              <a:t>Provide and pay for all of the Personal Protective Equipment (PPE) listed on the label</a:t>
            </a:r>
          </a:p>
          <a:p>
            <a:pPr marL="673603" lvl="1" indent="-224535">
              <a:buFont typeface="Arial" panose="020B0604020202020204" pitchFamily="34" charset="0"/>
              <a:buChar char="•"/>
            </a:pPr>
            <a:r>
              <a:rPr lang="en-US" dirty="0"/>
              <a:t>Make sure that employees are properly trained on the proper use and care of PPE and that they follow the instructions provided.</a:t>
            </a:r>
          </a:p>
          <a:p>
            <a:pPr marL="673603" lvl="1" indent="-224535">
              <a:buFont typeface="Arial" panose="020B0604020202020204" pitchFamily="34" charset="0"/>
              <a:buChar char="•"/>
            </a:pPr>
            <a:r>
              <a:rPr lang="en-US" dirty="0"/>
              <a:t>Maintain all PPE and ensure that it is inspected for cracks, tears, holes, weak spots or damage before each day of use</a:t>
            </a:r>
          </a:p>
          <a:p>
            <a:pPr marL="673603" lvl="1" indent="-224535" defTabSz="898136">
              <a:buFont typeface="Arial" panose="020B0604020202020204" pitchFamily="34" charset="0"/>
              <a:buChar char="•"/>
              <a:defRPr/>
            </a:pPr>
            <a:r>
              <a:rPr lang="en-US" dirty="0"/>
              <a:t>Properly discard and replace any damaged and all disposable PPE. The employer must make contaminated PPE that cannot be properly cleaned unwearable.</a:t>
            </a:r>
          </a:p>
          <a:p>
            <a:pPr marL="673603" lvl="1" indent="-224535">
              <a:buFont typeface="Arial" panose="020B0604020202020204" pitchFamily="34" charset="0"/>
              <a:buChar char="•"/>
            </a:pPr>
            <a:r>
              <a:rPr lang="en-US" dirty="0"/>
              <a:t>Ensure that re-usable PPE is properly cleaned, dried and stored. The employer can train the handlers on how to do this.</a:t>
            </a:r>
          </a:p>
          <a:p>
            <a:pPr marL="673603" lvl="1" indent="-224535">
              <a:buFont typeface="Arial" panose="020B0604020202020204" pitchFamily="34" charset="0"/>
              <a:buChar char="•"/>
            </a:pPr>
            <a:r>
              <a:rPr lang="en-US" dirty="0"/>
              <a:t>Provide a place away from pesticide storage areas for pesticide handlers to put on, remove and store PPE.</a:t>
            </a:r>
          </a:p>
          <a:p>
            <a:endParaRPr lang="en-US" dirty="0"/>
          </a:p>
          <a:p>
            <a:r>
              <a:rPr lang="en-US" b="1" dirty="0"/>
              <a:t>Suggested Activity: </a:t>
            </a:r>
          </a:p>
          <a:p>
            <a:pPr marL="224535" indent="-224535">
              <a:buFont typeface="+mj-lt"/>
              <a:buAutoNum type="arabicPeriod"/>
            </a:pPr>
            <a:r>
              <a:rPr lang="en-US" dirty="0" smtClean="0"/>
              <a:t>Section </a:t>
            </a:r>
            <a:r>
              <a:rPr lang="en-US" dirty="0"/>
              <a:t>11. Activities for Personal Protective Equipment: “Personal Protective Equipment (PPE) Decontamination</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4535" indent="-224535">
              <a:buFont typeface="+mj-lt"/>
              <a:buAutoNum type="arabicPeriod"/>
            </a:pPr>
            <a:r>
              <a:rPr lang="es-ES" dirty="0" smtClean="0"/>
              <a:t>Por lo general, el manipulador de pesticidas es la persona que inspecciona el equipo de protección personal antes de cada uso y limpia los artículos al final de las tareas de manipulación. Sin embargo, es la</a:t>
            </a:r>
            <a:r>
              <a:rPr lang="es-ES" baseline="0" dirty="0" smtClean="0"/>
              <a:t> </a:t>
            </a:r>
            <a:r>
              <a:rPr lang="es-ES" dirty="0" smtClean="0"/>
              <a:t>responsabilidad del empleador hacer lo siguiente</a:t>
            </a:r>
            <a:r>
              <a:rPr lang="en-US" dirty="0" smtClean="0"/>
              <a:t>: </a:t>
            </a:r>
          </a:p>
          <a:p>
            <a:pPr marL="673603" lvl="1" indent="-224535">
              <a:buFont typeface="Arial" panose="020B0604020202020204" pitchFamily="34" charset="0"/>
              <a:buChar char="•"/>
            </a:pPr>
            <a:r>
              <a:rPr lang="es-ES" dirty="0" smtClean="0"/>
              <a:t>Proporcionar y pagar por todo</a:t>
            </a:r>
            <a:r>
              <a:rPr lang="es-ES" baseline="0" dirty="0" smtClean="0"/>
              <a:t> el</a:t>
            </a:r>
            <a:r>
              <a:rPr lang="es-ES" dirty="0" smtClean="0"/>
              <a:t> equipo de protección personal (PPE) que especificado en la etiqueta</a:t>
            </a:r>
            <a:endParaRPr lang="en-US" dirty="0" smtClean="0"/>
          </a:p>
          <a:p>
            <a:pPr marL="673603" lvl="1" indent="-224535">
              <a:buFont typeface="Arial" panose="020B0604020202020204" pitchFamily="34" charset="0"/>
              <a:buChar char="•"/>
            </a:pPr>
            <a:r>
              <a:rPr lang="es-ES" dirty="0" smtClean="0"/>
              <a:t>Asegurar de que los empleados estén debidamente capacitados en el uso y cuidado apropiado del PPE y que sigan las instrucciones proporcionadas</a:t>
            </a:r>
            <a:endParaRPr lang="en-US" dirty="0" smtClean="0"/>
          </a:p>
          <a:p>
            <a:pPr marL="673603" lvl="1" indent="-224535">
              <a:buFont typeface="Arial" panose="020B0604020202020204" pitchFamily="34" charset="0"/>
              <a:buChar char="•"/>
            </a:pPr>
            <a:r>
              <a:rPr lang="es-ES" dirty="0" smtClean="0"/>
              <a:t>Mantener todo el PPE y asegurar de que se inspeccione por grietas, roturas, agujeros, puntos débiles o daños antes de cada día de uso</a:t>
            </a:r>
            <a:endParaRPr lang="en-US" dirty="0" smtClean="0"/>
          </a:p>
          <a:p>
            <a:pPr marL="673603" lvl="1" indent="-224535" defTabSz="898136">
              <a:buFont typeface="Arial" panose="020B0604020202020204" pitchFamily="34" charset="0"/>
              <a:buChar char="•"/>
              <a:defRPr/>
            </a:pPr>
            <a:r>
              <a:rPr lang="es-ES" dirty="0" smtClean="0"/>
              <a:t>Descartar y reemplazar adecuadamente cualquier PPE dañado y desechable. El empleador debe asegurar de que el PPE contaminado que no pueda limpiarse</a:t>
            </a:r>
            <a:r>
              <a:rPr lang="es-ES" baseline="0" dirty="0" smtClean="0"/>
              <a:t> </a:t>
            </a:r>
            <a:r>
              <a:rPr lang="es-ES" dirty="0" smtClean="0"/>
              <a:t>adecuadamente sea hecho inutilizable</a:t>
            </a:r>
            <a:r>
              <a:rPr lang="en-US" dirty="0" smtClean="0"/>
              <a:t>.</a:t>
            </a:r>
          </a:p>
          <a:p>
            <a:pPr marL="673603" lvl="1" indent="-224535">
              <a:buFont typeface="Arial" panose="020B0604020202020204" pitchFamily="34" charset="0"/>
              <a:buChar char="•"/>
            </a:pPr>
            <a:r>
              <a:rPr lang="es-ES" dirty="0" smtClean="0"/>
              <a:t>Asegúrese de que el PPE reutilizable se limpia, se seca y se almacena correctamente. El empleador puede capacitar a los manipuladores sobre cómo hacer esto</a:t>
            </a:r>
            <a:r>
              <a:rPr lang="en-US" dirty="0" smtClean="0"/>
              <a:t>.</a:t>
            </a:r>
          </a:p>
          <a:p>
            <a:pPr marL="673603" lvl="1" indent="-224535">
              <a:buFont typeface="Arial" panose="020B0604020202020204" pitchFamily="34" charset="0"/>
              <a:buChar char="•"/>
            </a:pPr>
            <a:r>
              <a:rPr lang="es-ES" dirty="0" smtClean="0"/>
              <a:t>Proporcionar un lugar fuera de las áreas de almacenamiento de pesticidas dónde los manipuladores de pesticidas se puede poner, quitar y almacenar el PPE</a:t>
            </a:r>
            <a:r>
              <a:rPr lang="en-US" dirty="0" smtClean="0"/>
              <a:t>.</a:t>
            </a:r>
          </a:p>
          <a:p>
            <a:endParaRPr lang="en-US" dirty="0" smtClean="0"/>
          </a:p>
          <a:p>
            <a:r>
              <a:rPr lang="en-US" b="1" dirty="0" err="1" smtClean="0"/>
              <a:t>Actividad</a:t>
            </a:r>
            <a:r>
              <a:rPr lang="en-US" b="1" dirty="0" smtClean="0"/>
              <a:t> </a:t>
            </a:r>
            <a:r>
              <a:rPr lang="en-US" b="1" dirty="0" err="1" smtClean="0"/>
              <a:t>Sugerida</a:t>
            </a:r>
            <a:r>
              <a:rPr lang="en-US" b="1" dirty="0" smtClean="0"/>
              <a:t>: </a:t>
            </a:r>
          </a:p>
          <a:p>
            <a:pPr marL="224535" indent="-224535">
              <a:buFont typeface="+mj-lt"/>
              <a:buAutoNum type="arabicPeriod"/>
            </a:pPr>
            <a:r>
              <a:rPr lang="en-US" dirty="0" err="1" smtClean="0"/>
              <a:t>Seccion</a:t>
            </a:r>
            <a:r>
              <a:rPr lang="en-US" dirty="0" smtClean="0"/>
              <a:t> 11. </a:t>
            </a:r>
            <a:r>
              <a:rPr lang="en-US" dirty="0" err="1" smtClean="0"/>
              <a:t>Actividades</a:t>
            </a:r>
            <a:r>
              <a:rPr lang="en-US" dirty="0" smtClean="0"/>
              <a:t> para</a:t>
            </a:r>
            <a:r>
              <a:rPr lang="en-US" baseline="0" dirty="0" smtClean="0"/>
              <a:t> </a:t>
            </a:r>
            <a:r>
              <a:rPr lang="en-US" baseline="0" dirty="0" err="1" smtClean="0"/>
              <a:t>equipo</a:t>
            </a:r>
            <a:r>
              <a:rPr lang="en-US" baseline="0" dirty="0" smtClean="0"/>
              <a:t> de </a:t>
            </a:r>
            <a:r>
              <a:rPr lang="en-US" baseline="0" dirty="0" err="1" smtClean="0"/>
              <a:t>protección</a:t>
            </a:r>
            <a:r>
              <a:rPr lang="en-US" baseline="0" dirty="0" smtClean="0"/>
              <a:t> personal</a:t>
            </a:r>
            <a:r>
              <a:rPr lang="en-US" dirty="0" smtClean="0"/>
              <a:t>: “</a:t>
            </a:r>
            <a:r>
              <a:rPr lang="en-US" dirty="0" err="1" smtClean="0"/>
              <a:t>descontaminación</a:t>
            </a:r>
            <a:r>
              <a:rPr lang="en-US" dirty="0" smtClean="0"/>
              <a:t> del </a:t>
            </a:r>
            <a:r>
              <a:rPr lang="en-US" dirty="0" err="1" smtClean="0"/>
              <a:t>equipo</a:t>
            </a:r>
            <a:r>
              <a:rPr lang="en-US" baseline="0" dirty="0" smtClean="0"/>
              <a:t> de </a:t>
            </a:r>
            <a:r>
              <a:rPr lang="en-US" baseline="0" dirty="0" err="1" smtClean="0"/>
              <a:t>protección</a:t>
            </a:r>
            <a:r>
              <a:rPr lang="en-US" baseline="0" dirty="0" smtClean="0"/>
              <a:t> personal.”</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158</a:t>
            </a:fld>
            <a:endParaRPr lang="en-US" dirty="0"/>
          </a:p>
        </p:txBody>
      </p:sp>
    </p:spTree>
    <p:extLst>
      <p:ext uri="{BB962C8B-B14F-4D97-AF65-F5344CB8AC3E}">
        <p14:creationId xmlns:p14="http://schemas.microsoft.com/office/powerpoint/2010/main" val="37718717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Ground Application: Place pant legs over boots to prevent pesticides from entering the boots. Place sleeves over the gloves to prevent pesticides from entering the glove. </a:t>
            </a:r>
          </a:p>
          <a:p>
            <a:pPr marL="224535" indent="-224535">
              <a:buFont typeface="+mj-lt"/>
              <a:buAutoNum type="arabicPeriod"/>
            </a:pPr>
            <a:r>
              <a:rPr lang="en-US" dirty="0"/>
              <a:t>Overhead Application: Place pant legs over boots to prevent pesticides from entering the boots. Place gloves over the sleeves to prevent pesticides from entering the sleeves. </a:t>
            </a:r>
          </a:p>
          <a:p>
            <a:pPr marL="224535" indent="-224535">
              <a:buFont typeface="+mj-lt"/>
              <a:buAutoNum type="arabicPeriod"/>
            </a:pPr>
            <a:r>
              <a:rPr lang="en-US" dirty="0"/>
              <a:t>Coveralls with elastic at the wrist and ankle help assure there is no gap between the sleeve and glove, or between the pant leg and boot. </a:t>
            </a:r>
          </a:p>
          <a:p>
            <a:endParaRPr lang="en-US" u="sng" dirty="0"/>
          </a:p>
          <a:p>
            <a:pPr defTabSz="898136">
              <a:defRPr/>
            </a:pPr>
            <a:r>
              <a:rPr lang="en-US" altLang="es-MX" b="1" dirty="0"/>
              <a:t>Notes for trainers of pesticide handlers:</a:t>
            </a:r>
          </a:p>
          <a:p>
            <a:pPr marL="224535" indent="-224535" defTabSz="898136">
              <a:buFont typeface="+mj-lt"/>
              <a:buAutoNum type="arabicPeriod"/>
              <a:defRPr/>
            </a:pPr>
            <a:r>
              <a:rPr lang="en-US" dirty="0"/>
              <a:t>Pesticide handlers may ask whether they should tuck their sleeves into their gloves or their gloves into their sleeves when applying pesticides. They may have the same question about their how to arrange their pant legs and boots. </a:t>
            </a:r>
          </a:p>
          <a:p>
            <a:pPr marL="224535" indent="-224535" defTabSz="898136">
              <a:buFont typeface="+mj-lt"/>
              <a:buAutoNum type="arabicPeriod"/>
              <a:defRPr/>
            </a:pPr>
            <a:r>
              <a:rPr lang="en-US" dirty="0"/>
              <a:t>A good way to present the correct arrangement is to mimic a ground application and an overhead pesticide application. Ask the handlers to think about these two scenarios and how they can best prevent the pesticide spray from entering and getting trapped in their boots or running down into their gloves or sleeves. </a:t>
            </a:r>
          </a:p>
          <a:p>
            <a:pPr marL="224535" indent="-224535" defTabSz="898136">
              <a:buFont typeface="+mj-lt"/>
              <a:buAutoNum type="arabicPeriod"/>
              <a:defRPr/>
            </a:pPr>
            <a:endParaRPr lang="en-US" dirty="0"/>
          </a:p>
          <a:p>
            <a:r>
              <a:rPr lang="en-US" b="1" dirty="0" smtClean="0"/>
              <a:t>Suggested Activity: </a:t>
            </a:r>
            <a:endParaRPr lang="en-US" b="1" dirty="0"/>
          </a:p>
          <a:p>
            <a:pPr marL="224535" indent="-224535">
              <a:buFont typeface="+mj-lt"/>
              <a:buAutoNum type="arabicPeriod"/>
            </a:pPr>
            <a:r>
              <a:rPr lang="en-US" dirty="0" smtClean="0"/>
              <a:t>Section </a:t>
            </a:r>
            <a:r>
              <a:rPr lang="en-US" dirty="0"/>
              <a:t>11. Activities for Personal Protective Equipment: “PPE Selection</a:t>
            </a:r>
            <a:r>
              <a:rPr lang="en-US" dirty="0" smtClean="0"/>
              <a:t>”  </a:t>
            </a:r>
          </a:p>
          <a:p>
            <a:pPr marL="224535" indent="-224535">
              <a:buFont typeface="+mj-lt"/>
              <a:buAutoNum type="arabicPeriod"/>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err="1" smtClean="0"/>
              <a:t>Aplicaciónes</a:t>
            </a:r>
            <a:r>
              <a:rPr lang="es-ES" dirty="0" smtClean="0"/>
              <a:t> por abajo/al suelo: arregla las piernas del pantalón fuera de las botas para evitar que los pesticidas entren en las botas. Arregla la mangas fuera de los guantes para evitar que entren pesticidas en los guantes.</a:t>
            </a:r>
          </a:p>
          <a:p>
            <a:pPr marL="224535" indent="-224535">
              <a:buFont typeface="+mj-lt"/>
              <a:buAutoNum type="arabicPeriod"/>
            </a:pPr>
            <a:r>
              <a:rPr lang="es-ES" dirty="0" err="1" smtClean="0"/>
              <a:t>Aplicaciónes</a:t>
            </a:r>
            <a:r>
              <a:rPr lang="es-ES" dirty="0" smtClean="0"/>
              <a:t> sobre cabeza/por arriba: arregla las piernas del pantalón fuera de las botas para evitar que los pesticidas entren en las botas. Arregla los guantes fuera de las mangas para evitar que los pesticidas entren en las mangas.</a:t>
            </a:r>
          </a:p>
          <a:p>
            <a:pPr marL="224535" indent="-224535">
              <a:buFont typeface="+mj-lt"/>
              <a:buAutoNum type="arabicPeriod"/>
            </a:pPr>
            <a:r>
              <a:rPr lang="es-ES" dirty="0" smtClean="0"/>
              <a:t>Las trajes con elástico en la muñeca y el tobillo evitan espacios entre las mangas y los guantes, o entre las piernas del pantalón y las botas</a:t>
            </a:r>
            <a:r>
              <a:rPr lang="en-US" dirty="0" smtClean="0"/>
              <a:t>. </a:t>
            </a:r>
          </a:p>
          <a:p>
            <a:endParaRPr lang="en-US" u="sng" dirty="0" smtClean="0"/>
          </a:p>
          <a:p>
            <a:pPr defTabSz="898136">
              <a:defRPr/>
            </a:pPr>
            <a:r>
              <a:rPr lang="en-US" altLang="es-MX" b="1" dirty="0" err="1" smtClean="0"/>
              <a:t>Notas</a:t>
            </a:r>
            <a:r>
              <a:rPr lang="en-US" altLang="es-MX" b="1" dirty="0" smtClean="0"/>
              <a:t> para las </a:t>
            </a:r>
            <a:r>
              <a:rPr lang="en-US" altLang="es-MX" b="1" dirty="0" err="1" smtClean="0"/>
              <a:t>capacitadores</a:t>
            </a:r>
            <a:r>
              <a:rPr lang="en-US" altLang="es-MX" b="1" dirty="0" smtClean="0"/>
              <a:t> de </a:t>
            </a:r>
            <a:r>
              <a:rPr lang="en-US" altLang="es-MX" b="1" dirty="0" err="1" smtClean="0"/>
              <a:t>manipuladores</a:t>
            </a:r>
            <a:r>
              <a:rPr lang="en-US" altLang="es-MX" b="1" dirty="0" smtClean="0"/>
              <a:t>:</a:t>
            </a:r>
          </a:p>
          <a:p>
            <a:pPr marL="224535" indent="-224535" defTabSz="898136">
              <a:buFont typeface="+mj-lt"/>
              <a:buAutoNum type="arabicPeriod"/>
              <a:defRPr/>
            </a:pPr>
            <a:r>
              <a:rPr lang="es-ES" dirty="0" smtClean="0"/>
              <a:t>Los manipuladores de pesticidas pueden preguntar si deben meter las mangas en sus guantes o sus guantes en las mangas al aplicar pesticidas. Pueden tener la misma pregunta acerca de cómo arreglar sus pantalones y las botas.</a:t>
            </a:r>
            <a:r>
              <a:rPr lang="en-US" dirty="0" smtClean="0"/>
              <a:t> </a:t>
            </a:r>
          </a:p>
          <a:p>
            <a:pPr marL="224535" indent="-224535" defTabSz="898136">
              <a:buFont typeface="+mj-lt"/>
              <a:buAutoNum type="arabicPeriod"/>
              <a:defRPr/>
            </a:pPr>
            <a:r>
              <a:rPr lang="es-ES" dirty="0" smtClean="0"/>
              <a:t>Una buena manera de presentar la posición correcta es imitar una aplicación al suelo y una aplicación por arriba. Pida a los manipuladores que piensen en estos dos escenarios y cómo pueden prevenir que el pesticida entre y se atrape en las botas o en los guantes o mangas.</a:t>
            </a:r>
            <a:r>
              <a:rPr lang="en-US" dirty="0" smtClean="0"/>
              <a:t> </a:t>
            </a:r>
          </a:p>
          <a:p>
            <a:pPr marL="224535" indent="-224535" defTabSz="898136">
              <a:buFont typeface="+mj-lt"/>
              <a:buAutoNum type="arabicPeriod"/>
              <a:defRPr/>
            </a:pPr>
            <a:endParaRPr lang="en-US" dirty="0" smtClean="0"/>
          </a:p>
          <a:p>
            <a:r>
              <a:rPr lang="en-US" b="1" dirty="0" err="1" smtClean="0"/>
              <a:t>Actividad</a:t>
            </a:r>
            <a:r>
              <a:rPr lang="en-US" b="1" baseline="0" dirty="0" smtClean="0"/>
              <a:t> </a:t>
            </a:r>
            <a:r>
              <a:rPr lang="en-US" b="1" baseline="0" dirty="0" err="1" smtClean="0"/>
              <a:t>Sugerida</a:t>
            </a:r>
            <a:r>
              <a:rPr lang="en-US" b="1" dirty="0" smtClean="0"/>
              <a:t>: </a:t>
            </a:r>
          </a:p>
          <a:p>
            <a:pPr marL="224535" indent="-224535">
              <a:buFont typeface="+mj-lt"/>
              <a:buAutoNum type="arabicPeriod"/>
            </a:pPr>
            <a:r>
              <a:rPr lang="en-US" dirty="0" err="1" smtClean="0"/>
              <a:t>Sección</a:t>
            </a:r>
            <a:r>
              <a:rPr lang="en-US" dirty="0" smtClean="0"/>
              <a:t> 11. </a:t>
            </a:r>
            <a:r>
              <a:rPr lang="en-US" dirty="0" err="1" smtClean="0"/>
              <a:t>Actividades</a:t>
            </a:r>
            <a:r>
              <a:rPr lang="en-US" baseline="0" dirty="0" smtClean="0"/>
              <a:t> para </a:t>
            </a:r>
            <a:r>
              <a:rPr lang="en-US" baseline="0" dirty="0" err="1" smtClean="0"/>
              <a:t>equipo</a:t>
            </a:r>
            <a:r>
              <a:rPr lang="en-US" baseline="0" dirty="0" smtClean="0"/>
              <a:t> de </a:t>
            </a:r>
            <a:r>
              <a:rPr lang="en-US" baseline="0" dirty="0" err="1" smtClean="0"/>
              <a:t>protección</a:t>
            </a:r>
            <a:r>
              <a:rPr lang="en-US" baseline="0" dirty="0" smtClean="0"/>
              <a:t> personal</a:t>
            </a:r>
            <a:r>
              <a:rPr lang="en-US" dirty="0" smtClean="0"/>
              <a:t>: “</a:t>
            </a:r>
            <a:r>
              <a:rPr lang="en-US" dirty="0" err="1" smtClean="0"/>
              <a:t>seleccionando</a:t>
            </a:r>
            <a:r>
              <a:rPr lang="en-US" baseline="0" dirty="0" smtClean="0"/>
              <a:t> el PPE</a:t>
            </a:r>
            <a:r>
              <a:rPr lang="en-US" dirty="0" smtClean="0"/>
              <a:t>”</a:t>
            </a:r>
          </a:p>
          <a:p>
            <a:pPr marL="224535" indent="-224535">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159</a:t>
            </a:fld>
            <a:endParaRPr lang="en-US" dirty="0"/>
          </a:p>
        </p:txBody>
      </p:sp>
    </p:spTree>
    <p:extLst>
      <p:ext uri="{BB962C8B-B14F-4D97-AF65-F5344CB8AC3E}">
        <p14:creationId xmlns:p14="http://schemas.microsoft.com/office/powerpoint/2010/main" val="2963103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98136">
              <a:defRPr/>
            </a:pPr>
            <a:r>
              <a:rPr lang="en-US" altLang="es-MX" b="1" dirty="0"/>
              <a:t>Notes for trainers of workers and pesticide handlers:</a:t>
            </a:r>
          </a:p>
          <a:p>
            <a:pPr marL="224535" indent="-224535">
              <a:buFont typeface="+mj-lt"/>
              <a:buAutoNum type="arabicPeriod"/>
            </a:pPr>
            <a:r>
              <a:rPr lang="en-US" dirty="0"/>
              <a:t>Handler means any person, including a self-employed person, who is employed by an agricultural employer or commercial pesticide handler employer and mixes, loads, and applies pesticides.</a:t>
            </a:r>
          </a:p>
          <a:p>
            <a:pPr marL="224535" indent="-224535">
              <a:buFont typeface="+mj-lt"/>
              <a:buAutoNum type="arabicPeriod"/>
            </a:pPr>
            <a:r>
              <a:rPr lang="en-US" dirty="0"/>
              <a:t>There are other handler activities, such as disposing of pesticides, rinsing containers, handling opened pesticide containers, acting as a flagger and conducting crop advising tasks during a restricted-entry interval, but the main ones are mixing, loading and applying pesticides</a:t>
            </a:r>
          </a:p>
          <a:p>
            <a:pPr marL="224535" indent="-224535">
              <a:buFont typeface="+mj-lt"/>
              <a:buAutoNum type="arabicPeriod"/>
            </a:pPr>
            <a:r>
              <a:rPr lang="en-US" dirty="0"/>
              <a:t>Handlers must be at least 18 years old.</a:t>
            </a:r>
          </a:p>
          <a:p>
            <a:endParaRPr lang="es-ES" dirty="0"/>
          </a:p>
          <a:p>
            <a:pPr defTabSz="898136">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baseline="0" dirty="0"/>
              <a:t>:</a:t>
            </a:r>
            <a:endParaRPr lang="en-US" altLang="es-MX" b="1" dirty="0"/>
          </a:p>
          <a:p>
            <a:pPr marL="224535" indent="-224535" defTabSz="931774">
              <a:buFont typeface="+mj-lt"/>
              <a:buAutoNum type="arabicPeriod"/>
              <a:defRPr/>
            </a:pPr>
            <a:r>
              <a:rPr lang="en-US" dirty="0"/>
              <a:t>Un </a:t>
            </a:r>
            <a:r>
              <a:rPr lang="en-US" dirty="0" err="1"/>
              <a:t>manipulador</a:t>
            </a:r>
            <a:r>
              <a:rPr lang="en-US" dirty="0"/>
              <a:t> </a:t>
            </a:r>
            <a:r>
              <a:rPr lang="en-US" dirty="0" err="1"/>
              <a:t>es</a:t>
            </a:r>
            <a:r>
              <a:rPr lang="en-US" dirty="0"/>
              <a:t> </a:t>
            </a:r>
            <a:r>
              <a:rPr lang="en-US" dirty="0" err="1"/>
              <a:t>cualquier</a:t>
            </a:r>
            <a:r>
              <a:rPr lang="en-US" dirty="0"/>
              <a:t> persona, </a:t>
            </a:r>
            <a:r>
              <a:rPr lang="en-US" dirty="0" err="1"/>
              <a:t>incluyendo</a:t>
            </a:r>
            <a:r>
              <a:rPr lang="en-US" dirty="0"/>
              <a:t> a </a:t>
            </a:r>
            <a:r>
              <a:rPr lang="en-US" dirty="0" err="1"/>
              <a:t>una</a:t>
            </a:r>
            <a:r>
              <a:rPr lang="en-US" dirty="0"/>
              <a:t> persona </a:t>
            </a:r>
            <a:r>
              <a:rPr lang="en-US" dirty="0" err="1"/>
              <a:t>independiente</a:t>
            </a:r>
            <a:r>
              <a:rPr lang="en-US" dirty="0"/>
              <a:t> (</a:t>
            </a:r>
            <a:r>
              <a:rPr lang="en-US" dirty="0" err="1"/>
              <a:t>por</a:t>
            </a:r>
            <a:r>
              <a:rPr lang="en-US" dirty="0"/>
              <a:t> </a:t>
            </a:r>
            <a:r>
              <a:rPr lang="en-US" dirty="0" err="1"/>
              <a:t>cuenta</a:t>
            </a:r>
            <a:r>
              <a:rPr lang="en-US" dirty="0"/>
              <a:t> </a:t>
            </a:r>
            <a:r>
              <a:rPr lang="en-US" dirty="0" err="1"/>
              <a:t>propia</a:t>
            </a:r>
            <a:r>
              <a:rPr lang="en-US" dirty="0"/>
              <a:t>), que </a:t>
            </a:r>
            <a:r>
              <a:rPr lang="en-US" dirty="0" err="1"/>
              <a:t>es</a:t>
            </a:r>
            <a:r>
              <a:rPr lang="en-US" dirty="0"/>
              <a:t> </a:t>
            </a:r>
            <a:r>
              <a:rPr lang="en-US" dirty="0" err="1"/>
              <a:t>empleada</a:t>
            </a:r>
            <a:r>
              <a:rPr lang="en-US" dirty="0"/>
              <a:t> </a:t>
            </a:r>
            <a:r>
              <a:rPr lang="en-US" dirty="0" err="1"/>
              <a:t>por</a:t>
            </a:r>
            <a:r>
              <a:rPr lang="en-US" dirty="0"/>
              <a:t> un </a:t>
            </a:r>
            <a:r>
              <a:rPr lang="en-US" dirty="0" err="1"/>
              <a:t>empleador</a:t>
            </a:r>
            <a:r>
              <a:rPr lang="en-US" dirty="0"/>
              <a:t> </a:t>
            </a:r>
            <a:r>
              <a:rPr lang="en-US" dirty="0" err="1"/>
              <a:t>agrícola</a:t>
            </a:r>
            <a:r>
              <a:rPr lang="en-US" dirty="0"/>
              <a:t> o un </a:t>
            </a:r>
            <a:r>
              <a:rPr lang="en-US" dirty="0" err="1"/>
              <a:t>empleador</a:t>
            </a:r>
            <a:r>
              <a:rPr lang="en-US" dirty="0"/>
              <a:t> </a:t>
            </a:r>
            <a:r>
              <a:rPr lang="en-US" dirty="0" err="1"/>
              <a:t>comercial</a:t>
            </a:r>
            <a:r>
              <a:rPr lang="en-US" dirty="0"/>
              <a:t> de </a:t>
            </a:r>
            <a:r>
              <a:rPr lang="en-US" dirty="0" err="1"/>
              <a:t>manipuladores</a:t>
            </a:r>
            <a:r>
              <a:rPr lang="en-US" dirty="0"/>
              <a:t> de </a:t>
            </a:r>
            <a:r>
              <a:rPr lang="en-US" dirty="0" err="1"/>
              <a:t>pesticidas</a:t>
            </a:r>
            <a:r>
              <a:rPr lang="en-US" dirty="0"/>
              <a:t> y que </a:t>
            </a:r>
            <a:r>
              <a:rPr lang="en-US" dirty="0" err="1"/>
              <a:t>mezcla</a:t>
            </a:r>
            <a:r>
              <a:rPr lang="en-US" dirty="0"/>
              <a:t>, </a:t>
            </a:r>
            <a:r>
              <a:rPr lang="en-US" dirty="0" err="1"/>
              <a:t>carga</a:t>
            </a:r>
            <a:r>
              <a:rPr lang="en-US" dirty="0"/>
              <a:t> y </a:t>
            </a:r>
            <a:r>
              <a:rPr lang="en-US" dirty="0" err="1"/>
              <a:t>aplica</a:t>
            </a:r>
            <a:r>
              <a:rPr lang="en-US" dirty="0"/>
              <a:t> </a:t>
            </a:r>
            <a:r>
              <a:rPr lang="en-US" dirty="0" err="1"/>
              <a:t>pesticidas</a:t>
            </a:r>
            <a:r>
              <a:rPr lang="en-US" dirty="0"/>
              <a:t>.</a:t>
            </a:r>
          </a:p>
          <a:p>
            <a:pPr marL="224535" indent="-224535">
              <a:buFont typeface="+mj-lt"/>
              <a:buAutoNum type="arabicPeriod"/>
            </a:pPr>
            <a:r>
              <a:rPr lang="en-US" dirty="0"/>
              <a:t>Hay </a:t>
            </a:r>
            <a:r>
              <a:rPr lang="en-US" dirty="0" err="1"/>
              <a:t>otras</a:t>
            </a:r>
            <a:r>
              <a:rPr lang="en-US" dirty="0"/>
              <a:t> </a:t>
            </a:r>
            <a:r>
              <a:rPr lang="en-US" dirty="0" err="1"/>
              <a:t>tareas</a:t>
            </a:r>
            <a:r>
              <a:rPr lang="en-US" baseline="0" dirty="0"/>
              <a:t> de </a:t>
            </a:r>
            <a:r>
              <a:rPr lang="en-US" baseline="0" dirty="0" err="1"/>
              <a:t>manipulación</a:t>
            </a:r>
            <a:r>
              <a:rPr lang="en-US" baseline="0" dirty="0"/>
              <a:t> </a:t>
            </a:r>
            <a:r>
              <a:rPr lang="en-US" baseline="0" dirty="0" err="1"/>
              <a:t>como</a:t>
            </a:r>
            <a:r>
              <a:rPr lang="en-US" baseline="0" dirty="0"/>
              <a:t> </a:t>
            </a:r>
            <a:r>
              <a:rPr lang="en-US" baseline="0" dirty="0" err="1"/>
              <a:t>desechando</a:t>
            </a:r>
            <a:r>
              <a:rPr lang="en-US" baseline="0" dirty="0"/>
              <a:t> o </a:t>
            </a:r>
            <a:r>
              <a:rPr lang="en-US" baseline="0" dirty="0" err="1"/>
              <a:t>eliminación</a:t>
            </a:r>
            <a:r>
              <a:rPr lang="en-US" baseline="0" dirty="0"/>
              <a:t> de </a:t>
            </a:r>
            <a:r>
              <a:rPr lang="en-US" baseline="0" dirty="0" err="1"/>
              <a:t>pesticidas</a:t>
            </a:r>
            <a:r>
              <a:rPr lang="en-US" baseline="0" dirty="0"/>
              <a:t>, </a:t>
            </a:r>
            <a:r>
              <a:rPr lang="en-US" baseline="0" dirty="0" err="1"/>
              <a:t>enjuague</a:t>
            </a:r>
            <a:r>
              <a:rPr lang="en-US" baseline="0" dirty="0"/>
              <a:t> de </a:t>
            </a:r>
            <a:r>
              <a:rPr lang="en-US" baseline="0" dirty="0" err="1"/>
              <a:t>envases</a:t>
            </a:r>
            <a:r>
              <a:rPr lang="en-US" baseline="0" dirty="0"/>
              <a:t>, </a:t>
            </a:r>
            <a:r>
              <a:rPr lang="en-US" baseline="0" dirty="0" err="1"/>
              <a:t>manipulación</a:t>
            </a:r>
            <a:r>
              <a:rPr lang="en-US" baseline="0" dirty="0"/>
              <a:t> de </a:t>
            </a:r>
            <a:r>
              <a:rPr lang="en-US" baseline="0" dirty="0" err="1"/>
              <a:t>envases</a:t>
            </a:r>
            <a:r>
              <a:rPr lang="en-US" baseline="0" dirty="0"/>
              <a:t> </a:t>
            </a:r>
            <a:r>
              <a:rPr lang="en-US" baseline="0" dirty="0" err="1"/>
              <a:t>abiertos</a:t>
            </a:r>
            <a:r>
              <a:rPr lang="en-US" baseline="0" dirty="0"/>
              <a:t> de </a:t>
            </a:r>
            <a:r>
              <a:rPr lang="en-US" baseline="0" dirty="0" err="1"/>
              <a:t>pesticidas</a:t>
            </a:r>
            <a:r>
              <a:rPr lang="en-US" baseline="0" dirty="0"/>
              <a:t>, </a:t>
            </a:r>
            <a:r>
              <a:rPr lang="en-US" baseline="0" dirty="0" err="1"/>
              <a:t>trabajando</a:t>
            </a:r>
            <a:r>
              <a:rPr lang="en-US" baseline="0" dirty="0"/>
              <a:t> </a:t>
            </a:r>
            <a:r>
              <a:rPr lang="en-US" baseline="0" dirty="0" err="1"/>
              <a:t>como</a:t>
            </a:r>
            <a:r>
              <a:rPr lang="en-US" baseline="0" dirty="0"/>
              <a:t> un </a:t>
            </a:r>
            <a:r>
              <a:rPr lang="en-US" baseline="0" dirty="0" err="1"/>
              <a:t>banderero</a:t>
            </a:r>
            <a:r>
              <a:rPr lang="en-US" baseline="0" dirty="0"/>
              <a:t> y </a:t>
            </a:r>
            <a:r>
              <a:rPr lang="en-US" baseline="0" dirty="0" err="1"/>
              <a:t>realizando</a:t>
            </a:r>
            <a:r>
              <a:rPr lang="en-US" baseline="0" dirty="0"/>
              <a:t> </a:t>
            </a:r>
            <a:r>
              <a:rPr lang="en-US" baseline="0" dirty="0" err="1"/>
              <a:t>tareas</a:t>
            </a:r>
            <a:r>
              <a:rPr lang="en-US" baseline="0" dirty="0"/>
              <a:t> de </a:t>
            </a:r>
            <a:r>
              <a:rPr lang="en-US" baseline="0" dirty="0" err="1"/>
              <a:t>asesor</a:t>
            </a:r>
            <a:r>
              <a:rPr lang="en-US" baseline="0" dirty="0"/>
              <a:t> de </a:t>
            </a:r>
            <a:r>
              <a:rPr lang="en-US" baseline="0" dirty="0" err="1"/>
              <a:t>cultivos</a:t>
            </a:r>
            <a:r>
              <a:rPr lang="en-US" baseline="0" dirty="0"/>
              <a:t> </a:t>
            </a:r>
            <a:r>
              <a:rPr lang="en-US" baseline="0" dirty="0" err="1"/>
              <a:t>durante</a:t>
            </a:r>
            <a:r>
              <a:rPr lang="en-US" baseline="0" dirty="0"/>
              <a:t> el </a:t>
            </a:r>
            <a:r>
              <a:rPr lang="en-US" baseline="0" dirty="0" err="1"/>
              <a:t>intervalo</a:t>
            </a:r>
            <a:r>
              <a:rPr lang="en-US" baseline="0" dirty="0"/>
              <a:t> de entrada </a:t>
            </a:r>
            <a:r>
              <a:rPr lang="en-US" baseline="0" dirty="0" err="1"/>
              <a:t>restringida</a:t>
            </a:r>
            <a:r>
              <a:rPr lang="en-US" baseline="0" dirty="0"/>
              <a:t>, </a:t>
            </a:r>
            <a:r>
              <a:rPr lang="en-US" baseline="0" dirty="0" err="1"/>
              <a:t>pero</a:t>
            </a:r>
            <a:r>
              <a:rPr lang="en-US" baseline="0" dirty="0"/>
              <a:t> las </a:t>
            </a:r>
            <a:r>
              <a:rPr lang="en-US" baseline="0" dirty="0" err="1"/>
              <a:t>tareas</a:t>
            </a:r>
            <a:r>
              <a:rPr lang="en-US" baseline="0" dirty="0"/>
              <a:t> </a:t>
            </a:r>
            <a:r>
              <a:rPr lang="en-US" baseline="0" dirty="0" err="1"/>
              <a:t>principales</a:t>
            </a:r>
            <a:r>
              <a:rPr lang="en-US" baseline="0" dirty="0"/>
              <a:t> son la </a:t>
            </a:r>
            <a:r>
              <a:rPr lang="en-US" baseline="0" dirty="0" err="1"/>
              <a:t>mezcla</a:t>
            </a:r>
            <a:r>
              <a:rPr lang="en-US" baseline="0" dirty="0"/>
              <a:t>, </a:t>
            </a:r>
            <a:r>
              <a:rPr lang="en-US" baseline="0" dirty="0" err="1"/>
              <a:t>carga</a:t>
            </a:r>
            <a:r>
              <a:rPr lang="en-US" baseline="0" dirty="0"/>
              <a:t> y </a:t>
            </a:r>
            <a:r>
              <a:rPr lang="en-US" baseline="0" dirty="0" err="1"/>
              <a:t>aplicación</a:t>
            </a:r>
            <a:r>
              <a:rPr lang="en-US" baseline="0" dirty="0"/>
              <a:t> de </a:t>
            </a:r>
            <a:r>
              <a:rPr lang="en-US" baseline="0" dirty="0" err="1"/>
              <a:t>pesticidas</a:t>
            </a:r>
            <a:r>
              <a:rPr lang="en-US" baseline="0" dirty="0"/>
              <a:t>. </a:t>
            </a:r>
            <a:endParaRPr lang="en-US" dirty="0"/>
          </a:p>
          <a:p>
            <a:pPr marL="224535" indent="-224535" defTabSz="931774">
              <a:buFont typeface="+mj-lt"/>
              <a:buAutoNum type="arabicPeriod"/>
              <a:defRPr/>
            </a:pPr>
            <a:r>
              <a:rPr lang="en-US" dirty="0"/>
              <a:t>Los </a:t>
            </a:r>
            <a:r>
              <a:rPr lang="en-US" dirty="0" err="1"/>
              <a:t>manipuladores</a:t>
            </a:r>
            <a:r>
              <a:rPr lang="en-US" dirty="0"/>
              <a:t> </a:t>
            </a:r>
            <a:r>
              <a:rPr lang="en-US" dirty="0" err="1"/>
              <a:t>deben</a:t>
            </a:r>
            <a:r>
              <a:rPr lang="en-US" dirty="0"/>
              <a:t> </a:t>
            </a:r>
            <a:r>
              <a:rPr lang="en-US" dirty="0" err="1"/>
              <a:t>tener</a:t>
            </a:r>
            <a:r>
              <a:rPr lang="en-US" dirty="0"/>
              <a:t> </a:t>
            </a:r>
            <a:r>
              <a:rPr lang="en-US" dirty="0" err="1"/>
              <a:t>por</a:t>
            </a:r>
            <a:r>
              <a:rPr lang="en-US" dirty="0"/>
              <a:t> lo </a:t>
            </a:r>
            <a:r>
              <a:rPr lang="en-US" dirty="0" err="1"/>
              <a:t>menos</a:t>
            </a:r>
            <a:r>
              <a:rPr lang="en-US" dirty="0"/>
              <a:t> 18 </a:t>
            </a:r>
            <a:r>
              <a:rPr lang="en-US" dirty="0" err="1"/>
              <a:t>años</a:t>
            </a:r>
            <a:r>
              <a:rPr lang="en-US" dirty="0"/>
              <a:t> de </a:t>
            </a:r>
            <a:r>
              <a:rPr lang="en-US" dirty="0" err="1"/>
              <a:t>edad</a:t>
            </a:r>
            <a:r>
              <a:rPr lang="en-US" dirty="0"/>
              <a:t>. </a:t>
            </a:r>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4383297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Personal Protective Equipment, especially items made from non-breathable material, can increase the risk of heat stress when worn during pesticide handling and early entry work activities. Heat stress is a serious health condition and can even lead to death. </a:t>
            </a:r>
          </a:p>
          <a:p>
            <a:pPr marL="224535" indent="-224535">
              <a:buFont typeface="+mj-lt"/>
              <a:buAutoNum type="arabicPeriod"/>
            </a:pPr>
            <a:r>
              <a:rPr lang="en-US" dirty="0"/>
              <a:t>Early stages of heat stress symptoms include:</a:t>
            </a:r>
          </a:p>
          <a:p>
            <a:pPr marL="673603" lvl="1" indent="-224535">
              <a:buFont typeface="Arial" panose="020B0604020202020204" pitchFamily="34" charset="0"/>
              <a:buChar char="•"/>
            </a:pPr>
            <a:r>
              <a:rPr lang="en-US" dirty="0"/>
              <a:t>Fatigue </a:t>
            </a:r>
          </a:p>
          <a:p>
            <a:pPr marL="673603" lvl="1" indent="-224535">
              <a:buFont typeface="Arial" panose="020B0604020202020204" pitchFamily="34" charset="0"/>
              <a:buChar char="•"/>
            </a:pPr>
            <a:r>
              <a:rPr lang="en-US" dirty="0"/>
              <a:t>Muscle weakness </a:t>
            </a:r>
          </a:p>
          <a:p>
            <a:pPr marL="673603" lvl="1" indent="-224535">
              <a:buFont typeface="Arial" panose="020B0604020202020204" pitchFamily="34" charset="0"/>
              <a:buChar char="•"/>
            </a:pPr>
            <a:r>
              <a:rPr lang="en-US" dirty="0"/>
              <a:t>Dizziness</a:t>
            </a:r>
          </a:p>
          <a:p>
            <a:pPr marL="673603" lvl="1" indent="-224535">
              <a:buFont typeface="Arial" panose="020B0604020202020204" pitchFamily="34" charset="0"/>
              <a:buChar char="•"/>
            </a:pPr>
            <a:r>
              <a:rPr lang="en-US" dirty="0"/>
              <a:t>Headache</a:t>
            </a:r>
          </a:p>
          <a:p>
            <a:pPr marL="673603" lvl="1" indent="-224535">
              <a:buFont typeface="Arial" panose="020B0604020202020204" pitchFamily="34" charset="0"/>
              <a:buChar char="•"/>
            </a:pPr>
            <a:r>
              <a:rPr lang="en-US" dirty="0"/>
              <a:t>Nausea</a:t>
            </a:r>
          </a:p>
          <a:p>
            <a:pPr marL="673603" lvl="1" indent="-224535">
              <a:buFont typeface="Arial" panose="020B0604020202020204" pitchFamily="34" charset="0"/>
              <a:buChar char="•"/>
            </a:pPr>
            <a:r>
              <a:rPr lang="en-US" dirty="0"/>
              <a:t>Heavy sweating</a:t>
            </a:r>
          </a:p>
          <a:p>
            <a:pPr marL="224535" indent="-224535">
              <a:buFont typeface="+mj-lt"/>
              <a:buAutoNum type="arabicPeriod"/>
            </a:pPr>
            <a:r>
              <a:rPr lang="en-US" dirty="0"/>
              <a:t>More severe stages of heat-related illness can include:</a:t>
            </a:r>
          </a:p>
          <a:p>
            <a:pPr marL="673603" lvl="1" indent="-224535">
              <a:buFont typeface="Arial" panose="020B0604020202020204" pitchFamily="34" charset="0"/>
              <a:buChar char="•"/>
            </a:pPr>
            <a:r>
              <a:rPr lang="en-US" dirty="0"/>
              <a:t>Chills</a:t>
            </a:r>
          </a:p>
          <a:p>
            <a:pPr marL="673603" lvl="1" indent="-224535">
              <a:buFont typeface="Arial" panose="020B0604020202020204" pitchFamily="34" charset="0"/>
              <a:buChar char="•"/>
            </a:pPr>
            <a:r>
              <a:rPr lang="en-US" dirty="0"/>
              <a:t>Severe thirst and dry mouth</a:t>
            </a:r>
          </a:p>
          <a:p>
            <a:pPr marL="673603" lvl="1" indent="-224535">
              <a:buFont typeface="Arial" panose="020B0604020202020204" pitchFamily="34" charset="0"/>
              <a:buChar char="•"/>
            </a:pPr>
            <a:r>
              <a:rPr lang="en-US" dirty="0"/>
              <a:t>Fainting</a:t>
            </a:r>
          </a:p>
          <a:p>
            <a:pPr marL="673603" lvl="1" indent="-224535">
              <a:buFont typeface="Arial" panose="020B0604020202020204" pitchFamily="34" charset="0"/>
              <a:buChar char="•"/>
            </a:pPr>
            <a:r>
              <a:rPr lang="en-US" dirty="0"/>
              <a:t>Lack of sweat as heat stress progresses</a:t>
            </a:r>
          </a:p>
          <a:p>
            <a:pPr marL="673603" lvl="1" indent="-224535">
              <a:buFont typeface="Arial" panose="020B0604020202020204" pitchFamily="34" charset="0"/>
              <a:buChar char="•"/>
            </a:pPr>
            <a:r>
              <a:rPr lang="en-US" dirty="0"/>
              <a:t>Hot, dry, clammy skin</a:t>
            </a:r>
          </a:p>
          <a:p>
            <a:pPr marL="673603" lvl="1" indent="-224535">
              <a:buFont typeface="Arial" panose="020B0604020202020204" pitchFamily="34" charset="0"/>
              <a:buChar char="•"/>
            </a:pPr>
            <a:r>
              <a:rPr lang="en-US" dirty="0"/>
              <a:t>Slurred speech</a:t>
            </a:r>
          </a:p>
          <a:p>
            <a:pPr marL="673603" lvl="1" indent="-224535">
              <a:buFont typeface="Arial" panose="020B0604020202020204" pitchFamily="34" charset="0"/>
              <a:buChar char="•"/>
            </a:pPr>
            <a:r>
              <a:rPr lang="en-US" dirty="0"/>
              <a:t>Irrational behavior and confusion</a:t>
            </a:r>
          </a:p>
          <a:p>
            <a:pPr marL="224535" indent="-224535" defTabSz="898136">
              <a:buFont typeface="+mj-lt"/>
              <a:buAutoNum type="arabicPeriod"/>
              <a:defRPr/>
            </a:pPr>
            <a:r>
              <a:rPr lang="en-US" dirty="0"/>
              <a:t>If a handler is suffering from apparent heat stress (or worse) they should get medical attention if symptoms persist</a:t>
            </a:r>
            <a:r>
              <a:rPr lang="en-US" dirty="0" smtClean="0"/>
              <a:t>.</a:t>
            </a:r>
          </a:p>
          <a:p>
            <a:pPr marL="224535" indent="-224535" defTabSz="898136">
              <a:buFont typeface="+mj-lt"/>
              <a:buAutoNum type="arabicPeriod"/>
              <a:defRPr/>
            </a:pPr>
            <a:endParaRPr lang="en-US"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El equipo de protección personal, especialmente los artículos hechos de material no transpirable, puede aumentar el riesgo de agotamiento por calor cuando se usa durante la manipulación</a:t>
            </a:r>
            <a:r>
              <a:rPr lang="es-ES" baseline="0" dirty="0" smtClean="0"/>
              <a:t> </a:t>
            </a:r>
            <a:r>
              <a:rPr lang="es-ES" dirty="0" smtClean="0"/>
              <a:t>de pesticidas y las tareas de entrada anticipada. El agotamiento por calor es una condición de salud grave y puede resultar en la muerte.</a:t>
            </a:r>
          </a:p>
          <a:p>
            <a:pPr marL="224535" indent="-224535">
              <a:buFont typeface="+mj-lt"/>
              <a:buAutoNum type="arabicPeriod"/>
            </a:pPr>
            <a:r>
              <a:rPr lang="en-US" dirty="0" smtClean="0"/>
              <a:t>Las </a:t>
            </a:r>
            <a:r>
              <a:rPr lang="en-US" dirty="0" err="1" smtClean="0"/>
              <a:t>primeras</a:t>
            </a:r>
            <a:r>
              <a:rPr lang="en-US" baseline="0" dirty="0" smtClean="0"/>
              <a:t> </a:t>
            </a:r>
            <a:r>
              <a:rPr lang="en-US" baseline="0" dirty="0" err="1" smtClean="0"/>
              <a:t>etapas</a:t>
            </a:r>
            <a:r>
              <a:rPr lang="en-US" baseline="0" dirty="0" smtClean="0"/>
              <a:t> de </a:t>
            </a:r>
            <a:r>
              <a:rPr lang="en-US" baseline="0" dirty="0" err="1" smtClean="0"/>
              <a:t>agotamiento</a:t>
            </a:r>
            <a:r>
              <a:rPr lang="en-US" baseline="0" dirty="0" smtClean="0"/>
              <a:t> </a:t>
            </a:r>
            <a:r>
              <a:rPr lang="en-US" baseline="0" dirty="0" err="1" smtClean="0"/>
              <a:t>por</a:t>
            </a:r>
            <a:r>
              <a:rPr lang="en-US" baseline="0" dirty="0" smtClean="0"/>
              <a:t> el </a:t>
            </a:r>
            <a:r>
              <a:rPr lang="en-US" baseline="0" dirty="0" err="1" smtClean="0"/>
              <a:t>calor</a:t>
            </a:r>
            <a:r>
              <a:rPr lang="en-US" baseline="0" dirty="0" smtClean="0"/>
              <a:t> </a:t>
            </a:r>
            <a:r>
              <a:rPr lang="en-US" baseline="0" dirty="0" err="1" smtClean="0"/>
              <a:t>incluyen</a:t>
            </a:r>
            <a:r>
              <a:rPr lang="en-US" dirty="0" smtClean="0"/>
              <a:t>:</a:t>
            </a:r>
          </a:p>
          <a:p>
            <a:pPr marL="673603" lvl="1" indent="-224535">
              <a:buFont typeface="Arial" panose="020B0604020202020204" pitchFamily="34" charset="0"/>
              <a:buChar char="•"/>
            </a:pPr>
            <a:r>
              <a:rPr lang="en-US" dirty="0" err="1" smtClean="0"/>
              <a:t>Fatiga</a:t>
            </a:r>
            <a:r>
              <a:rPr lang="en-US" dirty="0" smtClean="0"/>
              <a:t> </a:t>
            </a:r>
          </a:p>
          <a:p>
            <a:pPr marL="673603" lvl="1" indent="-224535">
              <a:buFont typeface="Arial" panose="020B0604020202020204" pitchFamily="34" charset="0"/>
              <a:buChar char="•"/>
            </a:pPr>
            <a:r>
              <a:rPr lang="en-US" dirty="0" err="1" smtClean="0"/>
              <a:t>Debilidad</a:t>
            </a:r>
            <a:r>
              <a:rPr lang="en-US" baseline="0" dirty="0" smtClean="0"/>
              <a:t> muscular</a:t>
            </a:r>
            <a:endParaRPr lang="en-US" dirty="0" smtClean="0"/>
          </a:p>
          <a:p>
            <a:pPr marL="673603" lvl="1" indent="-224535">
              <a:buFont typeface="Arial" panose="020B0604020202020204" pitchFamily="34" charset="0"/>
              <a:buChar char="•"/>
            </a:pPr>
            <a:r>
              <a:rPr lang="en-US" dirty="0" err="1" smtClean="0"/>
              <a:t>Mareos</a:t>
            </a:r>
            <a:endParaRPr lang="en-US" dirty="0" smtClean="0"/>
          </a:p>
          <a:p>
            <a:pPr marL="673603" lvl="1" indent="-224535">
              <a:buFont typeface="Arial" panose="020B0604020202020204" pitchFamily="34" charset="0"/>
              <a:buChar char="•"/>
            </a:pPr>
            <a:r>
              <a:rPr lang="en-US" dirty="0" smtClean="0"/>
              <a:t>Dolor de </a:t>
            </a:r>
            <a:r>
              <a:rPr lang="en-US" dirty="0" err="1" smtClean="0"/>
              <a:t>cabeza</a:t>
            </a:r>
            <a:endParaRPr lang="en-US" dirty="0" smtClean="0"/>
          </a:p>
          <a:p>
            <a:pPr marL="673603" lvl="1" indent="-224535">
              <a:buFont typeface="Arial" panose="020B0604020202020204" pitchFamily="34" charset="0"/>
              <a:buChar char="•"/>
            </a:pPr>
            <a:r>
              <a:rPr lang="en-US" dirty="0" err="1" smtClean="0"/>
              <a:t>Náusea</a:t>
            </a:r>
            <a:endParaRPr lang="en-US" dirty="0" smtClean="0"/>
          </a:p>
          <a:p>
            <a:pPr marL="673603" lvl="1" indent="-224535">
              <a:buFont typeface="Arial" panose="020B0604020202020204" pitchFamily="34" charset="0"/>
              <a:buChar char="•"/>
            </a:pPr>
            <a:r>
              <a:rPr lang="en-US" dirty="0" err="1" smtClean="0"/>
              <a:t>Sudoración</a:t>
            </a:r>
            <a:r>
              <a:rPr lang="en-US" dirty="0" smtClean="0"/>
              <a:t> </a:t>
            </a:r>
            <a:r>
              <a:rPr lang="en-US" dirty="0" err="1" smtClean="0"/>
              <a:t>abundante</a:t>
            </a:r>
            <a:endParaRPr lang="en-US" dirty="0" smtClean="0"/>
          </a:p>
          <a:p>
            <a:pPr marL="224535" indent="-224535">
              <a:buFont typeface="+mj-lt"/>
              <a:buAutoNum type="arabicPeriod"/>
            </a:pPr>
            <a:r>
              <a:rPr lang="en-US" dirty="0" smtClean="0"/>
              <a:t>Las </a:t>
            </a:r>
            <a:r>
              <a:rPr lang="en-US" dirty="0" err="1" smtClean="0"/>
              <a:t>etapas</a:t>
            </a:r>
            <a:r>
              <a:rPr lang="en-US" dirty="0" smtClean="0"/>
              <a:t> </a:t>
            </a:r>
            <a:r>
              <a:rPr lang="en-US" dirty="0" err="1" smtClean="0"/>
              <a:t>más</a:t>
            </a:r>
            <a:r>
              <a:rPr lang="en-US" dirty="0" smtClean="0"/>
              <a:t> </a:t>
            </a:r>
            <a:r>
              <a:rPr lang="en-US" dirty="0" err="1" smtClean="0"/>
              <a:t>severas</a:t>
            </a:r>
            <a:r>
              <a:rPr lang="en-US" baseline="0" dirty="0" smtClean="0"/>
              <a:t> de </a:t>
            </a:r>
            <a:r>
              <a:rPr lang="en-US" baseline="0" dirty="0" err="1" smtClean="0"/>
              <a:t>agotamiento</a:t>
            </a:r>
            <a:r>
              <a:rPr lang="en-US" baseline="0" dirty="0" smtClean="0"/>
              <a:t> </a:t>
            </a:r>
            <a:r>
              <a:rPr lang="en-US" baseline="0" dirty="0" err="1" smtClean="0"/>
              <a:t>por</a:t>
            </a:r>
            <a:r>
              <a:rPr lang="en-US" baseline="0" dirty="0" smtClean="0"/>
              <a:t> el </a:t>
            </a:r>
            <a:r>
              <a:rPr lang="en-US" baseline="0" dirty="0" err="1" smtClean="0"/>
              <a:t>calor</a:t>
            </a:r>
            <a:r>
              <a:rPr lang="en-US" baseline="0" dirty="0" smtClean="0"/>
              <a:t> </a:t>
            </a:r>
            <a:r>
              <a:rPr lang="en-US" baseline="0" dirty="0" err="1" smtClean="0"/>
              <a:t>incluyen</a:t>
            </a:r>
            <a:r>
              <a:rPr lang="en-US" dirty="0" smtClean="0"/>
              <a:t>:</a:t>
            </a:r>
          </a:p>
          <a:p>
            <a:pPr marL="673603" lvl="1" indent="-224535">
              <a:buFont typeface="Arial" panose="020B0604020202020204" pitchFamily="34" charset="0"/>
              <a:buChar char="•"/>
            </a:pPr>
            <a:r>
              <a:rPr lang="en-US" dirty="0" err="1" smtClean="0"/>
              <a:t>Escalofríos</a:t>
            </a:r>
            <a:endParaRPr lang="en-US" dirty="0" smtClean="0"/>
          </a:p>
          <a:p>
            <a:pPr marL="673603" lvl="1" indent="-224535">
              <a:buFont typeface="Arial" panose="020B0604020202020204" pitchFamily="34" charset="0"/>
              <a:buChar char="•"/>
            </a:pPr>
            <a:r>
              <a:rPr lang="en-US" dirty="0" err="1" smtClean="0"/>
              <a:t>Sed</a:t>
            </a:r>
            <a:r>
              <a:rPr lang="en-US" baseline="0" dirty="0" smtClean="0"/>
              <a:t> </a:t>
            </a:r>
            <a:r>
              <a:rPr lang="en-US" baseline="0" dirty="0" err="1" smtClean="0"/>
              <a:t>severa</a:t>
            </a:r>
            <a:r>
              <a:rPr lang="en-US" baseline="0" dirty="0" smtClean="0"/>
              <a:t> y </a:t>
            </a:r>
            <a:r>
              <a:rPr lang="en-US" baseline="0" dirty="0" err="1" smtClean="0"/>
              <a:t>boca</a:t>
            </a:r>
            <a:r>
              <a:rPr lang="en-US" baseline="0" dirty="0" smtClean="0"/>
              <a:t> </a:t>
            </a:r>
            <a:r>
              <a:rPr lang="en-US" baseline="0" dirty="0" err="1" smtClean="0"/>
              <a:t>seca</a:t>
            </a:r>
            <a:endParaRPr lang="en-US" dirty="0" smtClean="0"/>
          </a:p>
          <a:p>
            <a:pPr marL="673603" lvl="1" indent="-224535">
              <a:buFont typeface="Arial" panose="020B0604020202020204" pitchFamily="34" charset="0"/>
              <a:buChar char="•"/>
            </a:pPr>
            <a:r>
              <a:rPr lang="en-US" dirty="0" err="1" smtClean="0"/>
              <a:t>Desmayo</a:t>
            </a:r>
            <a:endParaRPr lang="en-US" dirty="0" smtClean="0"/>
          </a:p>
          <a:p>
            <a:pPr marL="673603" lvl="1" indent="-224535">
              <a:buFont typeface="Arial" panose="020B0604020202020204" pitchFamily="34" charset="0"/>
              <a:buChar char="•"/>
            </a:pPr>
            <a:r>
              <a:rPr lang="en-US" dirty="0" err="1" smtClean="0"/>
              <a:t>Falta</a:t>
            </a:r>
            <a:r>
              <a:rPr lang="en-US" dirty="0" smtClean="0"/>
              <a:t> de </a:t>
            </a:r>
            <a:r>
              <a:rPr lang="en-US" dirty="0" err="1" smtClean="0"/>
              <a:t>sudor</a:t>
            </a:r>
            <a:r>
              <a:rPr lang="en-US" dirty="0" smtClean="0"/>
              <a:t> con la </a:t>
            </a:r>
            <a:r>
              <a:rPr lang="en-US" dirty="0" err="1" smtClean="0"/>
              <a:t>progresión</a:t>
            </a:r>
            <a:r>
              <a:rPr lang="en-US" dirty="0" smtClean="0"/>
              <a:t> de </a:t>
            </a:r>
            <a:r>
              <a:rPr lang="en-US" dirty="0" err="1" smtClean="0"/>
              <a:t>agotamiento</a:t>
            </a:r>
            <a:r>
              <a:rPr lang="en-US" dirty="0" smtClean="0"/>
              <a:t> </a:t>
            </a:r>
            <a:r>
              <a:rPr lang="en-US" dirty="0" err="1" smtClean="0"/>
              <a:t>por</a:t>
            </a:r>
            <a:r>
              <a:rPr lang="en-US" dirty="0" smtClean="0"/>
              <a:t> el </a:t>
            </a:r>
            <a:r>
              <a:rPr lang="en-US" dirty="0" err="1" smtClean="0"/>
              <a:t>calor</a:t>
            </a:r>
            <a:endParaRPr lang="en-US" dirty="0" smtClean="0"/>
          </a:p>
          <a:p>
            <a:pPr marL="673603" lvl="1" indent="-224535">
              <a:buFont typeface="Arial" panose="020B0604020202020204" pitchFamily="34" charset="0"/>
              <a:buChar char="•"/>
            </a:pPr>
            <a:r>
              <a:rPr lang="en-US" dirty="0" err="1" smtClean="0"/>
              <a:t>Piel</a:t>
            </a:r>
            <a:r>
              <a:rPr lang="en-US" dirty="0" smtClean="0"/>
              <a:t> </a:t>
            </a:r>
            <a:r>
              <a:rPr lang="en-US" dirty="0" err="1" smtClean="0"/>
              <a:t>caliente</a:t>
            </a:r>
            <a:r>
              <a:rPr lang="en-US" dirty="0" smtClean="0"/>
              <a:t>,</a:t>
            </a:r>
            <a:r>
              <a:rPr lang="en-US" baseline="0" dirty="0" smtClean="0"/>
              <a:t> </a:t>
            </a:r>
            <a:r>
              <a:rPr lang="en-US" baseline="0" dirty="0" err="1" smtClean="0"/>
              <a:t>seca</a:t>
            </a:r>
            <a:r>
              <a:rPr lang="en-US" baseline="0" dirty="0" smtClean="0"/>
              <a:t> y </a:t>
            </a:r>
            <a:r>
              <a:rPr lang="en-US" baseline="0" dirty="0" err="1" smtClean="0"/>
              <a:t>húmeda</a:t>
            </a:r>
            <a:endParaRPr lang="en-US" dirty="0" smtClean="0"/>
          </a:p>
          <a:p>
            <a:pPr marL="673603" lvl="1" indent="-224535">
              <a:buFont typeface="Arial" panose="020B0604020202020204" pitchFamily="34" charset="0"/>
              <a:buChar char="•"/>
            </a:pPr>
            <a:r>
              <a:rPr lang="en-US" dirty="0" err="1" smtClean="0"/>
              <a:t>Dificultades</a:t>
            </a:r>
            <a:r>
              <a:rPr lang="en-US" dirty="0" smtClean="0"/>
              <a:t> de </a:t>
            </a:r>
            <a:r>
              <a:rPr lang="en-US" dirty="0" err="1" smtClean="0"/>
              <a:t>hablar</a:t>
            </a:r>
            <a:r>
              <a:rPr lang="en-US" baseline="0" dirty="0" smtClean="0"/>
              <a:t> o </a:t>
            </a:r>
            <a:r>
              <a:rPr lang="en-US" baseline="0" dirty="0" err="1" smtClean="0"/>
              <a:t>incoherente</a:t>
            </a:r>
            <a:endParaRPr lang="en-US" dirty="0" smtClean="0"/>
          </a:p>
          <a:p>
            <a:pPr marL="673603" lvl="1" indent="-224535">
              <a:buFont typeface="Arial" panose="020B0604020202020204" pitchFamily="34" charset="0"/>
              <a:buChar char="•"/>
            </a:pPr>
            <a:r>
              <a:rPr lang="en-US" dirty="0" err="1" smtClean="0"/>
              <a:t>Comportamiento</a:t>
            </a:r>
            <a:r>
              <a:rPr lang="en-US" dirty="0" smtClean="0"/>
              <a:t> </a:t>
            </a:r>
            <a:r>
              <a:rPr lang="en-US" dirty="0" err="1" smtClean="0"/>
              <a:t>irracional</a:t>
            </a:r>
            <a:r>
              <a:rPr lang="en-US" dirty="0" smtClean="0"/>
              <a:t> y </a:t>
            </a:r>
            <a:r>
              <a:rPr lang="en-US" dirty="0" err="1" smtClean="0"/>
              <a:t>confusión</a:t>
            </a:r>
            <a:endParaRPr lang="en-US" dirty="0" smtClean="0"/>
          </a:p>
          <a:p>
            <a:pPr marL="224535" indent="-224535" defTabSz="898136">
              <a:buFont typeface="+mj-lt"/>
              <a:buAutoNum type="arabicPeriod"/>
              <a:defRPr/>
            </a:pPr>
            <a:r>
              <a:rPr lang="en-US" dirty="0" smtClean="0"/>
              <a:t>Si </a:t>
            </a:r>
            <a:r>
              <a:rPr lang="en-US" dirty="0" err="1" smtClean="0"/>
              <a:t>parece</a:t>
            </a:r>
            <a:r>
              <a:rPr lang="en-US" dirty="0" smtClean="0"/>
              <a:t> que un </a:t>
            </a:r>
            <a:r>
              <a:rPr lang="en-US" dirty="0" err="1" smtClean="0"/>
              <a:t>manipulador</a:t>
            </a:r>
            <a:r>
              <a:rPr lang="en-US" baseline="0" dirty="0" smtClean="0"/>
              <a:t> </a:t>
            </a:r>
            <a:r>
              <a:rPr lang="en-US" baseline="0" dirty="0" err="1" smtClean="0"/>
              <a:t>está</a:t>
            </a:r>
            <a:r>
              <a:rPr lang="en-US" baseline="0" dirty="0" smtClean="0"/>
              <a:t> </a:t>
            </a:r>
            <a:r>
              <a:rPr lang="en-US" baseline="0" dirty="0" err="1" smtClean="0"/>
              <a:t>sufriendo</a:t>
            </a:r>
            <a:r>
              <a:rPr lang="en-US" baseline="0" dirty="0" smtClean="0"/>
              <a:t> </a:t>
            </a:r>
            <a:r>
              <a:rPr lang="en-US" baseline="0" dirty="0" err="1" smtClean="0"/>
              <a:t>por</a:t>
            </a:r>
            <a:r>
              <a:rPr lang="en-US" baseline="0" dirty="0" smtClean="0"/>
              <a:t> el </a:t>
            </a:r>
            <a:r>
              <a:rPr lang="en-US" baseline="0" dirty="0" err="1" smtClean="0"/>
              <a:t>agotamiento</a:t>
            </a:r>
            <a:r>
              <a:rPr lang="en-US" baseline="0" dirty="0" smtClean="0"/>
              <a:t> </a:t>
            </a:r>
            <a:r>
              <a:rPr lang="en-US" baseline="0" dirty="0" err="1" smtClean="0"/>
              <a:t>por</a:t>
            </a:r>
            <a:r>
              <a:rPr lang="en-US" baseline="0" dirty="0" smtClean="0"/>
              <a:t> el </a:t>
            </a:r>
            <a:r>
              <a:rPr lang="en-US" baseline="0" dirty="0" err="1" smtClean="0"/>
              <a:t>calor</a:t>
            </a:r>
            <a:r>
              <a:rPr lang="en-US" baseline="0" dirty="0" smtClean="0"/>
              <a:t> (o </a:t>
            </a:r>
            <a:r>
              <a:rPr lang="en-US" baseline="0" dirty="0" err="1" smtClean="0"/>
              <a:t>peor</a:t>
            </a:r>
            <a:r>
              <a:rPr lang="en-US" baseline="0" dirty="0" smtClean="0"/>
              <a:t>) </a:t>
            </a:r>
            <a:r>
              <a:rPr lang="es-ES" dirty="0" smtClean="0"/>
              <a:t>debe recibir atención médica si persisten los síntomas.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160</a:t>
            </a:fld>
            <a:endParaRPr lang="en-US" dirty="0"/>
          </a:p>
        </p:txBody>
      </p:sp>
    </p:spTree>
    <p:extLst>
      <p:ext uri="{BB962C8B-B14F-4D97-AF65-F5344CB8AC3E}">
        <p14:creationId xmlns:p14="http://schemas.microsoft.com/office/powerpoint/2010/main" val="262953749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Employers must take steps to prevent pesticide handlers from experiencing heat stress. Ways to reduce the risks include, providing plenty of cool drinking water and shade for pesticide handlers and altering their work hours. For example, summer applications can be scheduled in the cooler hours of the day or night and for shorter periods of time, especially when working with pesticides that require the most PPE.</a:t>
            </a:r>
          </a:p>
          <a:p>
            <a:pPr marL="224535" indent="-224535">
              <a:buFont typeface="+mj-lt"/>
              <a:buAutoNum type="arabicPeriod"/>
            </a:pPr>
            <a:endParaRPr lang="en-US" dirty="0"/>
          </a:p>
          <a:p>
            <a:pPr defTabSz="898136">
              <a:defRPr/>
            </a:pPr>
            <a:r>
              <a:rPr lang="en-US" altLang="es-MX" b="1" dirty="0"/>
              <a:t>Notes for trainers of pesticide handlers:</a:t>
            </a:r>
          </a:p>
          <a:p>
            <a:pPr marL="224535" indent="-224535" defTabSz="898136">
              <a:buFont typeface="+mj-lt"/>
              <a:buAutoNum type="arabicPeriod"/>
              <a:defRPr/>
            </a:pPr>
            <a:r>
              <a:rPr lang="en-US" dirty="0"/>
              <a:t>This concludes </a:t>
            </a:r>
            <a:r>
              <a:rPr lang="en-US" dirty="0" smtClean="0"/>
              <a:t>Section </a:t>
            </a:r>
            <a:r>
              <a:rPr lang="en-US" dirty="0"/>
              <a:t>11: Personal Protective Equipment. Continue on to </a:t>
            </a:r>
            <a:r>
              <a:rPr lang="en-US" dirty="0" smtClean="0"/>
              <a:t>Section </a:t>
            </a:r>
            <a:r>
              <a:rPr lang="en-US" dirty="0"/>
              <a:t>12: </a:t>
            </a:r>
            <a:r>
              <a:rPr lang="en-US" altLang="en-US" dirty="0"/>
              <a:t>Early Entry and Minimum Age for Early Entry Workers </a:t>
            </a:r>
            <a:r>
              <a:rPr lang="en-US" dirty="0"/>
              <a:t>or return to the Table of Contents by clicking on the “Return to Table of Contents” in the bottom-right corner of this slide (when in presentation view only</a:t>
            </a:r>
            <a:r>
              <a:rPr lang="en-US" dirty="0" smtClean="0"/>
              <a:t>).  </a:t>
            </a:r>
          </a:p>
          <a:p>
            <a:pPr marL="224535" indent="-224535" defTabSz="898136">
              <a:buFont typeface="+mj-lt"/>
              <a:buAutoNum type="arabicPeriod"/>
              <a:defRPr/>
            </a:pPr>
            <a:endParaRPr lang="en-US" dirty="0" smtClean="0"/>
          </a:p>
          <a:p>
            <a:pPr defTabSz="898136">
              <a:defRPr/>
            </a:pPr>
            <a:r>
              <a:rPr lang="en-US" altLang="es-MX" b="1" dirty="0" err="1" smtClean="0"/>
              <a:t>Informacion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931774">
              <a:buFont typeface="+mj-lt"/>
              <a:buAutoNum type="arabicPeriod"/>
              <a:defRPr/>
            </a:pPr>
            <a:r>
              <a:rPr lang="es-ES" dirty="0" smtClean="0"/>
              <a:t>Los empleadores deben tomar medidas para evitar que los manipuladores de pesticidas experimenten agotamiento por el calor</a:t>
            </a:r>
            <a:r>
              <a:rPr lang="en-US" dirty="0" smtClean="0"/>
              <a:t>. </a:t>
            </a:r>
            <a:r>
              <a:rPr lang="es-ES" dirty="0" smtClean="0"/>
              <a:t>Las maneras de reducir los riesgos incluyen, proporcionar suficiente agua</a:t>
            </a:r>
            <a:r>
              <a:rPr lang="es-ES" baseline="0" dirty="0" smtClean="0"/>
              <a:t> </a:t>
            </a:r>
            <a:r>
              <a:rPr lang="es-ES" dirty="0" smtClean="0"/>
              <a:t>fresca para beber y sombra para manipuladores de pesticidas y alterando sus horas de trabajo</a:t>
            </a:r>
            <a:r>
              <a:rPr lang="en-US" dirty="0" smtClean="0"/>
              <a:t>. </a:t>
            </a:r>
            <a:r>
              <a:rPr lang="es-ES" dirty="0" smtClean="0"/>
              <a:t>Por ejemplo, las aplicaciones en verano se pueden programar en las horas más frescas del día o de la noche y por períodos más cortos de tiempo, especialmente cuando se trabaja con pesticidas que requieren lo más PPE</a:t>
            </a:r>
            <a:r>
              <a:rPr lang="en-US" dirty="0" smtClean="0"/>
              <a:t>.</a:t>
            </a:r>
          </a:p>
          <a:p>
            <a:pPr marL="224535" indent="-224535">
              <a:buFont typeface="+mj-lt"/>
              <a:buAutoNum type="arabicPeriod"/>
            </a:pPr>
            <a:endParaRPr lang="en-US" dirty="0" smtClean="0"/>
          </a:p>
          <a:p>
            <a:pPr defTabSz="898136">
              <a:defRPr/>
            </a:pPr>
            <a:r>
              <a:rPr lang="en-US" altLang="es-MX" b="1" dirty="0" err="1" smtClean="0"/>
              <a:t>Notas</a:t>
            </a:r>
            <a:r>
              <a:rPr lang="en-US" altLang="es-MX" b="1" baseline="0" dirty="0" smtClean="0"/>
              <a:t> para </a:t>
            </a:r>
            <a:r>
              <a:rPr lang="en-US" altLang="es-MX" b="1" baseline="0" dirty="0" err="1" smtClean="0"/>
              <a:t>capacitadores</a:t>
            </a:r>
            <a:r>
              <a:rPr lang="en-US" altLang="es-MX" b="1" baseline="0" dirty="0" smtClean="0"/>
              <a:t> de </a:t>
            </a:r>
            <a:r>
              <a:rPr lang="en-US" altLang="es-MX" b="1" baseline="0" dirty="0" err="1" smtClean="0"/>
              <a:t>manipuladores</a:t>
            </a:r>
            <a:r>
              <a:rPr lang="en-US" altLang="es-MX" b="1" dirty="0" smtClean="0"/>
              <a:t>:</a:t>
            </a:r>
          </a:p>
          <a:p>
            <a:pPr marL="224535" indent="-224535" defTabSz="898136">
              <a:buFont typeface="+mj-lt"/>
              <a:buAutoNum type="arabicPeriod"/>
              <a:defRPr/>
            </a:pPr>
            <a:r>
              <a:rPr lang="es-ES" dirty="0" smtClean="0"/>
              <a:t>Esto concluye la sección 11: equipo de protección personal. Continúe en la sección 12: entrada anticipada y edad mínima para trabajadores de entrada anticipada o regrese al tabla</a:t>
            </a:r>
            <a:r>
              <a:rPr lang="es-ES" baseline="0" dirty="0" smtClean="0"/>
              <a:t> de contenido</a:t>
            </a:r>
            <a:r>
              <a:rPr lang="es-ES" dirty="0" smtClean="0"/>
              <a:t> al hacer clic en el botón “Volver</a:t>
            </a:r>
            <a:r>
              <a:rPr lang="es-ES" baseline="0" dirty="0" smtClean="0"/>
              <a:t> </a:t>
            </a:r>
            <a:r>
              <a:rPr lang="es-ES" dirty="0" smtClean="0"/>
              <a:t>a la tabla de contenido" en la esquina inferior derecha de esta diapositiva (sólo en el modo</a:t>
            </a:r>
            <a:r>
              <a:rPr lang="es-ES" baseline="0" dirty="0" smtClean="0"/>
              <a:t> </a:t>
            </a:r>
            <a:r>
              <a:rPr lang="es-ES" dirty="0" smtClean="0"/>
              <a:t>de presentación).</a:t>
            </a:r>
            <a:endParaRPr lang="en-US" dirty="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161</a:t>
            </a:fld>
            <a:endParaRPr lang="en-US" dirty="0"/>
          </a:p>
        </p:txBody>
      </p:sp>
    </p:spTree>
    <p:extLst>
      <p:ext uri="{BB962C8B-B14F-4D97-AF65-F5344CB8AC3E}">
        <p14:creationId xmlns:p14="http://schemas.microsoft.com/office/powerpoint/2010/main" val="77157272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a:t>
            </a:r>
          </a:p>
          <a:p>
            <a:pPr marL="220348" indent="-220348" defTabSz="881390">
              <a:buFont typeface="+mj-lt"/>
              <a:buAutoNum type="arabicPeriod"/>
              <a:defRPr/>
            </a:pPr>
            <a:r>
              <a:rPr lang="en-US" b="1" dirty="0"/>
              <a:t>This Section contains information for early-entry workers only.</a:t>
            </a:r>
          </a:p>
          <a:p>
            <a:pPr marL="220348" indent="-220348">
              <a:buFont typeface="+mj-lt"/>
              <a:buAutoNum type="arabicPeriod"/>
            </a:pPr>
            <a:r>
              <a:rPr lang="en-US" dirty="0"/>
              <a:t>Early-entry workers need to know that their employer must provide specific information (and protections) for workers who are directed to perform tasks in a treated area while under a restricted-entry interval.</a:t>
            </a:r>
          </a:p>
          <a:p>
            <a:pPr marL="220348" indent="-220348">
              <a:buFont typeface="+mj-lt"/>
              <a:buAutoNum type="arabicPeriod"/>
            </a:pPr>
            <a:endParaRPr lang="en-US" dirty="0"/>
          </a:p>
          <a:p>
            <a:pPr defTabSz="881390">
              <a:defRPr/>
            </a:pPr>
            <a:r>
              <a:rPr lang="en-US" altLang="es-MX" b="1" dirty="0" err="1"/>
              <a:t>Notas</a:t>
            </a:r>
            <a:r>
              <a:rPr lang="en-US" altLang="es-MX" b="1" dirty="0"/>
              <a:t> para </a:t>
            </a:r>
            <a:r>
              <a:rPr lang="en-US" altLang="es-MX" b="1" dirty="0" err="1"/>
              <a:t>capacitadores</a:t>
            </a:r>
            <a:r>
              <a:rPr lang="en-US" altLang="es-MX" b="1" dirty="0"/>
              <a:t>:</a:t>
            </a:r>
          </a:p>
          <a:p>
            <a:pPr marL="220348" indent="-220348" defTabSz="881390">
              <a:buFont typeface="+mj-lt"/>
              <a:buAutoNum type="arabicPeriod"/>
              <a:defRPr/>
            </a:pPr>
            <a:r>
              <a:rPr lang="en-US" b="1" dirty="0" err="1"/>
              <a:t>Esta</a:t>
            </a:r>
            <a:r>
              <a:rPr lang="en-US" b="1" dirty="0"/>
              <a:t> </a:t>
            </a:r>
            <a:r>
              <a:rPr lang="en-US" b="1" dirty="0" err="1"/>
              <a:t>sección</a:t>
            </a:r>
            <a:r>
              <a:rPr lang="en-US" b="1" baseline="0" dirty="0"/>
              <a:t> </a:t>
            </a:r>
            <a:r>
              <a:rPr lang="en-US" b="1" baseline="0" dirty="0" err="1"/>
              <a:t>contiene</a:t>
            </a:r>
            <a:r>
              <a:rPr lang="en-US" b="1" baseline="0" dirty="0"/>
              <a:t> </a:t>
            </a:r>
            <a:r>
              <a:rPr lang="en-US" b="1" baseline="0" dirty="0" err="1"/>
              <a:t>información</a:t>
            </a:r>
            <a:r>
              <a:rPr lang="en-US" b="1" baseline="0" dirty="0"/>
              <a:t> </a:t>
            </a:r>
            <a:r>
              <a:rPr lang="en-US" b="1" baseline="0" dirty="0" err="1"/>
              <a:t>solamente</a:t>
            </a:r>
            <a:r>
              <a:rPr lang="en-US" b="1" baseline="0" dirty="0"/>
              <a:t> para </a:t>
            </a:r>
            <a:r>
              <a:rPr lang="en-US" b="1" baseline="0" dirty="0" err="1"/>
              <a:t>trabajadores</a:t>
            </a:r>
            <a:r>
              <a:rPr lang="en-US" b="1" baseline="0" dirty="0"/>
              <a:t> de </a:t>
            </a:r>
            <a:r>
              <a:rPr lang="en-US" b="1" baseline="0" dirty="0" smtClean="0"/>
              <a:t>entrada </a:t>
            </a:r>
            <a:r>
              <a:rPr lang="en-US" b="1" baseline="0" dirty="0" err="1" smtClean="0"/>
              <a:t>anticipada</a:t>
            </a:r>
            <a:r>
              <a:rPr lang="en-US" b="1" baseline="0" dirty="0" smtClean="0"/>
              <a:t>. </a:t>
            </a:r>
            <a:endParaRPr lang="en-US" b="1" baseline="0" dirty="0"/>
          </a:p>
          <a:p>
            <a:pPr marL="220348" marR="0" lvl="0" indent="-220348" algn="l" defTabSz="881390" rtl="0" eaLnBrk="1" fontAlgn="auto" latinLnBrk="0" hangingPunct="1">
              <a:lnSpc>
                <a:spcPct val="100000"/>
              </a:lnSpc>
              <a:spcBef>
                <a:spcPts val="0"/>
              </a:spcBef>
              <a:spcAft>
                <a:spcPts val="0"/>
              </a:spcAft>
              <a:buClrTx/>
              <a:buSzTx/>
              <a:buFont typeface="+mj-lt"/>
              <a:buAutoNum type="arabicPeriod"/>
              <a:tabLst/>
              <a:defRPr/>
            </a:pPr>
            <a:r>
              <a:rPr lang="es-ES" dirty="0">
                <a:effectLst/>
              </a:rPr>
              <a:t>Los trabajadores de entrada </a:t>
            </a:r>
            <a:r>
              <a:rPr lang="es-ES" dirty="0" smtClean="0">
                <a:effectLst/>
              </a:rPr>
              <a:t>anticipada </a:t>
            </a:r>
            <a:r>
              <a:rPr lang="es-ES" dirty="0">
                <a:effectLst/>
              </a:rPr>
              <a:t>necesitan saber que su empleador debe proporcionar información específica (y protecciones) para los trabajadores que están dirigidos a realizar tareas en un área tratada</a:t>
            </a:r>
            <a:r>
              <a:rPr lang="es-ES" baseline="0" dirty="0">
                <a:effectLst/>
              </a:rPr>
              <a:t> que todavía está bajo un intervalo de entrada restringida. </a:t>
            </a:r>
            <a:endParaRPr lang="es-ES" dirty="0">
              <a:effectLst/>
            </a:endParaRPr>
          </a:p>
          <a:p>
            <a:pPr marL="0" indent="0" defTabSz="881390">
              <a:buFont typeface="+mj-lt"/>
              <a:buNone/>
              <a:defRPr/>
            </a:pPr>
            <a:endParaRPr lang="en-US"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162</a:t>
            </a:fld>
            <a:endParaRPr lang="en-US" dirty="0"/>
          </a:p>
        </p:txBody>
      </p:sp>
    </p:spTree>
    <p:extLst>
      <p:ext uri="{BB962C8B-B14F-4D97-AF65-F5344CB8AC3E}">
        <p14:creationId xmlns:p14="http://schemas.microsoft.com/office/powerpoint/2010/main" val="39706242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If you are a worker and your employer needs you to enter a treated area while the restricted-entry interval (REI)</a:t>
            </a:r>
            <a:r>
              <a:rPr lang="en-US" baseline="0" dirty="0"/>
              <a:t> </a:t>
            </a:r>
            <a:r>
              <a:rPr lang="en-US" dirty="0"/>
              <a:t>is still in effect,</a:t>
            </a:r>
          </a:p>
          <a:p>
            <a:pPr marL="220348" indent="-220348">
              <a:buFont typeface="+mj-lt"/>
              <a:buAutoNum type="arabicPeriod"/>
            </a:pPr>
            <a:r>
              <a:rPr lang="en-US" dirty="0"/>
              <a:t>You will have to be at least 18 years old at that time, and</a:t>
            </a:r>
          </a:p>
          <a:p>
            <a:pPr marL="220348" indent="-220348">
              <a:buFont typeface="+mj-lt"/>
              <a:buAutoNum type="arabicPeriod"/>
            </a:pPr>
            <a:r>
              <a:rPr lang="en-US" dirty="0"/>
              <a:t>You must have had pesticide safety training. </a:t>
            </a:r>
          </a:p>
          <a:p>
            <a:pPr marL="220348" indent="-220348" defTabSz="881390">
              <a:buFont typeface="+mj-lt"/>
              <a:buAutoNum type="arabicPeriod"/>
              <a:defRPr/>
            </a:pPr>
            <a:r>
              <a:rPr lang="en-US" dirty="0"/>
              <a:t>Your employer must give you PPE and the information described on the next slide.</a:t>
            </a:r>
          </a:p>
          <a:p>
            <a:pPr marL="220348" indent="-220348">
              <a:buFont typeface="+mj-lt"/>
              <a:buAutoNum type="arabicPeriod"/>
            </a:pPr>
            <a:endParaRPr lang="en-US" dirty="0"/>
          </a:p>
          <a:p>
            <a:pPr defTabSz="881390">
              <a:defRPr/>
            </a:pPr>
            <a:r>
              <a:rPr lang="en-US" altLang="es-MX" b="1" dirty="0" err="1"/>
              <a:t>Información</a:t>
            </a:r>
            <a:r>
              <a:rPr lang="en-US" altLang="es-MX" b="1" baseline="0" dirty="0"/>
              <a:t> que se </a:t>
            </a:r>
            <a:r>
              <a:rPr lang="en-US" altLang="es-MX" b="1" baseline="0" dirty="0" err="1"/>
              <a:t>requiere</a:t>
            </a:r>
            <a:r>
              <a:rPr lang="en-US" altLang="es-MX" b="1" baseline="0" dirty="0"/>
              <a:t>:</a:t>
            </a:r>
            <a:endParaRPr lang="en-US" altLang="es-MX" b="1" dirty="0"/>
          </a:p>
          <a:p>
            <a:pPr marL="0" indent="0">
              <a:buFont typeface="+mj-lt"/>
              <a:buNone/>
            </a:pPr>
            <a:r>
              <a:rPr lang="en-US" dirty="0"/>
              <a:t>Si </a:t>
            </a:r>
            <a:r>
              <a:rPr lang="en-US" dirty="0" err="1"/>
              <a:t>usted</a:t>
            </a:r>
            <a:r>
              <a:rPr lang="en-US" dirty="0"/>
              <a:t> </a:t>
            </a:r>
            <a:r>
              <a:rPr lang="en-US" dirty="0" err="1"/>
              <a:t>es</a:t>
            </a:r>
            <a:r>
              <a:rPr lang="en-US" dirty="0"/>
              <a:t> un </a:t>
            </a:r>
            <a:r>
              <a:rPr lang="en-US" dirty="0" err="1"/>
              <a:t>trabajador</a:t>
            </a:r>
            <a:r>
              <a:rPr lang="en-US" dirty="0"/>
              <a:t> y </a:t>
            </a:r>
            <a:r>
              <a:rPr lang="en-US" dirty="0" err="1"/>
              <a:t>su</a:t>
            </a:r>
            <a:r>
              <a:rPr lang="en-US" dirty="0"/>
              <a:t> </a:t>
            </a:r>
            <a:r>
              <a:rPr lang="en-US" dirty="0" err="1"/>
              <a:t>empleador</a:t>
            </a:r>
            <a:r>
              <a:rPr lang="en-US" dirty="0"/>
              <a:t> </a:t>
            </a:r>
            <a:r>
              <a:rPr lang="en-US" dirty="0" err="1"/>
              <a:t>necesita</a:t>
            </a:r>
            <a:r>
              <a:rPr lang="en-US" dirty="0"/>
              <a:t> que entre a un </a:t>
            </a:r>
            <a:r>
              <a:rPr lang="en-US" dirty="0" err="1"/>
              <a:t>área</a:t>
            </a:r>
            <a:r>
              <a:rPr lang="en-US" dirty="0"/>
              <a:t> </a:t>
            </a:r>
            <a:r>
              <a:rPr lang="en-US" dirty="0" err="1"/>
              <a:t>tratada</a:t>
            </a:r>
            <a:r>
              <a:rPr lang="en-US" baseline="0" dirty="0"/>
              <a:t> </a:t>
            </a:r>
            <a:r>
              <a:rPr lang="es-ES" dirty="0"/>
              <a:t>mientras que el intervalo de entrada restringida (REI) sigue </a:t>
            </a:r>
            <a:r>
              <a:rPr lang="es-ES" dirty="0" smtClean="0"/>
              <a:t>en efecto,</a:t>
            </a:r>
            <a:endParaRPr lang="es-ES" dirty="0"/>
          </a:p>
          <a:p>
            <a:pPr marL="220348" indent="-220348">
              <a:buFont typeface="+mj-lt"/>
              <a:buAutoNum type="arabicPeriod"/>
            </a:pPr>
            <a:r>
              <a:rPr lang="es-ES" dirty="0"/>
              <a:t>Usted tendrá que tener al menos 18 años de edad en ese momento, y</a:t>
            </a:r>
          </a:p>
          <a:p>
            <a:pPr marL="220348" indent="-220348">
              <a:buFont typeface="+mj-lt"/>
              <a:buAutoNum type="arabicPeriod"/>
            </a:pPr>
            <a:r>
              <a:rPr lang="es-ES" dirty="0"/>
              <a:t>Debe haber tenido </a:t>
            </a:r>
            <a:r>
              <a:rPr lang="es-ES" dirty="0" smtClean="0"/>
              <a:t>capacitación </a:t>
            </a:r>
            <a:r>
              <a:rPr lang="es-ES" dirty="0"/>
              <a:t>en seguridad de pesticidas</a:t>
            </a:r>
          </a:p>
          <a:p>
            <a:pPr marL="220348" indent="-220348">
              <a:buFont typeface="+mj-lt"/>
              <a:buAutoNum type="arabicPeriod"/>
            </a:pPr>
            <a:r>
              <a:rPr lang="es-ES" dirty="0"/>
              <a:t>Su empleador debe darle PPE y la información descrita en la siguiente diapositiva</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163</a:t>
            </a:fld>
            <a:endParaRPr lang="en-US" dirty="0"/>
          </a:p>
        </p:txBody>
      </p:sp>
    </p:spTree>
    <p:extLst>
      <p:ext uri="{BB962C8B-B14F-4D97-AF65-F5344CB8AC3E}">
        <p14:creationId xmlns:p14="http://schemas.microsoft.com/office/powerpoint/2010/main" val="35857109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Your employer must, before you enter the treated area, provide to you:</a:t>
            </a:r>
          </a:p>
          <a:p>
            <a:pPr marL="617469" lvl="1" indent="-168401">
              <a:buFont typeface="Arial" panose="020B0604020202020204" pitchFamily="34" charset="0"/>
              <a:buChar char="•"/>
            </a:pPr>
            <a:r>
              <a:rPr lang="en-US" dirty="0"/>
              <a:t>The location of the early entry work to be done</a:t>
            </a:r>
          </a:p>
          <a:p>
            <a:pPr marL="617469" lvl="1" indent="-168401">
              <a:buFont typeface="Arial" panose="020B0604020202020204" pitchFamily="34" charset="0"/>
              <a:buChar char="•"/>
            </a:pPr>
            <a:r>
              <a:rPr lang="en-US" dirty="0"/>
              <a:t>What pesticide(s) were applied</a:t>
            </a:r>
          </a:p>
          <a:p>
            <a:pPr marL="617469" lvl="1" indent="-168401">
              <a:buFont typeface="Arial" panose="020B0604020202020204" pitchFamily="34" charset="0"/>
              <a:buChar char="•"/>
            </a:pPr>
            <a:r>
              <a:rPr lang="en-US" dirty="0"/>
              <a:t>REI start and end date and time</a:t>
            </a:r>
          </a:p>
          <a:p>
            <a:pPr marL="617469" lvl="1" indent="-168401">
              <a:buFont typeface="Arial" panose="020B0604020202020204" pitchFamily="34" charset="0"/>
              <a:buChar char="•"/>
            </a:pPr>
            <a:r>
              <a:rPr lang="en-US" dirty="0"/>
              <a:t>The exception under which the WPS permits you to enter the area (for example, no contact, agricultural emergency, irrigation)</a:t>
            </a:r>
          </a:p>
          <a:p>
            <a:pPr marL="617469" lvl="1" indent="-168401">
              <a:buFont typeface="Arial" panose="020B0604020202020204" pitchFamily="34" charset="0"/>
              <a:buChar char="•"/>
            </a:pPr>
            <a:r>
              <a:rPr lang="en-US" dirty="0"/>
              <a:t>Whether contact with treated surfaces is allowed</a:t>
            </a:r>
          </a:p>
          <a:p>
            <a:pPr marL="617469" lvl="1" indent="-168401">
              <a:buFont typeface="Arial" panose="020B0604020202020204" pitchFamily="34" charset="0"/>
              <a:buChar char="•"/>
            </a:pPr>
            <a:r>
              <a:rPr lang="en-US" dirty="0"/>
              <a:t>How long you can work in the area</a:t>
            </a:r>
          </a:p>
          <a:p>
            <a:pPr marL="617469" lvl="1" indent="-168401">
              <a:buFont typeface="Arial" panose="020B0604020202020204" pitchFamily="34" charset="0"/>
              <a:buChar char="•"/>
            </a:pPr>
            <a:r>
              <a:rPr lang="en-US" dirty="0"/>
              <a:t>Label required PPE </a:t>
            </a:r>
          </a:p>
          <a:p>
            <a:pPr marL="617469" lvl="1" indent="-168401">
              <a:buFont typeface="Arial" panose="020B0604020202020204" pitchFamily="34" charset="0"/>
              <a:buChar char="•"/>
            </a:pPr>
            <a:r>
              <a:rPr lang="en-US" dirty="0"/>
              <a:t>Location of the decontamination supplies and the pesticide safety information</a:t>
            </a:r>
          </a:p>
          <a:p>
            <a:pPr marL="617469" lvl="1" indent="-168401">
              <a:buFont typeface="Arial" panose="020B0604020202020204" pitchFamily="34" charset="0"/>
              <a:buChar char="•"/>
            </a:pPr>
            <a:r>
              <a:rPr lang="en-US" dirty="0"/>
              <a:t>Information from the pesticide label about the health hazards, precautions, first aid, and user </a:t>
            </a:r>
          </a:p>
          <a:p>
            <a:pPr marL="617469" lvl="1" indent="-168401">
              <a:buFont typeface="Arial" panose="020B0604020202020204" pitchFamily="34" charset="0"/>
              <a:buChar char="•"/>
            </a:pPr>
            <a:endParaRPr lang="en-US" dirty="0"/>
          </a:p>
          <a:p>
            <a:pPr defTabSz="898136">
              <a:defRPr/>
            </a:pPr>
            <a:r>
              <a:rPr lang="en-US" altLang="es-MX" b="1" dirty="0" err="1"/>
              <a:t>Información</a:t>
            </a:r>
            <a:r>
              <a:rPr lang="en-US" altLang="es-MX" b="1" dirty="0"/>
              <a:t> que se </a:t>
            </a:r>
            <a:r>
              <a:rPr lang="en-US" altLang="es-MX" b="1" dirty="0" err="1"/>
              <a:t>requiere</a:t>
            </a:r>
            <a:r>
              <a:rPr lang="en-US" altLang="es-MX" b="1" baseline="0" dirty="0"/>
              <a:t> </a:t>
            </a:r>
            <a:r>
              <a:rPr lang="en-US" altLang="es-MX" b="1" baseline="0" dirty="0" err="1"/>
              <a:t>cubrir</a:t>
            </a:r>
            <a:r>
              <a:rPr lang="en-US" altLang="es-MX" b="1" baseline="0" dirty="0"/>
              <a:t>:</a:t>
            </a:r>
            <a:endParaRPr lang="en-US" altLang="es-MX" b="1" dirty="0"/>
          </a:p>
          <a:p>
            <a:pPr marL="224535" indent="-224535">
              <a:buFont typeface="+mj-lt"/>
              <a:buAutoNum type="arabicPeriod"/>
            </a:pPr>
            <a:r>
              <a:rPr lang="en-US" dirty="0"/>
              <a:t>Antes de que </a:t>
            </a:r>
            <a:r>
              <a:rPr lang="en-US" dirty="0" err="1"/>
              <a:t>usted</a:t>
            </a:r>
            <a:r>
              <a:rPr lang="en-US" dirty="0"/>
              <a:t> entre a un</a:t>
            </a:r>
            <a:r>
              <a:rPr lang="en-US" baseline="0" dirty="0"/>
              <a:t> area </a:t>
            </a:r>
            <a:r>
              <a:rPr lang="en-US" baseline="0" dirty="0" err="1"/>
              <a:t>tratada</a:t>
            </a:r>
            <a:r>
              <a:rPr lang="en-US" baseline="0" dirty="0"/>
              <a:t>, </a:t>
            </a:r>
            <a:r>
              <a:rPr lang="en-US" baseline="0" dirty="0" err="1"/>
              <a:t>su</a:t>
            </a:r>
            <a:r>
              <a:rPr lang="en-US" baseline="0" dirty="0"/>
              <a:t> </a:t>
            </a:r>
            <a:r>
              <a:rPr lang="en-US" baseline="0" dirty="0" err="1"/>
              <a:t>empleado</a:t>
            </a:r>
            <a:r>
              <a:rPr lang="en-US" baseline="0" dirty="0"/>
              <a:t> </a:t>
            </a:r>
            <a:r>
              <a:rPr lang="en-US" baseline="0" dirty="0" err="1"/>
              <a:t>tiene</a:t>
            </a:r>
            <a:r>
              <a:rPr lang="en-US" baseline="0" dirty="0"/>
              <a:t> que </a:t>
            </a:r>
            <a:r>
              <a:rPr lang="en-US" baseline="0" dirty="0" err="1"/>
              <a:t>proporcionarse</a:t>
            </a:r>
            <a:r>
              <a:rPr lang="en-US" baseline="0" dirty="0"/>
              <a:t>:</a:t>
            </a:r>
            <a:endParaRPr lang="en-US" dirty="0"/>
          </a:p>
          <a:p>
            <a:pPr marL="617469" lvl="1" indent="-168401">
              <a:buFont typeface="Arial" panose="020B0604020202020204" pitchFamily="34" charset="0"/>
              <a:buChar char="•"/>
            </a:pPr>
            <a:r>
              <a:rPr lang="en-US" dirty="0"/>
              <a:t>El </a:t>
            </a:r>
            <a:r>
              <a:rPr lang="en-US" dirty="0" err="1"/>
              <a:t>sitio</a:t>
            </a:r>
            <a:r>
              <a:rPr lang="en-US" baseline="0" dirty="0"/>
              <a:t> </a:t>
            </a:r>
            <a:r>
              <a:rPr lang="en-US" baseline="0" dirty="0" err="1"/>
              <a:t>donde</a:t>
            </a:r>
            <a:r>
              <a:rPr lang="en-US" baseline="0" dirty="0"/>
              <a:t> se </a:t>
            </a:r>
            <a:r>
              <a:rPr lang="en-US" baseline="0" dirty="0" err="1"/>
              <a:t>realizará</a:t>
            </a:r>
            <a:r>
              <a:rPr lang="en-US" baseline="0" dirty="0"/>
              <a:t> la </a:t>
            </a:r>
            <a:r>
              <a:rPr lang="en-US" baseline="0" dirty="0" err="1"/>
              <a:t>tarea</a:t>
            </a:r>
            <a:r>
              <a:rPr lang="en-US" baseline="0" dirty="0"/>
              <a:t> de </a:t>
            </a:r>
            <a:r>
              <a:rPr lang="en-US" baseline="0" dirty="0" smtClean="0"/>
              <a:t>entrada </a:t>
            </a:r>
            <a:r>
              <a:rPr lang="en-US" baseline="0" dirty="0" err="1" smtClean="0"/>
              <a:t>anticipada</a:t>
            </a:r>
            <a:endParaRPr lang="en-US" dirty="0"/>
          </a:p>
          <a:p>
            <a:pPr marL="617469" lvl="1" indent="-168401">
              <a:buFont typeface="Arial" panose="020B0604020202020204" pitchFamily="34" charset="0"/>
              <a:buChar char="•"/>
            </a:pPr>
            <a:r>
              <a:rPr lang="en-US" dirty="0"/>
              <a:t>Los </a:t>
            </a:r>
            <a:r>
              <a:rPr lang="en-US" dirty="0" err="1"/>
              <a:t>nombres</a:t>
            </a:r>
            <a:r>
              <a:rPr lang="en-US" baseline="0" dirty="0"/>
              <a:t> de </a:t>
            </a:r>
            <a:r>
              <a:rPr lang="en-US" baseline="0" dirty="0" err="1"/>
              <a:t>los</a:t>
            </a:r>
            <a:r>
              <a:rPr lang="en-US" baseline="0" dirty="0"/>
              <a:t> </a:t>
            </a:r>
            <a:r>
              <a:rPr lang="en-US" baseline="0" dirty="0" err="1"/>
              <a:t>pesticidas</a:t>
            </a:r>
            <a:r>
              <a:rPr lang="en-US" baseline="0" dirty="0"/>
              <a:t> que se </a:t>
            </a:r>
            <a:r>
              <a:rPr lang="en-US" baseline="0" dirty="0" err="1"/>
              <a:t>aplicaron</a:t>
            </a:r>
            <a:r>
              <a:rPr lang="en-US" baseline="0" dirty="0"/>
              <a:t>. </a:t>
            </a:r>
            <a:endParaRPr lang="en-US" dirty="0"/>
          </a:p>
          <a:p>
            <a:pPr marL="617469" lvl="1" indent="-168401">
              <a:buFont typeface="Arial" panose="020B0604020202020204" pitchFamily="34" charset="0"/>
              <a:buChar char="•"/>
            </a:pPr>
            <a:r>
              <a:rPr lang="en-US" dirty="0"/>
              <a:t>La </a:t>
            </a:r>
            <a:r>
              <a:rPr lang="en-US" dirty="0" err="1"/>
              <a:t>fecha</a:t>
            </a:r>
            <a:r>
              <a:rPr lang="en-US" dirty="0"/>
              <a:t> y la</a:t>
            </a:r>
            <a:r>
              <a:rPr lang="en-US" baseline="0" dirty="0"/>
              <a:t> hora </a:t>
            </a:r>
            <a:r>
              <a:rPr lang="en-US" baseline="0" dirty="0" smtClean="0"/>
              <a:t>de </a:t>
            </a:r>
            <a:r>
              <a:rPr lang="en-US" baseline="0" dirty="0" err="1"/>
              <a:t>cuando</a:t>
            </a:r>
            <a:r>
              <a:rPr lang="en-US" baseline="0" dirty="0"/>
              <a:t> </a:t>
            </a:r>
            <a:r>
              <a:rPr lang="en-US" baseline="0" dirty="0" err="1" smtClean="0"/>
              <a:t>comenzó</a:t>
            </a:r>
            <a:r>
              <a:rPr lang="en-US" baseline="0" dirty="0" smtClean="0"/>
              <a:t> </a:t>
            </a:r>
            <a:r>
              <a:rPr lang="en-US" baseline="0" dirty="0"/>
              <a:t>y </a:t>
            </a:r>
            <a:r>
              <a:rPr lang="en-US" baseline="0" dirty="0" err="1"/>
              <a:t>terminará</a:t>
            </a:r>
            <a:r>
              <a:rPr lang="en-US" baseline="0" dirty="0"/>
              <a:t> el </a:t>
            </a:r>
            <a:r>
              <a:rPr lang="en-US" baseline="0" dirty="0" err="1"/>
              <a:t>intervalo</a:t>
            </a:r>
            <a:r>
              <a:rPr lang="en-US" baseline="0" dirty="0"/>
              <a:t> de entrada </a:t>
            </a:r>
            <a:r>
              <a:rPr lang="en-US" baseline="0" dirty="0" err="1" smtClean="0"/>
              <a:t>restrigida</a:t>
            </a:r>
            <a:endParaRPr lang="en-US" baseline="0" dirty="0"/>
          </a:p>
          <a:p>
            <a:pPr marL="617469" lvl="1" indent="-168401">
              <a:buFont typeface="Arial" panose="020B0604020202020204" pitchFamily="34" charset="0"/>
              <a:buChar char="•"/>
            </a:pPr>
            <a:r>
              <a:rPr lang="en-US" dirty="0"/>
              <a:t>La </a:t>
            </a:r>
            <a:r>
              <a:rPr lang="en-US" dirty="0" err="1"/>
              <a:t>excepción</a:t>
            </a:r>
            <a:r>
              <a:rPr lang="en-US" baseline="0" dirty="0"/>
              <a:t> </a:t>
            </a:r>
            <a:r>
              <a:rPr lang="en-US" baseline="0" dirty="0" err="1"/>
              <a:t>bajo</a:t>
            </a:r>
            <a:r>
              <a:rPr lang="en-US" baseline="0" dirty="0"/>
              <a:t> la </a:t>
            </a:r>
            <a:r>
              <a:rPr lang="en-US" baseline="0" dirty="0" err="1"/>
              <a:t>cual</a:t>
            </a:r>
            <a:r>
              <a:rPr lang="en-US" baseline="0" dirty="0"/>
              <a:t> el WPS le </a:t>
            </a:r>
            <a:r>
              <a:rPr lang="en-US" baseline="0" dirty="0" err="1"/>
              <a:t>permite</a:t>
            </a:r>
            <a:r>
              <a:rPr lang="en-US" baseline="0" dirty="0"/>
              <a:t> </a:t>
            </a:r>
            <a:r>
              <a:rPr lang="en-US" baseline="0" dirty="0" err="1"/>
              <a:t>entrar</a:t>
            </a:r>
            <a:r>
              <a:rPr lang="en-US" baseline="0" dirty="0"/>
              <a:t> </a:t>
            </a:r>
            <a:r>
              <a:rPr lang="en-US" baseline="0" dirty="0" err="1"/>
              <a:t>en</a:t>
            </a:r>
            <a:r>
              <a:rPr lang="en-US" baseline="0" dirty="0"/>
              <a:t> el </a:t>
            </a:r>
            <a:r>
              <a:rPr lang="en-US" baseline="0" dirty="0" err="1"/>
              <a:t>área</a:t>
            </a:r>
            <a:r>
              <a:rPr lang="en-US" baseline="0" dirty="0"/>
              <a:t> (</a:t>
            </a:r>
            <a:r>
              <a:rPr lang="en-US" baseline="0" dirty="0" err="1"/>
              <a:t>por</a:t>
            </a:r>
            <a:r>
              <a:rPr lang="en-US" baseline="0" dirty="0"/>
              <a:t> </a:t>
            </a:r>
            <a:r>
              <a:rPr lang="en-US" baseline="0" dirty="0" err="1"/>
              <a:t>ejemplo</a:t>
            </a:r>
            <a:r>
              <a:rPr lang="en-US" baseline="0" dirty="0"/>
              <a:t>, </a:t>
            </a:r>
            <a:r>
              <a:rPr lang="en-US" baseline="0" dirty="0" err="1"/>
              <a:t>tareas</a:t>
            </a:r>
            <a:r>
              <a:rPr lang="en-US" baseline="0" dirty="0"/>
              <a:t> que no </a:t>
            </a:r>
            <a:r>
              <a:rPr lang="en-US" baseline="0" dirty="0" err="1"/>
              <a:t>requieren</a:t>
            </a:r>
            <a:r>
              <a:rPr lang="en-US" baseline="0" dirty="0"/>
              <a:t> </a:t>
            </a:r>
            <a:r>
              <a:rPr lang="en-US" baseline="0" dirty="0" err="1"/>
              <a:t>contacto</a:t>
            </a:r>
            <a:r>
              <a:rPr lang="en-US" baseline="0" dirty="0"/>
              <a:t> con la </a:t>
            </a:r>
            <a:r>
              <a:rPr lang="en-US" baseline="0" dirty="0" err="1"/>
              <a:t>superficie</a:t>
            </a:r>
            <a:r>
              <a:rPr lang="en-US" baseline="0" dirty="0"/>
              <a:t> </a:t>
            </a:r>
            <a:r>
              <a:rPr lang="en-US" baseline="0" dirty="0" err="1"/>
              <a:t>tratada</a:t>
            </a:r>
            <a:r>
              <a:rPr lang="en-US" baseline="0" dirty="0"/>
              <a:t>, </a:t>
            </a:r>
            <a:r>
              <a:rPr lang="en-US" baseline="0" dirty="0" err="1"/>
              <a:t>emergencias</a:t>
            </a:r>
            <a:r>
              <a:rPr lang="en-US" baseline="0" dirty="0"/>
              <a:t> </a:t>
            </a:r>
            <a:r>
              <a:rPr lang="en-US" baseline="0" dirty="0" err="1"/>
              <a:t>agrícolas</a:t>
            </a:r>
            <a:r>
              <a:rPr lang="en-US" baseline="0" dirty="0"/>
              <a:t>, </a:t>
            </a:r>
            <a:r>
              <a:rPr lang="en-US" baseline="0" dirty="0" err="1" smtClean="0"/>
              <a:t>riego</a:t>
            </a:r>
            <a:r>
              <a:rPr lang="en-US" baseline="0" dirty="0" smtClean="0"/>
              <a:t>, etc.)</a:t>
            </a:r>
            <a:endParaRPr lang="en-US" dirty="0"/>
          </a:p>
          <a:p>
            <a:pPr marL="617469" lvl="1" indent="-168401">
              <a:buFont typeface="Arial" panose="020B0604020202020204" pitchFamily="34" charset="0"/>
              <a:buChar char="•"/>
            </a:pPr>
            <a:r>
              <a:rPr lang="en-US" dirty="0"/>
              <a:t>Si se </a:t>
            </a:r>
            <a:r>
              <a:rPr lang="en-US" dirty="0" err="1"/>
              <a:t>permite</a:t>
            </a:r>
            <a:r>
              <a:rPr lang="en-US" dirty="0"/>
              <a:t> el </a:t>
            </a:r>
            <a:r>
              <a:rPr lang="en-US" dirty="0" err="1"/>
              <a:t>contacto</a:t>
            </a:r>
            <a:r>
              <a:rPr lang="en-US" dirty="0"/>
              <a:t> con las</a:t>
            </a:r>
            <a:r>
              <a:rPr lang="en-US" baseline="0" dirty="0"/>
              <a:t> superficies </a:t>
            </a:r>
            <a:r>
              <a:rPr lang="en-US" baseline="0" dirty="0" err="1"/>
              <a:t>tratadas</a:t>
            </a:r>
            <a:r>
              <a:rPr lang="en-US" baseline="0" dirty="0"/>
              <a:t> </a:t>
            </a:r>
          </a:p>
          <a:p>
            <a:pPr marL="617469" lvl="1" indent="-168401">
              <a:buFont typeface="Arial" panose="020B0604020202020204" pitchFamily="34" charset="0"/>
              <a:buChar char="•"/>
            </a:pPr>
            <a:r>
              <a:rPr lang="en-US" baseline="0" dirty="0" err="1"/>
              <a:t>Cuánto</a:t>
            </a:r>
            <a:r>
              <a:rPr lang="en-US" baseline="0" dirty="0"/>
              <a:t> </a:t>
            </a:r>
            <a:r>
              <a:rPr lang="en-US" baseline="0" dirty="0" err="1"/>
              <a:t>tiempo</a:t>
            </a:r>
            <a:r>
              <a:rPr lang="en-US" baseline="0" dirty="0"/>
              <a:t> </a:t>
            </a:r>
            <a:r>
              <a:rPr lang="en-US" baseline="0" dirty="0" err="1"/>
              <a:t>puede</a:t>
            </a:r>
            <a:r>
              <a:rPr lang="en-US" baseline="0" dirty="0"/>
              <a:t> </a:t>
            </a:r>
            <a:r>
              <a:rPr lang="en-US" baseline="0" dirty="0" err="1"/>
              <a:t>trabajar</a:t>
            </a:r>
            <a:r>
              <a:rPr lang="en-US" baseline="0" dirty="0"/>
              <a:t> </a:t>
            </a:r>
            <a:r>
              <a:rPr lang="en-US" baseline="0" dirty="0" err="1"/>
              <a:t>en</a:t>
            </a:r>
            <a:r>
              <a:rPr lang="en-US" baseline="0" dirty="0"/>
              <a:t> el </a:t>
            </a:r>
            <a:r>
              <a:rPr lang="en-US" baseline="0" dirty="0" err="1"/>
              <a:t>área</a:t>
            </a:r>
            <a:r>
              <a:rPr lang="en-US" baseline="0" dirty="0"/>
              <a:t> </a:t>
            </a:r>
          </a:p>
          <a:p>
            <a:pPr marL="617469" lvl="1" indent="-168401">
              <a:buFont typeface="Arial" panose="020B0604020202020204" pitchFamily="34" charset="0"/>
              <a:buChar char="•"/>
            </a:pPr>
            <a:r>
              <a:rPr lang="en-US" baseline="0" dirty="0"/>
              <a:t>El PPE </a:t>
            </a:r>
            <a:r>
              <a:rPr lang="en-US" baseline="0" dirty="0" err="1" smtClean="0"/>
              <a:t>requerido</a:t>
            </a:r>
            <a:r>
              <a:rPr lang="en-US" baseline="0" dirty="0" smtClean="0"/>
              <a:t> </a:t>
            </a:r>
            <a:r>
              <a:rPr lang="en-US" baseline="0" dirty="0" err="1"/>
              <a:t>por</a:t>
            </a:r>
            <a:r>
              <a:rPr lang="en-US" baseline="0" dirty="0"/>
              <a:t> la </a:t>
            </a:r>
            <a:r>
              <a:rPr lang="en-US" baseline="0" dirty="0" err="1"/>
              <a:t>etiqueta</a:t>
            </a:r>
            <a:endParaRPr lang="en-US" dirty="0"/>
          </a:p>
          <a:p>
            <a:pPr marL="617469" lvl="1" indent="-168401">
              <a:buFont typeface="Arial" panose="020B0604020202020204" pitchFamily="34" charset="0"/>
              <a:buChar char="•"/>
            </a:pPr>
            <a:r>
              <a:rPr lang="en-US" dirty="0"/>
              <a:t>El </a:t>
            </a:r>
            <a:r>
              <a:rPr lang="en-US" dirty="0" err="1"/>
              <a:t>sitio</a:t>
            </a:r>
            <a:r>
              <a:rPr lang="en-US" dirty="0"/>
              <a:t> de </a:t>
            </a:r>
            <a:r>
              <a:rPr lang="en-US" dirty="0" err="1"/>
              <a:t>los</a:t>
            </a:r>
            <a:r>
              <a:rPr lang="en-US" dirty="0"/>
              <a:t> </a:t>
            </a:r>
            <a:r>
              <a:rPr lang="en-US" dirty="0" err="1"/>
              <a:t>suministros</a:t>
            </a:r>
            <a:r>
              <a:rPr lang="en-US" dirty="0"/>
              <a:t> de </a:t>
            </a:r>
            <a:r>
              <a:rPr lang="en-US" dirty="0" err="1"/>
              <a:t>descontaminación</a:t>
            </a:r>
            <a:r>
              <a:rPr lang="en-US" baseline="0" dirty="0"/>
              <a:t> y la </a:t>
            </a:r>
            <a:r>
              <a:rPr lang="en-US" baseline="0" dirty="0" err="1"/>
              <a:t>información</a:t>
            </a:r>
            <a:r>
              <a:rPr lang="en-US" baseline="0" dirty="0"/>
              <a:t> de </a:t>
            </a:r>
            <a:r>
              <a:rPr lang="en-US" baseline="0" dirty="0" err="1"/>
              <a:t>seguridad</a:t>
            </a:r>
            <a:r>
              <a:rPr lang="en-US" baseline="0" dirty="0"/>
              <a:t> de </a:t>
            </a:r>
            <a:r>
              <a:rPr lang="en-US" baseline="0" dirty="0" err="1"/>
              <a:t>pesticidas</a:t>
            </a:r>
            <a:r>
              <a:rPr lang="en-US" baseline="0" dirty="0"/>
              <a:t>. </a:t>
            </a:r>
          </a:p>
          <a:p>
            <a:pPr marL="617469" lvl="1" indent="-168401">
              <a:buFont typeface="Arial" panose="020B0604020202020204" pitchFamily="34" charset="0"/>
              <a:buChar char="•"/>
            </a:pPr>
            <a:r>
              <a:rPr lang="en-US" b="0" dirty="0" err="1"/>
              <a:t>Información</a:t>
            </a:r>
            <a:r>
              <a:rPr lang="en-US" b="0" dirty="0"/>
              <a:t> de la </a:t>
            </a:r>
            <a:r>
              <a:rPr lang="en-US" b="0" dirty="0" err="1"/>
              <a:t>etiqueta</a:t>
            </a:r>
            <a:r>
              <a:rPr lang="en-US" b="0" baseline="0" dirty="0"/>
              <a:t> que </a:t>
            </a:r>
            <a:r>
              <a:rPr lang="en-US" b="0" baseline="0" dirty="0" err="1"/>
              <a:t>pertenece</a:t>
            </a:r>
            <a:r>
              <a:rPr lang="en-US" b="0" baseline="0" dirty="0"/>
              <a:t> a </a:t>
            </a:r>
            <a:r>
              <a:rPr lang="en-US" b="0" baseline="0" dirty="0" err="1"/>
              <a:t>los</a:t>
            </a:r>
            <a:r>
              <a:rPr lang="en-US" b="0" baseline="0" dirty="0"/>
              <a:t> </a:t>
            </a:r>
            <a:r>
              <a:rPr lang="en-US" b="0" baseline="0" dirty="0" err="1"/>
              <a:t>riesgos</a:t>
            </a:r>
            <a:r>
              <a:rPr lang="en-US" b="0" baseline="0" dirty="0"/>
              <a:t> al </a:t>
            </a:r>
            <a:r>
              <a:rPr lang="en-US" b="0" baseline="0" dirty="0" err="1"/>
              <a:t>salud</a:t>
            </a:r>
            <a:r>
              <a:rPr lang="en-US" b="0" baseline="0" dirty="0"/>
              <a:t>, </a:t>
            </a:r>
            <a:r>
              <a:rPr lang="en-US" b="0" baseline="0" dirty="0" err="1"/>
              <a:t>precauciones</a:t>
            </a:r>
            <a:r>
              <a:rPr lang="en-US" b="0" baseline="0" dirty="0"/>
              <a:t>, </a:t>
            </a:r>
            <a:r>
              <a:rPr lang="en-US" b="0" baseline="0" dirty="0" err="1"/>
              <a:t>primeros</a:t>
            </a:r>
            <a:r>
              <a:rPr lang="en-US" b="0" baseline="0" dirty="0"/>
              <a:t> </a:t>
            </a:r>
            <a:r>
              <a:rPr lang="en-US" b="0" baseline="0" dirty="0" err="1"/>
              <a:t>auxilios</a:t>
            </a:r>
            <a:r>
              <a:rPr lang="en-US" b="0" baseline="0" dirty="0"/>
              <a:t> y el </a:t>
            </a:r>
            <a:r>
              <a:rPr lang="en-US" b="0" baseline="0" dirty="0" err="1"/>
              <a:t>uso</a:t>
            </a:r>
            <a:r>
              <a:rPr lang="en-US" b="0" baseline="0" dirty="0"/>
              <a:t> del </a:t>
            </a:r>
            <a:r>
              <a:rPr lang="en-US" b="0" baseline="0" dirty="0" err="1"/>
              <a:t>pesticida</a:t>
            </a:r>
            <a:r>
              <a:rPr lang="en-US" b="0" baseline="0" dirty="0"/>
              <a:t>. </a:t>
            </a:r>
            <a:endParaRPr lang="en-US" b="0"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164</a:t>
            </a:fld>
            <a:endParaRPr lang="en-US" dirty="0"/>
          </a:p>
        </p:txBody>
      </p:sp>
    </p:spTree>
    <p:extLst>
      <p:ext uri="{BB962C8B-B14F-4D97-AF65-F5344CB8AC3E}">
        <p14:creationId xmlns:p14="http://schemas.microsoft.com/office/powerpoint/2010/main" val="138825445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Your employer must provide this information and these protections before you start work in the area. </a:t>
            </a:r>
          </a:p>
          <a:p>
            <a:pPr algn="l"/>
            <a:endParaRPr lang="en-US" dirty="0"/>
          </a:p>
          <a:p>
            <a:pPr defTabSz="881390">
              <a:defRPr/>
            </a:pPr>
            <a:r>
              <a:rPr lang="en-US" altLang="es-MX" b="1" dirty="0"/>
              <a:t>Notes for trainers:</a:t>
            </a:r>
          </a:p>
          <a:p>
            <a:pPr marL="220348" indent="-220348" defTabSz="881390">
              <a:buFont typeface="+mj-lt"/>
              <a:buAutoNum type="arabicPeriod"/>
              <a:defRPr/>
            </a:pPr>
            <a:r>
              <a:rPr lang="en-US" dirty="0"/>
              <a:t>This concludes Section 12: </a:t>
            </a:r>
            <a:r>
              <a:rPr lang="en-US" altLang="en-US" dirty="0"/>
              <a:t>Early Entry and Minimum Age for Early Entry Workers</a:t>
            </a:r>
            <a:r>
              <a:rPr lang="en-US" dirty="0"/>
              <a:t>. Continue on to acknowledgements or return to the Table of Contents by clicking on the </a:t>
            </a:r>
            <a:r>
              <a:rPr lang="en-US" dirty="0" smtClean="0"/>
              <a:t>“</a:t>
            </a:r>
            <a:r>
              <a:rPr lang="es-ES" dirty="0" err="1" smtClean="0"/>
              <a:t>Return</a:t>
            </a:r>
            <a:r>
              <a:rPr lang="es-ES" dirty="0" smtClean="0"/>
              <a:t> to </a:t>
            </a:r>
            <a:r>
              <a:rPr lang="es-ES" dirty="0" err="1" smtClean="0"/>
              <a:t>Table</a:t>
            </a:r>
            <a:r>
              <a:rPr lang="es-ES" dirty="0" smtClean="0"/>
              <a:t> of </a:t>
            </a:r>
            <a:r>
              <a:rPr lang="es-ES" dirty="0" err="1" smtClean="0"/>
              <a:t>Contents</a:t>
            </a:r>
            <a:r>
              <a:rPr lang="en-US" dirty="0" smtClean="0"/>
              <a:t>” </a:t>
            </a:r>
            <a:r>
              <a:rPr lang="en-US" dirty="0"/>
              <a:t>in the bottom-right corner of this slide (when in presentation view only).</a:t>
            </a:r>
          </a:p>
          <a:p>
            <a:pPr algn="l"/>
            <a:endParaRPr lang="en-US" dirty="0"/>
          </a:p>
          <a:p>
            <a:pPr defTabSz="881390">
              <a:defRPr/>
            </a:pPr>
            <a:r>
              <a:rPr lang="en-US" altLang="es-MX" b="1" dirty="0" err="1"/>
              <a:t>Información</a:t>
            </a:r>
            <a:r>
              <a:rPr lang="en-US" altLang="es-MX" b="1" dirty="0"/>
              <a:t> que se </a:t>
            </a:r>
            <a:r>
              <a:rPr lang="en-US" altLang="es-MX" b="1" dirty="0" err="1"/>
              <a:t>requiere</a:t>
            </a:r>
            <a:r>
              <a:rPr lang="en-US" altLang="es-MX" b="1" baseline="0" dirty="0"/>
              <a:t> </a:t>
            </a:r>
            <a:r>
              <a:rPr lang="en-US" altLang="es-MX" b="1" baseline="0" dirty="0" err="1"/>
              <a:t>cubrir</a:t>
            </a:r>
            <a:r>
              <a:rPr lang="en-US" altLang="es-MX" b="1" baseline="0" dirty="0"/>
              <a:t>:</a:t>
            </a:r>
            <a:endParaRPr lang="en-US" altLang="es-MX" b="1" dirty="0"/>
          </a:p>
          <a:p>
            <a:pPr marL="220348" indent="-220348">
              <a:buFont typeface="+mj-lt"/>
              <a:buAutoNum type="arabicPeriod"/>
            </a:pPr>
            <a:r>
              <a:rPr lang="es-ES" dirty="0"/>
              <a:t>Su empleador debe proveer esta información y estas protecciones antes de que usted </a:t>
            </a:r>
            <a:r>
              <a:rPr lang="es-ES" dirty="0" smtClean="0"/>
              <a:t>empiece </a:t>
            </a:r>
            <a:r>
              <a:rPr lang="es-ES" dirty="0"/>
              <a:t>trabajar en el área.</a:t>
            </a:r>
          </a:p>
          <a:p>
            <a:pPr marL="0" indent="0">
              <a:buFont typeface="+mj-lt"/>
              <a:buNone/>
            </a:pPr>
            <a:endParaRPr lang="en-US" dirty="0"/>
          </a:p>
          <a:p>
            <a:pPr defTabSz="881390">
              <a:defRPr/>
            </a:pPr>
            <a:r>
              <a:rPr lang="en-US" altLang="es-MX" b="1" dirty="0" err="1"/>
              <a:t>Notas</a:t>
            </a:r>
            <a:r>
              <a:rPr lang="en-US" altLang="es-MX" b="1" dirty="0"/>
              <a:t> para </a:t>
            </a:r>
            <a:r>
              <a:rPr lang="en-US" altLang="es-MX" b="1" dirty="0" err="1"/>
              <a:t>capacitadores</a:t>
            </a:r>
            <a:r>
              <a:rPr lang="en-US" altLang="es-MX" b="1" dirty="0"/>
              <a:t>:</a:t>
            </a:r>
          </a:p>
          <a:p>
            <a:pPr marL="220348" indent="-220348" defTabSz="881390">
              <a:buFont typeface="+mj-lt"/>
              <a:buAutoNum type="arabicPeriod"/>
              <a:defRPr/>
            </a:pPr>
            <a:r>
              <a:rPr lang="es-ES" dirty="0"/>
              <a:t>Esto concluye </a:t>
            </a:r>
            <a:r>
              <a:rPr lang="es-ES" dirty="0" smtClean="0"/>
              <a:t>sección </a:t>
            </a:r>
            <a:r>
              <a:rPr lang="es-ES" dirty="0"/>
              <a:t>12: </a:t>
            </a:r>
            <a:r>
              <a:rPr lang="es-ES" dirty="0" smtClean="0"/>
              <a:t>entrada anticipada </a:t>
            </a:r>
            <a:r>
              <a:rPr lang="es-ES" dirty="0"/>
              <a:t>y </a:t>
            </a:r>
            <a:r>
              <a:rPr lang="es-ES" dirty="0" smtClean="0"/>
              <a:t>edad mínima </a:t>
            </a:r>
            <a:r>
              <a:rPr lang="es-ES" dirty="0"/>
              <a:t>para </a:t>
            </a:r>
            <a:r>
              <a:rPr lang="es-ES" dirty="0" smtClean="0"/>
              <a:t>trabajadores </a:t>
            </a:r>
            <a:r>
              <a:rPr lang="es-ES" dirty="0"/>
              <a:t>de </a:t>
            </a:r>
            <a:r>
              <a:rPr lang="es-ES" dirty="0" smtClean="0"/>
              <a:t>entrada anticipada. </a:t>
            </a:r>
            <a:r>
              <a:rPr lang="es-ES" dirty="0"/>
              <a:t>Continúe con los reconocimientos o regrese a la </a:t>
            </a:r>
            <a:r>
              <a:rPr lang="es-ES" dirty="0" smtClean="0"/>
              <a:t>tabla</a:t>
            </a:r>
            <a:r>
              <a:rPr lang="es-ES" baseline="0" dirty="0" smtClean="0"/>
              <a:t> </a:t>
            </a:r>
            <a:r>
              <a:rPr lang="es-ES" baseline="0" dirty="0"/>
              <a:t>de </a:t>
            </a:r>
            <a:r>
              <a:rPr lang="es-ES" baseline="0" dirty="0" smtClean="0"/>
              <a:t>contenido </a:t>
            </a:r>
            <a:r>
              <a:rPr lang="es-ES" dirty="0"/>
              <a:t>al hacer clic en el botón "Volver a la tabla de contenido" en la esquina inferior derecha de esta diapositiva (sólo en el</a:t>
            </a:r>
            <a:r>
              <a:rPr lang="es-ES" baseline="0" dirty="0"/>
              <a:t> modo </a:t>
            </a:r>
            <a:r>
              <a:rPr lang="es-ES" dirty="0"/>
              <a:t>de presentación).</a:t>
            </a:r>
          </a:p>
          <a:p>
            <a:pPr marL="220348" indent="-220348" defTabSz="881390">
              <a:buFont typeface="+mj-lt"/>
              <a:buAutoNum type="arabicPeriod"/>
              <a:defRPr/>
            </a:pPr>
            <a:endParaRPr lang="es-ES" dirty="0"/>
          </a:p>
          <a:p>
            <a:pPr algn="l"/>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165</a:t>
            </a:fld>
            <a:endParaRPr lang="en-US" dirty="0"/>
          </a:p>
        </p:txBody>
      </p:sp>
    </p:spTree>
    <p:extLst>
      <p:ext uri="{BB962C8B-B14F-4D97-AF65-F5344CB8AC3E}">
        <p14:creationId xmlns:p14="http://schemas.microsoft.com/office/powerpoint/2010/main" val="6651516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33707">
              <a:defRPr/>
            </a:pPr>
            <a:r>
              <a:rPr lang="en-US" altLang="es-MX" sz="1100" b="1" dirty="0"/>
              <a:t>Notes for trainers:</a:t>
            </a:r>
          </a:p>
          <a:p>
            <a:pPr marL="208427" indent="-208427" defTabSz="833707">
              <a:buFont typeface="+mj-lt"/>
              <a:buAutoNum type="arabicPeriod"/>
              <a:defRPr/>
            </a:pPr>
            <a:r>
              <a:rPr lang="en-US" sz="1100" dirty="0"/>
              <a:t>This concludes </a:t>
            </a:r>
            <a:r>
              <a:rPr lang="en-US" dirty="0"/>
              <a:t>this presentation</a:t>
            </a:r>
            <a:r>
              <a:rPr lang="en-US" dirty="0" smtClean="0"/>
              <a:t>.</a:t>
            </a:r>
          </a:p>
          <a:p>
            <a:pPr marL="208427" indent="-208427" defTabSz="833707">
              <a:buFont typeface="+mj-lt"/>
              <a:buAutoNum type="arabicPeriod"/>
              <a:defRPr/>
            </a:pPr>
            <a:endParaRPr lang="en-US" dirty="0" smtClean="0"/>
          </a:p>
          <a:p>
            <a:pPr defTabSz="833707">
              <a:defRPr/>
            </a:pPr>
            <a:r>
              <a:rPr lang="en-US" altLang="es-MX" sz="1200" b="1" dirty="0" err="1" smtClean="0"/>
              <a:t>Notas</a:t>
            </a:r>
            <a:r>
              <a:rPr lang="en-US" altLang="es-MX" sz="1200" b="1" dirty="0" smtClean="0"/>
              <a:t> para </a:t>
            </a:r>
            <a:r>
              <a:rPr lang="en-US" altLang="es-MX" sz="1200" b="1" dirty="0" err="1" smtClean="0"/>
              <a:t>los</a:t>
            </a:r>
            <a:r>
              <a:rPr lang="en-US" altLang="es-MX" sz="1200" b="1" dirty="0" smtClean="0"/>
              <a:t> </a:t>
            </a:r>
            <a:r>
              <a:rPr lang="en-US" altLang="es-MX" sz="1200" b="1" dirty="0" err="1" smtClean="0"/>
              <a:t>capacitadores</a:t>
            </a:r>
            <a:r>
              <a:rPr lang="en-US" altLang="es-MX" sz="1200" b="1" dirty="0" smtClean="0"/>
              <a:t>:</a:t>
            </a:r>
          </a:p>
          <a:p>
            <a:pPr marL="208427" indent="-208427" defTabSz="833707">
              <a:buFont typeface="+mj-lt"/>
              <a:buAutoNum type="arabicPeriod"/>
              <a:defRPr/>
            </a:pPr>
            <a:r>
              <a:rPr lang="es-ES" dirty="0" smtClean="0"/>
              <a:t>Esto concluye esta presentación</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166</a:t>
            </a:fld>
            <a:endParaRPr lang="en-US" dirty="0"/>
          </a:p>
        </p:txBody>
      </p:sp>
    </p:spTree>
    <p:extLst>
      <p:ext uri="{BB962C8B-B14F-4D97-AF65-F5344CB8AC3E}">
        <p14:creationId xmlns:p14="http://schemas.microsoft.com/office/powerpoint/2010/main" val="386452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8136">
              <a:defRPr/>
            </a:pPr>
            <a:r>
              <a:rPr lang="en-US" altLang="es-MX" b="1" dirty="0"/>
              <a:t>Notes for trainers of workers and pesticide handlers:</a:t>
            </a:r>
          </a:p>
          <a:p>
            <a:pPr marL="224535" indent="-224535">
              <a:buFont typeface="+mj-lt"/>
              <a:buAutoNum type="arabicPeriod"/>
            </a:pPr>
            <a:r>
              <a:rPr lang="en-US" dirty="0"/>
              <a:t>An early-entry worker is a worker who enters an area after a pesticide application is completed, but before the restricted-entry interval (REI) has expired.</a:t>
            </a:r>
          </a:p>
          <a:p>
            <a:pPr marL="224535" indent="-224535">
              <a:buFont typeface="+mj-lt"/>
              <a:buAutoNum type="arabicPeriod"/>
            </a:pPr>
            <a:r>
              <a:rPr lang="en-US" dirty="0"/>
              <a:t>Early-entry</a:t>
            </a:r>
            <a:r>
              <a:rPr lang="en-US" baseline="0" dirty="0"/>
              <a:t> workers must be at least 18 years old.</a:t>
            </a:r>
          </a:p>
          <a:p>
            <a:pPr marL="224535" indent="-224535">
              <a:buFont typeface="+mj-lt"/>
              <a:buAutoNum type="arabicPeriod"/>
            </a:pPr>
            <a:endParaRPr lang="en-US" baseline="0" dirty="0"/>
          </a:p>
          <a:p>
            <a:pPr defTabSz="898136">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baseline="0" dirty="0"/>
              <a:t>:</a:t>
            </a:r>
            <a:endParaRPr lang="en-US" altLang="es-MX" b="1" dirty="0"/>
          </a:p>
          <a:p>
            <a:pPr marL="232943" indent="-232943">
              <a:buFont typeface="+mj-lt"/>
              <a:buAutoNum type="arabicPeriod"/>
            </a:pPr>
            <a:r>
              <a:rPr lang="en-US" dirty="0"/>
              <a:t>Un </a:t>
            </a:r>
            <a:r>
              <a:rPr lang="en-US" dirty="0" err="1"/>
              <a:t>trabajador</a:t>
            </a:r>
            <a:r>
              <a:rPr lang="en-US" dirty="0"/>
              <a:t> que </a:t>
            </a:r>
            <a:r>
              <a:rPr lang="en-US" dirty="0" err="1"/>
              <a:t>entra</a:t>
            </a:r>
            <a:r>
              <a:rPr lang="en-US" dirty="0"/>
              <a:t> </a:t>
            </a:r>
            <a:r>
              <a:rPr lang="en-US" dirty="0" err="1"/>
              <a:t>en</a:t>
            </a:r>
            <a:r>
              <a:rPr lang="en-US" dirty="0"/>
              <a:t> un </a:t>
            </a:r>
            <a:r>
              <a:rPr lang="en-US" dirty="0" err="1"/>
              <a:t>área</a:t>
            </a:r>
            <a:r>
              <a:rPr lang="en-US" dirty="0"/>
              <a:t> </a:t>
            </a:r>
            <a:r>
              <a:rPr lang="en-US" dirty="0" err="1"/>
              <a:t>después</a:t>
            </a:r>
            <a:r>
              <a:rPr lang="en-US" dirty="0"/>
              <a:t> de que </a:t>
            </a:r>
            <a:r>
              <a:rPr lang="en-US" dirty="0" err="1"/>
              <a:t>una</a:t>
            </a:r>
            <a:r>
              <a:rPr lang="en-US" dirty="0"/>
              <a:t> </a:t>
            </a:r>
            <a:r>
              <a:rPr lang="en-US" dirty="0" err="1"/>
              <a:t>aplicación</a:t>
            </a:r>
            <a:r>
              <a:rPr lang="en-US" dirty="0"/>
              <a:t> de </a:t>
            </a:r>
            <a:r>
              <a:rPr lang="en-US" dirty="0" err="1"/>
              <a:t>pesticidas</a:t>
            </a:r>
            <a:r>
              <a:rPr lang="en-US" dirty="0"/>
              <a:t> ha </a:t>
            </a:r>
            <a:r>
              <a:rPr lang="en-US" dirty="0" err="1"/>
              <a:t>terminado</a:t>
            </a:r>
            <a:r>
              <a:rPr lang="en-US" dirty="0"/>
              <a:t>, </a:t>
            </a:r>
            <a:r>
              <a:rPr lang="en-US" dirty="0" err="1"/>
              <a:t>pero</a:t>
            </a:r>
            <a:r>
              <a:rPr lang="en-US" dirty="0"/>
              <a:t> antes de que el </a:t>
            </a:r>
            <a:r>
              <a:rPr lang="en-US" dirty="0" err="1"/>
              <a:t>intervalo</a:t>
            </a:r>
            <a:r>
              <a:rPr lang="en-US" dirty="0"/>
              <a:t> de entrada </a:t>
            </a:r>
            <a:r>
              <a:rPr lang="en-US" dirty="0" err="1"/>
              <a:t>restringida</a:t>
            </a:r>
            <a:r>
              <a:rPr lang="en-US" dirty="0"/>
              <a:t> (REI, </a:t>
            </a:r>
            <a:r>
              <a:rPr lang="en-US" dirty="0" err="1"/>
              <a:t>por</a:t>
            </a:r>
            <a:r>
              <a:rPr lang="en-US" dirty="0"/>
              <a:t> </a:t>
            </a:r>
            <a:r>
              <a:rPr lang="en-US" dirty="0" err="1"/>
              <a:t>sus</a:t>
            </a:r>
            <a:r>
              <a:rPr lang="en-US" dirty="0"/>
              <a:t> </a:t>
            </a:r>
            <a:r>
              <a:rPr lang="en-US" dirty="0" err="1"/>
              <a:t>siglas</a:t>
            </a:r>
            <a:r>
              <a:rPr lang="en-US" dirty="0"/>
              <a:t> </a:t>
            </a:r>
            <a:r>
              <a:rPr lang="en-US" dirty="0" err="1"/>
              <a:t>en</a:t>
            </a:r>
            <a:r>
              <a:rPr lang="en-US" dirty="0"/>
              <a:t> </a:t>
            </a:r>
            <a:r>
              <a:rPr lang="en-US" dirty="0" err="1" smtClean="0"/>
              <a:t>inglés</a:t>
            </a:r>
            <a:r>
              <a:rPr lang="en-US" dirty="0"/>
              <a:t>) </a:t>
            </a:r>
            <a:r>
              <a:rPr lang="en-US" dirty="0" err="1"/>
              <a:t>haya</a:t>
            </a:r>
            <a:r>
              <a:rPr lang="en-US" dirty="0"/>
              <a:t> </a:t>
            </a:r>
            <a:r>
              <a:rPr lang="en-US" dirty="0" err="1"/>
              <a:t>vencido</a:t>
            </a:r>
            <a:r>
              <a:rPr lang="en-US" dirty="0"/>
              <a:t>.</a:t>
            </a:r>
          </a:p>
          <a:p>
            <a:pPr marL="232943" indent="-232943">
              <a:buFont typeface="+mj-lt"/>
              <a:buAutoNum type="arabicPeriod"/>
            </a:pPr>
            <a:r>
              <a:rPr lang="en-US" dirty="0"/>
              <a:t>Las</a:t>
            </a:r>
            <a:r>
              <a:rPr lang="en-US" baseline="0" dirty="0"/>
              <a:t> </a:t>
            </a:r>
            <a:r>
              <a:rPr lang="en-US" baseline="0" dirty="0" err="1"/>
              <a:t>trabajadores</a:t>
            </a:r>
            <a:r>
              <a:rPr lang="en-US" baseline="0" dirty="0"/>
              <a:t> de </a:t>
            </a:r>
            <a:r>
              <a:rPr lang="en-US" baseline="0" dirty="0" smtClean="0"/>
              <a:t>entrada </a:t>
            </a:r>
            <a:r>
              <a:rPr lang="en-US" baseline="0" dirty="0" err="1" smtClean="0"/>
              <a:t>anticipada</a:t>
            </a:r>
            <a:r>
              <a:rPr lang="en-US" baseline="0" dirty="0" smtClean="0"/>
              <a:t> </a:t>
            </a:r>
            <a:r>
              <a:rPr lang="en-US" baseline="0" dirty="0" err="1" smtClean="0"/>
              <a:t>d</a:t>
            </a:r>
            <a:r>
              <a:rPr lang="en-US" dirty="0" err="1" smtClean="0"/>
              <a:t>eben</a:t>
            </a:r>
            <a:r>
              <a:rPr lang="en-US" dirty="0" smtClean="0"/>
              <a:t> </a:t>
            </a:r>
            <a:r>
              <a:rPr lang="en-US" dirty="0" err="1"/>
              <a:t>tener</a:t>
            </a:r>
            <a:r>
              <a:rPr lang="en-US" dirty="0"/>
              <a:t> </a:t>
            </a:r>
            <a:r>
              <a:rPr lang="en-US" dirty="0" err="1"/>
              <a:t>por</a:t>
            </a:r>
            <a:r>
              <a:rPr lang="en-US" dirty="0"/>
              <a:t> lo </a:t>
            </a:r>
            <a:r>
              <a:rPr lang="en-US" dirty="0" err="1"/>
              <a:t>menos</a:t>
            </a:r>
            <a:r>
              <a:rPr lang="en-US" dirty="0"/>
              <a:t> 18 </a:t>
            </a:r>
            <a:r>
              <a:rPr lang="en-US" dirty="0" err="1"/>
              <a:t>años</a:t>
            </a:r>
            <a:r>
              <a:rPr lang="en-US" dirty="0"/>
              <a:t> de </a:t>
            </a:r>
            <a:r>
              <a:rPr lang="en-US" dirty="0" err="1"/>
              <a:t>edad</a:t>
            </a:r>
            <a:endParaRPr lang="en-US" dirty="0"/>
          </a:p>
          <a:p>
            <a:pPr marL="224535" indent="-224535">
              <a:buFont typeface="+mj-lt"/>
              <a:buAutoNum type="arabicPeriod"/>
            </a:pPr>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64929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898136">
              <a:defRPr/>
            </a:pPr>
            <a:r>
              <a:rPr lang="en-US" altLang="es-MX" b="1" dirty="0"/>
              <a:t>Notes for trainers of workers and pesticide handlers:</a:t>
            </a:r>
          </a:p>
          <a:p>
            <a:pPr marL="224535" indent="-224535">
              <a:buFont typeface="+mj-lt"/>
              <a:buAutoNum type="arabicPeriod"/>
            </a:pPr>
            <a:r>
              <a:rPr lang="en-US" dirty="0"/>
              <a:t>The agricultural establishment owner’s immediate family members must follow label instructions when handling pesticides, but are exempt from most of the provisions of the Worker Protection Standard. </a:t>
            </a:r>
          </a:p>
          <a:p>
            <a:pPr marL="224535" indent="-224535">
              <a:buFont typeface="+mj-lt"/>
              <a:buAutoNum type="arabicPeriod"/>
            </a:pPr>
            <a:r>
              <a:rPr lang="en-US" dirty="0"/>
              <a:t>Immediate family members include the agricultural</a:t>
            </a:r>
            <a:r>
              <a:rPr lang="en-US" baseline="0" dirty="0"/>
              <a:t> establishment </a:t>
            </a:r>
            <a:r>
              <a:rPr lang="en-US" dirty="0"/>
              <a:t>owner’s:</a:t>
            </a:r>
            <a:endParaRPr lang="es-ES" dirty="0"/>
          </a:p>
          <a:p>
            <a:pPr marL="617469" lvl="1" indent="-168401">
              <a:buFont typeface="Arial" panose="020B0604020202020204" pitchFamily="34" charset="0"/>
              <a:buChar char="•"/>
            </a:pPr>
            <a:r>
              <a:rPr lang="en-US" dirty="0"/>
              <a:t>Spouse, parents, children;</a:t>
            </a:r>
            <a:r>
              <a:rPr lang="en-US" baseline="0" dirty="0"/>
              <a:t> </a:t>
            </a:r>
            <a:r>
              <a:rPr lang="en-US" dirty="0"/>
              <a:t>Stepparents and stepchildren, foster parents and foster children;</a:t>
            </a:r>
            <a:r>
              <a:rPr lang="en-US" baseline="0" dirty="0"/>
              <a:t> </a:t>
            </a:r>
            <a:r>
              <a:rPr lang="en-US" dirty="0"/>
              <a:t>In-laws;</a:t>
            </a:r>
            <a:r>
              <a:rPr lang="en-US" baseline="0" dirty="0"/>
              <a:t> </a:t>
            </a:r>
            <a:r>
              <a:rPr lang="en-US" dirty="0"/>
              <a:t>Grandparents, grandchildren;</a:t>
            </a:r>
            <a:r>
              <a:rPr lang="en-US" baseline="0" dirty="0"/>
              <a:t> </a:t>
            </a:r>
            <a:r>
              <a:rPr lang="en-US" dirty="0"/>
              <a:t>Brothers and sisters;</a:t>
            </a:r>
            <a:r>
              <a:rPr lang="en-US" baseline="0" dirty="0"/>
              <a:t> </a:t>
            </a:r>
            <a:r>
              <a:rPr lang="en-US" dirty="0"/>
              <a:t>Aunts and uncles;</a:t>
            </a:r>
            <a:r>
              <a:rPr lang="en-US" baseline="0" dirty="0"/>
              <a:t> </a:t>
            </a:r>
            <a:r>
              <a:rPr lang="en-US" dirty="0"/>
              <a:t>Nieces and nephews and first cousins. </a:t>
            </a:r>
            <a:endParaRPr lang="en-US" dirty="0">
              <a:solidFill>
                <a:srgbClr val="FF0000"/>
              </a:solidFill>
            </a:endParaRPr>
          </a:p>
          <a:p>
            <a:pPr marL="224535" indent="-224535">
              <a:buFont typeface="+mj-lt"/>
              <a:buAutoNum type="arabicPeriod"/>
            </a:pPr>
            <a:r>
              <a:rPr lang="en-US" dirty="0">
                <a:solidFill>
                  <a:srgbClr val="FF0000"/>
                </a:solidFill>
              </a:rPr>
              <a:t>Explain that the owner</a:t>
            </a:r>
            <a:r>
              <a:rPr lang="en-US" dirty="0"/>
              <a:t> of an agricultural establishment is </a:t>
            </a:r>
            <a:r>
              <a:rPr lang="en-US" dirty="0">
                <a:solidFill>
                  <a:srgbClr val="FF0000"/>
                </a:solidFill>
              </a:rPr>
              <a:t>exempt </a:t>
            </a:r>
            <a:r>
              <a:rPr lang="en-US" dirty="0"/>
              <a:t>from providing </a:t>
            </a:r>
            <a:r>
              <a:rPr lang="en-US" dirty="0">
                <a:solidFill>
                  <a:srgbClr val="FF0000"/>
                </a:solidFill>
              </a:rPr>
              <a:t>most WPS protections </a:t>
            </a:r>
            <a:r>
              <a:rPr lang="en-US" dirty="0"/>
              <a:t>to </a:t>
            </a:r>
            <a:r>
              <a:rPr lang="en-US" dirty="0">
                <a:solidFill>
                  <a:srgbClr val="FF0000"/>
                </a:solidFill>
              </a:rPr>
              <a:t>himself</a:t>
            </a:r>
            <a:r>
              <a:rPr lang="en-US" dirty="0"/>
              <a:t> and members of his </a:t>
            </a:r>
            <a:r>
              <a:rPr lang="en-US" dirty="0">
                <a:solidFill>
                  <a:srgbClr val="FF0000"/>
                </a:solidFill>
              </a:rPr>
              <a:t>immediately family </a:t>
            </a:r>
            <a:r>
              <a:rPr lang="en-US" dirty="0"/>
              <a:t>who are performing tasks related to production of agricultural plants on </a:t>
            </a:r>
            <a:r>
              <a:rPr lang="en-US" dirty="0">
                <a:solidFill>
                  <a:srgbClr val="FF0000"/>
                </a:solidFill>
              </a:rPr>
              <a:t>their own </a:t>
            </a:r>
            <a:r>
              <a:rPr lang="en-US" dirty="0"/>
              <a:t>establishment, including exemption from minimum age requirements for handler and early-entry workers. </a:t>
            </a:r>
          </a:p>
          <a:p>
            <a:pPr marL="224535" indent="-224535">
              <a:buFont typeface="+mj-lt"/>
              <a:buAutoNum type="arabicPeriod"/>
            </a:pPr>
            <a:r>
              <a:rPr lang="en-US" dirty="0"/>
              <a:t>The owner of the agricultural establishment must </a:t>
            </a:r>
            <a:r>
              <a:rPr lang="en-US" dirty="0">
                <a:solidFill>
                  <a:srgbClr val="FF0000"/>
                </a:solidFill>
              </a:rPr>
              <a:t>provide</a:t>
            </a:r>
            <a:r>
              <a:rPr lang="en-US" dirty="0"/>
              <a:t> WPS </a:t>
            </a:r>
            <a:r>
              <a:rPr lang="en-US" dirty="0">
                <a:solidFill>
                  <a:srgbClr val="FF0000"/>
                </a:solidFill>
              </a:rPr>
              <a:t>protections</a:t>
            </a:r>
            <a:r>
              <a:rPr lang="en-US" dirty="0"/>
              <a:t> to all employed workers, handlers and other persons who are </a:t>
            </a:r>
            <a:r>
              <a:rPr lang="en-US" dirty="0">
                <a:solidFill>
                  <a:srgbClr val="FF0000"/>
                </a:solidFill>
              </a:rPr>
              <a:t>not members </a:t>
            </a:r>
            <a:r>
              <a:rPr lang="en-US" dirty="0"/>
              <a:t>of his immediate </a:t>
            </a:r>
            <a:r>
              <a:rPr lang="en-US" dirty="0">
                <a:solidFill>
                  <a:srgbClr val="FF0000"/>
                </a:solidFill>
              </a:rPr>
              <a:t>family.</a:t>
            </a:r>
          </a:p>
          <a:p>
            <a:pPr marL="224535" indent="-224535">
              <a:buFont typeface="+mj-lt"/>
              <a:buAutoNum type="arabicPeriod"/>
            </a:pPr>
            <a:r>
              <a:rPr lang="en-US" dirty="0">
                <a:solidFill>
                  <a:srgbClr val="FF0000"/>
                </a:solidFill>
              </a:rPr>
              <a:t>The owner and his family </a:t>
            </a:r>
            <a:r>
              <a:rPr lang="en-US" dirty="0"/>
              <a:t>members </a:t>
            </a:r>
            <a:r>
              <a:rPr lang="en-US" b="0" dirty="0">
                <a:solidFill>
                  <a:srgbClr val="FF0000"/>
                </a:solidFill>
              </a:rPr>
              <a:t>are not </a:t>
            </a:r>
            <a:r>
              <a:rPr lang="en-US" b="0" dirty="0"/>
              <a:t>exempt from wearing the PPE listed on the label and from fit testing and medical evaluation if respiratory protection is used.</a:t>
            </a:r>
          </a:p>
          <a:p>
            <a:pPr marL="224535" indent="-224535">
              <a:buFont typeface="+mj-lt"/>
              <a:buAutoNum type="arabicPeriod"/>
            </a:pPr>
            <a:endParaRPr lang="en-US" b="0" dirty="0"/>
          </a:p>
          <a:p>
            <a:pPr defTabSz="898136">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trabjadores</a:t>
            </a:r>
            <a:r>
              <a:rPr lang="en-US" altLang="es-MX" b="1" baseline="0" dirty="0"/>
              <a:t> y </a:t>
            </a:r>
            <a:r>
              <a:rPr lang="en-US" altLang="es-MX" b="1" baseline="0" dirty="0" err="1"/>
              <a:t>manipuladores</a:t>
            </a:r>
            <a:endParaRPr lang="en-US" altLang="es-MX" b="1" dirty="0"/>
          </a:p>
          <a:p>
            <a:pPr marL="224535" indent="-224535" defTabSz="931774">
              <a:buFont typeface="+mj-lt"/>
              <a:buAutoNum type="arabicPeriod"/>
              <a:defRPr/>
            </a:pPr>
            <a:r>
              <a:rPr lang="en-US" dirty="0"/>
              <a:t>Los </a:t>
            </a:r>
            <a:r>
              <a:rPr lang="en-US" dirty="0" err="1"/>
              <a:t>miembros</a:t>
            </a:r>
            <a:r>
              <a:rPr lang="en-US" dirty="0"/>
              <a:t> de la </a:t>
            </a:r>
            <a:r>
              <a:rPr lang="en-US" dirty="0" err="1"/>
              <a:t>familia</a:t>
            </a:r>
            <a:r>
              <a:rPr lang="en-US" dirty="0"/>
              <a:t> </a:t>
            </a:r>
            <a:r>
              <a:rPr lang="en-US" dirty="0" err="1"/>
              <a:t>inmediata</a:t>
            </a:r>
            <a:r>
              <a:rPr lang="en-US" dirty="0"/>
              <a:t> del </a:t>
            </a:r>
            <a:r>
              <a:rPr lang="en-US" dirty="0" err="1"/>
              <a:t>dueño</a:t>
            </a:r>
            <a:r>
              <a:rPr lang="en-US" dirty="0"/>
              <a:t> </a:t>
            </a:r>
            <a:r>
              <a:rPr lang="en-US" dirty="0" err="1"/>
              <a:t>deben</a:t>
            </a:r>
            <a:r>
              <a:rPr lang="en-US" dirty="0"/>
              <a:t> </a:t>
            </a:r>
            <a:r>
              <a:rPr lang="en-US" dirty="0" err="1"/>
              <a:t>seguir</a:t>
            </a:r>
            <a:r>
              <a:rPr lang="en-US" dirty="0"/>
              <a:t> las </a:t>
            </a:r>
            <a:r>
              <a:rPr lang="en-US" dirty="0" err="1"/>
              <a:t>instrucciones</a:t>
            </a:r>
            <a:r>
              <a:rPr lang="en-US" dirty="0"/>
              <a:t> de la </a:t>
            </a:r>
            <a:r>
              <a:rPr lang="en-US" dirty="0" err="1"/>
              <a:t>etiqueta</a:t>
            </a:r>
            <a:r>
              <a:rPr lang="en-US" dirty="0"/>
              <a:t> </a:t>
            </a:r>
            <a:r>
              <a:rPr lang="en-US" dirty="0" err="1"/>
              <a:t>cuando</a:t>
            </a:r>
            <a:r>
              <a:rPr lang="en-US" dirty="0"/>
              <a:t> </a:t>
            </a:r>
            <a:r>
              <a:rPr lang="en-US" dirty="0" err="1"/>
              <a:t>manipulan</a:t>
            </a:r>
            <a:r>
              <a:rPr lang="en-US" dirty="0"/>
              <a:t> </a:t>
            </a:r>
            <a:r>
              <a:rPr lang="en-US" dirty="0" err="1"/>
              <a:t>pesticidas</a:t>
            </a:r>
            <a:r>
              <a:rPr lang="en-US" dirty="0"/>
              <a:t>, </a:t>
            </a:r>
            <a:r>
              <a:rPr lang="en-US" dirty="0" err="1"/>
              <a:t>pero</a:t>
            </a:r>
            <a:r>
              <a:rPr lang="en-US" dirty="0"/>
              <a:t> </a:t>
            </a:r>
            <a:r>
              <a:rPr lang="en-US" dirty="0" err="1"/>
              <a:t>están</a:t>
            </a:r>
            <a:r>
              <a:rPr lang="en-US" dirty="0"/>
              <a:t> </a:t>
            </a:r>
            <a:r>
              <a:rPr lang="en-US" dirty="0" err="1"/>
              <a:t>exentos</a:t>
            </a:r>
            <a:r>
              <a:rPr lang="en-US" dirty="0"/>
              <a:t> de la </a:t>
            </a:r>
            <a:r>
              <a:rPr lang="en-US" dirty="0" err="1"/>
              <a:t>mayoría</a:t>
            </a:r>
            <a:r>
              <a:rPr lang="en-US" dirty="0"/>
              <a:t> de las </a:t>
            </a:r>
            <a:r>
              <a:rPr lang="en-US" dirty="0" err="1"/>
              <a:t>provisiones</a:t>
            </a:r>
            <a:r>
              <a:rPr lang="en-US" dirty="0"/>
              <a:t> de</a:t>
            </a:r>
            <a:r>
              <a:rPr lang="en-US" baseline="0" dirty="0"/>
              <a:t> 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dirty="0"/>
              <a:t>. </a:t>
            </a:r>
          </a:p>
          <a:p>
            <a:pPr marL="224535" indent="-224535">
              <a:buFont typeface="+mj-lt"/>
              <a:buAutoNum type="arabicPeriod"/>
            </a:pPr>
            <a:r>
              <a:rPr lang="en-US" dirty="0"/>
              <a:t>Los </a:t>
            </a:r>
            <a:r>
              <a:rPr lang="en-US" dirty="0" err="1"/>
              <a:t>miembros</a:t>
            </a:r>
            <a:r>
              <a:rPr lang="en-US" baseline="0" dirty="0"/>
              <a:t> de la </a:t>
            </a:r>
            <a:r>
              <a:rPr lang="en-US" baseline="0" dirty="0" err="1"/>
              <a:t>familia</a:t>
            </a:r>
            <a:r>
              <a:rPr lang="en-US" baseline="0" dirty="0"/>
              <a:t> </a:t>
            </a:r>
            <a:r>
              <a:rPr lang="en-US" baseline="0" dirty="0" err="1"/>
              <a:t>inmediata</a:t>
            </a:r>
            <a:r>
              <a:rPr lang="en-US" baseline="0" dirty="0"/>
              <a:t> del </a:t>
            </a:r>
            <a:r>
              <a:rPr lang="en-US" baseline="0" dirty="0" err="1"/>
              <a:t>dueño</a:t>
            </a:r>
            <a:r>
              <a:rPr lang="en-US" baseline="0" dirty="0"/>
              <a:t> del </a:t>
            </a:r>
            <a:r>
              <a:rPr lang="en-US" baseline="0" dirty="0" err="1"/>
              <a:t>establecimiento</a:t>
            </a:r>
            <a:r>
              <a:rPr lang="en-US" baseline="0" dirty="0"/>
              <a:t> </a:t>
            </a:r>
            <a:r>
              <a:rPr lang="en-US" baseline="0" dirty="0" err="1"/>
              <a:t>agrícola</a:t>
            </a:r>
            <a:r>
              <a:rPr lang="en-US" baseline="0" dirty="0"/>
              <a:t>: </a:t>
            </a:r>
          </a:p>
          <a:p>
            <a:pPr marL="690421" lvl="1" indent="-224535">
              <a:buFont typeface="Arial" panose="020B0604020202020204" pitchFamily="34" charset="0"/>
              <a:buChar char="•"/>
            </a:pPr>
            <a:r>
              <a:rPr lang="en-US" dirty="0" err="1"/>
              <a:t>Esposo</a:t>
            </a:r>
            <a:r>
              <a:rPr lang="en-US" dirty="0"/>
              <a:t>,</a:t>
            </a:r>
            <a:r>
              <a:rPr lang="en-US" baseline="0" dirty="0"/>
              <a:t> padres, </a:t>
            </a:r>
            <a:r>
              <a:rPr lang="en-US" baseline="0" dirty="0" err="1"/>
              <a:t>hijos</a:t>
            </a:r>
            <a:r>
              <a:rPr lang="en-US" baseline="0" dirty="0"/>
              <a:t>; </a:t>
            </a:r>
            <a:r>
              <a:rPr lang="en-US" baseline="0" dirty="0" err="1"/>
              <a:t>padrastros</a:t>
            </a:r>
            <a:r>
              <a:rPr lang="en-US" baseline="0" dirty="0"/>
              <a:t> e </a:t>
            </a:r>
            <a:r>
              <a:rPr lang="en-US" baseline="0" dirty="0" err="1"/>
              <a:t>hijastros</a:t>
            </a:r>
            <a:r>
              <a:rPr lang="en-US" baseline="0" dirty="0"/>
              <a:t>, padres de </a:t>
            </a:r>
            <a:r>
              <a:rPr lang="en-US" baseline="0" dirty="0" err="1"/>
              <a:t>crianza</a:t>
            </a:r>
            <a:r>
              <a:rPr lang="en-US" baseline="0" dirty="0"/>
              <a:t> e </a:t>
            </a:r>
            <a:r>
              <a:rPr lang="en-US" baseline="0" dirty="0" err="1"/>
              <a:t>hijos</a:t>
            </a:r>
            <a:r>
              <a:rPr lang="en-US" baseline="0" dirty="0"/>
              <a:t> de </a:t>
            </a:r>
            <a:r>
              <a:rPr lang="en-US" baseline="0" dirty="0" err="1"/>
              <a:t>crianza</a:t>
            </a:r>
            <a:r>
              <a:rPr lang="en-US" dirty="0"/>
              <a:t>;</a:t>
            </a:r>
            <a:r>
              <a:rPr lang="en-US" baseline="0" dirty="0"/>
              <a:t> </a:t>
            </a:r>
            <a:r>
              <a:rPr lang="en-US" dirty="0" err="1"/>
              <a:t>suegros</a:t>
            </a:r>
            <a:r>
              <a:rPr lang="en-US" dirty="0"/>
              <a:t>;</a:t>
            </a:r>
            <a:r>
              <a:rPr lang="en-US" baseline="0" dirty="0"/>
              <a:t> </a:t>
            </a:r>
            <a:r>
              <a:rPr lang="en-US" baseline="0" dirty="0" err="1"/>
              <a:t>abuelos</a:t>
            </a:r>
            <a:r>
              <a:rPr lang="en-US" dirty="0"/>
              <a:t>, </a:t>
            </a:r>
            <a:r>
              <a:rPr lang="en-US" dirty="0" err="1"/>
              <a:t>nietos</a:t>
            </a:r>
            <a:r>
              <a:rPr lang="en-US" dirty="0"/>
              <a:t>;</a:t>
            </a:r>
            <a:r>
              <a:rPr lang="en-US" baseline="0" dirty="0"/>
              <a:t> </a:t>
            </a:r>
            <a:r>
              <a:rPr lang="en-US" baseline="0" dirty="0" err="1"/>
              <a:t>h</a:t>
            </a:r>
            <a:r>
              <a:rPr lang="en-US" dirty="0" err="1"/>
              <a:t>ermanos</a:t>
            </a:r>
            <a:r>
              <a:rPr lang="en-US" dirty="0"/>
              <a:t> y </a:t>
            </a:r>
            <a:r>
              <a:rPr lang="en-US" dirty="0" err="1"/>
              <a:t>hermanas</a:t>
            </a:r>
            <a:r>
              <a:rPr lang="en-US" dirty="0"/>
              <a:t>;</a:t>
            </a:r>
            <a:r>
              <a:rPr lang="en-US" baseline="0" dirty="0"/>
              <a:t> </a:t>
            </a:r>
            <a:r>
              <a:rPr lang="en-US" baseline="0" dirty="0" err="1"/>
              <a:t>t</a:t>
            </a:r>
            <a:r>
              <a:rPr lang="en-US" dirty="0" err="1"/>
              <a:t>ías</a:t>
            </a:r>
            <a:r>
              <a:rPr lang="en-US" dirty="0"/>
              <a:t> y </a:t>
            </a:r>
            <a:r>
              <a:rPr lang="en-US" dirty="0" err="1"/>
              <a:t>tíos</a:t>
            </a:r>
            <a:r>
              <a:rPr lang="en-US" dirty="0"/>
              <a:t>;</a:t>
            </a:r>
            <a:r>
              <a:rPr lang="en-US" baseline="0" dirty="0"/>
              <a:t> </a:t>
            </a:r>
            <a:r>
              <a:rPr lang="en-US" baseline="0" dirty="0" err="1"/>
              <a:t>s</a:t>
            </a:r>
            <a:r>
              <a:rPr lang="en-US" dirty="0" err="1"/>
              <a:t>obrinas</a:t>
            </a:r>
            <a:r>
              <a:rPr lang="en-US" baseline="0" dirty="0"/>
              <a:t> y </a:t>
            </a:r>
            <a:r>
              <a:rPr lang="en-US" baseline="0" dirty="0" err="1"/>
              <a:t>sobrinos</a:t>
            </a:r>
            <a:r>
              <a:rPr lang="en-US" baseline="0" dirty="0"/>
              <a:t> y </a:t>
            </a:r>
            <a:r>
              <a:rPr lang="en-US" baseline="0" dirty="0" err="1"/>
              <a:t>primos</a:t>
            </a:r>
            <a:r>
              <a:rPr lang="en-US" baseline="0" dirty="0"/>
              <a:t> </a:t>
            </a:r>
            <a:r>
              <a:rPr lang="en-US" baseline="0" dirty="0" err="1"/>
              <a:t>hermanos</a:t>
            </a:r>
            <a:r>
              <a:rPr lang="en-US" baseline="0" dirty="0"/>
              <a:t>. </a:t>
            </a:r>
            <a:endParaRPr lang="en-US" dirty="0">
              <a:solidFill>
                <a:srgbClr val="FF0000"/>
              </a:solidFill>
            </a:endParaRPr>
          </a:p>
          <a:p>
            <a:pPr marL="224535" indent="-224535">
              <a:buFont typeface="+mj-lt"/>
              <a:buAutoNum type="arabicPeriod"/>
            </a:pPr>
            <a:r>
              <a:rPr lang="es-ES" dirty="0"/>
              <a:t>Explique que el dueño de un establecimiento agrícola está exento de proporcionar la mayoría de las protecciones de WPS para sí mismo y para los miembros de su familia inmediata que están realizando tareas relacionadas con la producción de plantas agrícolas en su propio establecimiento, incluida la exención de requisitos de edad mínima para el manipulador y los</a:t>
            </a:r>
            <a:r>
              <a:rPr lang="es-ES" baseline="0" dirty="0"/>
              <a:t> trabajadores de </a:t>
            </a:r>
            <a:r>
              <a:rPr lang="es-ES" dirty="0"/>
              <a:t>entrada </a:t>
            </a:r>
            <a:r>
              <a:rPr lang="es-ES" dirty="0" smtClean="0"/>
              <a:t>anticipada.</a:t>
            </a:r>
            <a:endParaRPr lang="es-ES" dirty="0"/>
          </a:p>
          <a:p>
            <a:pPr marL="224535" indent="-224535">
              <a:buFont typeface="+mj-lt"/>
              <a:buAutoNum type="arabicPeriod"/>
            </a:pPr>
            <a:r>
              <a:rPr lang="es-ES" dirty="0"/>
              <a:t>El dueño del establecimiento agrícola debe proporcionar protecciones de WPS a todos los trabajadores agrícolas, manipuladores de pesticidas y otras personas que no son miembros de su familia inmediata.</a:t>
            </a:r>
          </a:p>
          <a:p>
            <a:pPr marL="224535" indent="-224535">
              <a:buFont typeface="+mj-lt"/>
              <a:buAutoNum type="arabicPeriod"/>
            </a:pPr>
            <a:r>
              <a:rPr lang="es-ES" dirty="0"/>
              <a:t>El dueño y los miembros de su familia no están exentos de usar el PPE indicado en la etiqueta y de las pruebas de ajuste de los respiradores</a:t>
            </a:r>
            <a:r>
              <a:rPr lang="es-ES" baseline="0" dirty="0"/>
              <a:t> </a:t>
            </a:r>
            <a:r>
              <a:rPr lang="es-ES" dirty="0"/>
              <a:t>y las requisitos de la evaluación médica si</a:t>
            </a:r>
            <a:r>
              <a:rPr lang="es-ES" baseline="0" dirty="0"/>
              <a:t> </a:t>
            </a:r>
            <a:r>
              <a:rPr lang="es-ES" dirty="0"/>
              <a:t>se utilizarán protección respiratoria.</a:t>
            </a:r>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94281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Notes for trainers of workers and pesticide handlers:</a:t>
            </a:r>
          </a:p>
          <a:p>
            <a:pPr marL="224535" indent="-224535">
              <a:buFont typeface="+mj-lt"/>
              <a:buAutoNum type="arabicPeriod"/>
            </a:pPr>
            <a:r>
              <a:rPr lang="en-US" dirty="0"/>
              <a:t>Explain that the Worker Protection Standard has three major objectives:</a:t>
            </a:r>
            <a:endParaRPr lang="es-ES" dirty="0"/>
          </a:p>
          <a:p>
            <a:pPr marL="673603" lvl="1" indent="-224535" defTabSz="898136">
              <a:buFont typeface="Arial" panose="020B0604020202020204" pitchFamily="34" charset="0"/>
              <a:buChar char="•"/>
              <a:defRPr/>
            </a:pPr>
            <a:r>
              <a:rPr lang="en-US" dirty="0"/>
              <a:t>To provide information to agricultural workers and pesticide handlers so they are aware of potential exposure to pesticides and that can help them to avoid exposure.</a:t>
            </a:r>
            <a:endParaRPr lang="es-ES" dirty="0"/>
          </a:p>
          <a:p>
            <a:pPr marL="673603" lvl="1" indent="-224535">
              <a:buFont typeface="Arial" panose="020B0604020202020204" pitchFamily="34" charset="0"/>
              <a:buChar char="•"/>
            </a:pPr>
            <a:r>
              <a:rPr lang="en-US" dirty="0"/>
              <a:t>To protect agricultural employees from pesticide exposure while they are working.</a:t>
            </a:r>
            <a:endParaRPr lang="es-ES" dirty="0"/>
          </a:p>
          <a:p>
            <a:pPr marL="673603" lvl="1" indent="-224535">
              <a:buFont typeface="Arial" panose="020B0604020202020204" pitchFamily="34" charset="0"/>
              <a:buChar char="•"/>
            </a:pPr>
            <a:r>
              <a:rPr lang="en-US" dirty="0"/>
              <a:t>To mitigate or lessen the effects of any pesticide exposure that might occur. </a:t>
            </a:r>
          </a:p>
          <a:p>
            <a:pPr marL="673603" lvl="1" indent="-224535">
              <a:buFont typeface="Arial" panose="020B0604020202020204" pitchFamily="34" charset="0"/>
              <a:buChar char="•"/>
            </a:pPr>
            <a:endParaRPr lang="en-US" dirty="0"/>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endParaRPr lang="en-US" altLang="es-MX" b="1" dirty="0"/>
          </a:p>
          <a:p>
            <a:pPr marL="224535" indent="-224535">
              <a:buFont typeface="+mj-lt"/>
              <a:buAutoNum type="arabicPeriod"/>
            </a:pPr>
            <a:r>
              <a:rPr lang="en-US" dirty="0" err="1"/>
              <a:t>Explique</a:t>
            </a:r>
            <a:r>
              <a:rPr lang="en-US" dirty="0"/>
              <a:t> que</a:t>
            </a:r>
            <a:r>
              <a:rPr lang="en-US" baseline="0" dirty="0"/>
              <a:t> 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dirty="0"/>
              <a:t> </a:t>
            </a:r>
            <a:r>
              <a:rPr lang="en-US" baseline="0" dirty="0" err="1"/>
              <a:t>tiene</a:t>
            </a:r>
            <a:r>
              <a:rPr lang="en-US" baseline="0" dirty="0"/>
              <a:t> </a:t>
            </a:r>
            <a:r>
              <a:rPr lang="en-US" baseline="0" dirty="0" err="1"/>
              <a:t>tres</a:t>
            </a:r>
            <a:r>
              <a:rPr lang="en-US" baseline="0" dirty="0"/>
              <a:t> </a:t>
            </a:r>
            <a:r>
              <a:rPr lang="en-US" baseline="0" dirty="0" err="1"/>
              <a:t>objectivos</a:t>
            </a:r>
            <a:r>
              <a:rPr lang="en-US" baseline="0" dirty="0"/>
              <a:t> </a:t>
            </a:r>
            <a:r>
              <a:rPr lang="en-US" baseline="0" dirty="0" err="1"/>
              <a:t>principales</a:t>
            </a:r>
            <a:r>
              <a:rPr lang="en-US" baseline="0" dirty="0"/>
              <a:t>:</a:t>
            </a:r>
          </a:p>
          <a:p>
            <a:pPr marL="673603" lvl="1" indent="-224535" defTabSz="898136">
              <a:buFont typeface="Arial" panose="020B0604020202020204" pitchFamily="34" charset="0"/>
              <a:buChar char="•"/>
              <a:defRPr/>
            </a:pPr>
            <a:r>
              <a:rPr lang="es-ES" dirty="0">
                <a:effectLst/>
              </a:rPr>
              <a:t>Proporcionar información a los trabajadores agrícolas y manipuladores de pesticidas para que se entienda que existe un potencial de exposición a los pesticidas, lo que puede ayudarles a evitar la exposición</a:t>
            </a:r>
            <a:endParaRPr lang="es-ES" dirty="0"/>
          </a:p>
          <a:p>
            <a:pPr marL="673603" lvl="1" indent="-224535">
              <a:buFont typeface="Arial" panose="020B0604020202020204" pitchFamily="34" charset="0"/>
              <a:buChar char="•"/>
            </a:pPr>
            <a:r>
              <a:rPr lang="es-ES" dirty="0"/>
              <a:t>Proteger a los trabajadores agrícolas de la exposición a los</a:t>
            </a:r>
            <a:r>
              <a:rPr lang="es-ES" baseline="0" dirty="0"/>
              <a:t> pesticidas </a:t>
            </a:r>
            <a:r>
              <a:rPr lang="es-ES" dirty="0"/>
              <a:t>mientras trabajan.</a:t>
            </a:r>
            <a:endParaRPr lang="en-US" dirty="0"/>
          </a:p>
          <a:p>
            <a:pPr marL="673603" lvl="1" indent="-224535">
              <a:buFont typeface="Arial" panose="020B0604020202020204" pitchFamily="34" charset="0"/>
              <a:buChar char="•"/>
            </a:pPr>
            <a:r>
              <a:rPr lang="es-ES" dirty="0"/>
              <a:t>Mitigar o disminuir los efectos de cualquier exposición a los pesticidas que pueda ocurrir</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91717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dirty="0"/>
              <a:t>EPA has approved this train the trainer material for workers and handlers in accordance with the 2015 WPS expanded training content (40 CFR 170).  The approval number is EPA WPS TTT W/H 00026.</a:t>
            </a:r>
          </a:p>
          <a:p>
            <a:pPr defTabSz="898136">
              <a:defRPr/>
            </a:pPr>
            <a:endParaRPr lang="en-US" dirty="0"/>
          </a:p>
          <a:p>
            <a:pPr defTabSz="898136">
              <a:defRPr/>
            </a:pPr>
            <a:r>
              <a:rPr lang="es-ES" dirty="0"/>
              <a:t>La Agencia de Protección Ambiental (EPA, por sus siglas en inglés) ha aprobado este material para la capacitación </a:t>
            </a:r>
            <a:r>
              <a:rPr lang="es-ES" dirty="0" smtClean="0"/>
              <a:t>de </a:t>
            </a:r>
            <a:r>
              <a:rPr lang="es-ES" dirty="0"/>
              <a:t>aquellos que capacitarán trabajadores agrícolas y manipuladores de pesticidas de acuerdo con el contenido de capacitación expandida </a:t>
            </a:r>
            <a:r>
              <a:rPr lang="es-ES" dirty="0" smtClean="0"/>
              <a:t>requerido </a:t>
            </a:r>
            <a:r>
              <a:rPr lang="es-ES" dirty="0"/>
              <a:t>por 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dirty="0"/>
              <a:t> </a:t>
            </a:r>
            <a:r>
              <a:rPr lang="es-ES" dirty="0"/>
              <a:t>de 2015 (40 CFR 170). El número de aprobación es EPA WPS TTT W/H 00026.</a:t>
            </a:r>
            <a:endParaRPr lang="en-US" dirty="0"/>
          </a:p>
          <a:p>
            <a:pPr defTabSz="898136">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148592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98136">
              <a:defRPr/>
            </a:pPr>
            <a:r>
              <a:rPr lang="en-US" altLang="es-MX" b="1" dirty="0"/>
              <a:t>Notes for trainers of workers and pesticide handlers:</a:t>
            </a:r>
          </a:p>
          <a:p>
            <a:pPr marL="224535" indent="-224535" defTabSz="898136">
              <a:buFont typeface="+mj-lt"/>
              <a:buAutoNum type="arabicPeriod"/>
              <a:defRPr/>
            </a:pPr>
            <a:r>
              <a:rPr lang="en-US" dirty="0">
                <a:solidFill>
                  <a:srgbClr val="FF0000"/>
                </a:solidFill>
              </a:rPr>
              <a:t>Objective 1: Explain that agricultural employers must </a:t>
            </a:r>
            <a:r>
              <a:rPr lang="en-US" dirty="0"/>
              <a:t>provide information to agricultural workers and pesticide handlers so they are aware of potential exposure pesticides and that can help them to avoid exposure.</a:t>
            </a:r>
            <a:endParaRPr lang="es-ES" dirty="0"/>
          </a:p>
          <a:p>
            <a:pPr marL="224535" indent="-224535" defTabSz="898136">
              <a:buFont typeface="+mj-lt"/>
              <a:buAutoNum type="arabicPeriod"/>
              <a:defRPr/>
            </a:pPr>
            <a:r>
              <a:rPr lang="en-US" dirty="0"/>
              <a:t>This is accomplished by providing:</a:t>
            </a:r>
          </a:p>
          <a:p>
            <a:pPr marL="617469" lvl="1" indent="-168401">
              <a:buFont typeface="Arial" panose="020B0604020202020204" pitchFamily="34" charset="0"/>
              <a:buChar char="•"/>
            </a:pPr>
            <a:r>
              <a:rPr lang="en-US" dirty="0"/>
              <a:t>Agricultural workers must receive pesticide training before entering areas where pesticides have been applied or an REI has been in effect within the past 30 days.</a:t>
            </a:r>
            <a:r>
              <a:rPr lang="en-US" baseline="0" dirty="0"/>
              <a:t> Pesticide handlers must receive pesticide training before conducting any handling task.</a:t>
            </a:r>
            <a:endParaRPr lang="en-US" dirty="0"/>
          </a:p>
          <a:p>
            <a:pPr marL="617469" lvl="1" indent="-168401">
              <a:buFont typeface="Arial" panose="020B0604020202020204" pitchFamily="34" charset="0"/>
              <a:buChar char="•"/>
            </a:pPr>
            <a:r>
              <a:rPr lang="en-US" noProof="0" dirty="0"/>
              <a:t>Annual</a:t>
            </a:r>
            <a:r>
              <a:rPr lang="es-ES" dirty="0"/>
              <a:t> </a:t>
            </a:r>
            <a:r>
              <a:rPr lang="en-US" noProof="0" dirty="0"/>
              <a:t>pesticide</a:t>
            </a:r>
            <a:r>
              <a:rPr lang="es-ES" dirty="0"/>
              <a:t> safety training</a:t>
            </a:r>
          </a:p>
          <a:p>
            <a:pPr marL="617469" lvl="1" indent="-168401">
              <a:buFont typeface="Arial" panose="020B0604020202020204" pitchFamily="34" charset="0"/>
              <a:buChar char="•"/>
            </a:pPr>
            <a:r>
              <a:rPr lang="en-US" noProof="0" dirty="0"/>
              <a:t>Pesticide</a:t>
            </a:r>
            <a:r>
              <a:rPr lang="es-ES" dirty="0"/>
              <a:t> safety </a:t>
            </a:r>
            <a:r>
              <a:rPr lang="en-US" noProof="0" dirty="0"/>
              <a:t>information</a:t>
            </a:r>
            <a:r>
              <a:rPr lang="es-ES" dirty="0"/>
              <a:t> </a:t>
            </a:r>
            <a:r>
              <a:rPr lang="en-US" noProof="0" dirty="0"/>
              <a:t>display</a:t>
            </a:r>
            <a:r>
              <a:rPr lang="es-ES" dirty="0"/>
              <a:t> at central </a:t>
            </a:r>
            <a:r>
              <a:rPr lang="en-US" noProof="0" dirty="0"/>
              <a:t>location</a:t>
            </a:r>
          </a:p>
          <a:p>
            <a:pPr marL="617469" lvl="1" indent="-168401">
              <a:buFont typeface="Arial" panose="020B0604020202020204" pitchFamily="34" charset="0"/>
              <a:buChar char="•"/>
            </a:pPr>
            <a:r>
              <a:rPr lang="en-US" noProof="0" dirty="0"/>
              <a:t>Pesticide</a:t>
            </a:r>
            <a:r>
              <a:rPr lang="es-ES" dirty="0"/>
              <a:t> </a:t>
            </a:r>
            <a:r>
              <a:rPr lang="en-US" noProof="0" dirty="0"/>
              <a:t>application</a:t>
            </a:r>
            <a:r>
              <a:rPr lang="es-ES" dirty="0"/>
              <a:t> and </a:t>
            </a:r>
            <a:r>
              <a:rPr lang="en-US" noProof="0" dirty="0"/>
              <a:t>hazard</a:t>
            </a:r>
            <a:r>
              <a:rPr lang="es-ES" dirty="0"/>
              <a:t> </a:t>
            </a:r>
            <a:r>
              <a:rPr lang="en-US" noProof="0" dirty="0"/>
              <a:t>information</a:t>
            </a:r>
            <a:r>
              <a:rPr lang="es-ES" dirty="0"/>
              <a:t> in </a:t>
            </a:r>
            <a:r>
              <a:rPr lang="en-US" noProof="0" dirty="0"/>
              <a:t>the</a:t>
            </a:r>
            <a:r>
              <a:rPr lang="es-ES" dirty="0"/>
              <a:t> </a:t>
            </a:r>
            <a:r>
              <a:rPr lang="en-US" noProof="0" dirty="0"/>
              <a:t>form</a:t>
            </a:r>
            <a:r>
              <a:rPr lang="es-ES" dirty="0"/>
              <a:t> of a safety data sheet </a:t>
            </a:r>
            <a:r>
              <a:rPr lang="es-ES" baseline="0" noProof="0" dirty="0"/>
              <a:t>(SDS) </a:t>
            </a:r>
            <a:r>
              <a:rPr lang="es-ES" dirty="0"/>
              <a:t>at </a:t>
            </a:r>
            <a:r>
              <a:rPr lang="en-US" noProof="0" dirty="0"/>
              <a:t>the</a:t>
            </a:r>
            <a:r>
              <a:rPr lang="es-ES" dirty="0"/>
              <a:t> central </a:t>
            </a:r>
            <a:r>
              <a:rPr lang="en-US" noProof="0" dirty="0"/>
              <a:t>location</a:t>
            </a:r>
          </a:p>
          <a:p>
            <a:pPr marL="617469" lvl="1" indent="-168401">
              <a:buFont typeface="Arial" panose="020B0604020202020204" pitchFamily="34" charset="0"/>
              <a:buChar char="•"/>
            </a:pPr>
            <a:r>
              <a:rPr lang="es-ES" dirty="0"/>
              <a:t>Access to </a:t>
            </a:r>
            <a:r>
              <a:rPr lang="en-US" noProof="0" dirty="0"/>
              <a:t>pesticide</a:t>
            </a:r>
            <a:r>
              <a:rPr lang="es-ES" dirty="0"/>
              <a:t> </a:t>
            </a:r>
            <a:r>
              <a:rPr lang="en-US" noProof="0" dirty="0"/>
              <a:t>labeling</a:t>
            </a:r>
            <a:r>
              <a:rPr lang="es-ES" dirty="0"/>
              <a:t> </a:t>
            </a:r>
            <a:r>
              <a:rPr lang="en-US" noProof="0" dirty="0"/>
              <a:t>for</a:t>
            </a:r>
            <a:r>
              <a:rPr lang="es-ES" dirty="0"/>
              <a:t> </a:t>
            </a:r>
            <a:r>
              <a:rPr lang="en-US" noProof="0" dirty="0"/>
              <a:t>handlers</a:t>
            </a:r>
          </a:p>
          <a:p>
            <a:pPr marL="224535" indent="-224535" defTabSz="898136">
              <a:buFont typeface="+mj-lt"/>
              <a:buAutoNum type="arabicPeriod"/>
              <a:defRPr/>
            </a:pPr>
            <a:endParaRPr lang="es-ES" dirty="0"/>
          </a:p>
          <a:p>
            <a:pPr defTabSz="898136">
              <a:defRPr/>
            </a:pPr>
            <a:r>
              <a:rPr lang="en-US" altLang="es-MX" b="1" dirty="0" err="1"/>
              <a:t>Notas</a:t>
            </a:r>
            <a:r>
              <a:rPr lang="en-US" altLang="es-MX" b="1" dirty="0"/>
              <a:t> para</a:t>
            </a:r>
            <a:r>
              <a:rPr lang="en-US" altLang="es-MX" b="1" baseline="0" dirty="0"/>
              <a:t>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endParaRPr lang="en-US" altLang="es-MX" b="1" dirty="0"/>
          </a:p>
          <a:p>
            <a:pPr marL="224535" indent="-224535" defTabSz="898136">
              <a:buFont typeface="+mj-lt"/>
              <a:buAutoNum type="arabicPeriod"/>
              <a:defRPr/>
            </a:pPr>
            <a:r>
              <a:rPr lang="en-US" dirty="0" err="1">
                <a:solidFill>
                  <a:srgbClr val="FF0000"/>
                </a:solidFill>
              </a:rPr>
              <a:t>Objetivo</a:t>
            </a:r>
            <a:r>
              <a:rPr lang="en-US" dirty="0">
                <a:solidFill>
                  <a:srgbClr val="FF0000"/>
                </a:solidFill>
              </a:rPr>
              <a:t> 1: </a:t>
            </a:r>
            <a:r>
              <a:rPr lang="en-US" dirty="0" err="1">
                <a:solidFill>
                  <a:srgbClr val="FF0000"/>
                </a:solidFill>
              </a:rPr>
              <a:t>explique</a:t>
            </a:r>
            <a:r>
              <a:rPr lang="en-US" baseline="0" dirty="0">
                <a:solidFill>
                  <a:srgbClr val="FF0000"/>
                </a:solidFill>
              </a:rPr>
              <a:t> que el </a:t>
            </a:r>
            <a:r>
              <a:rPr lang="en-US" baseline="0" dirty="0" err="1">
                <a:solidFill>
                  <a:srgbClr val="FF0000"/>
                </a:solidFill>
              </a:rPr>
              <a:t>empleador</a:t>
            </a:r>
            <a:r>
              <a:rPr lang="en-US" baseline="0" dirty="0">
                <a:solidFill>
                  <a:srgbClr val="FF0000"/>
                </a:solidFill>
              </a:rPr>
              <a:t> </a:t>
            </a:r>
            <a:r>
              <a:rPr lang="en-US" baseline="0" dirty="0" err="1">
                <a:solidFill>
                  <a:srgbClr val="FF0000"/>
                </a:solidFill>
              </a:rPr>
              <a:t>agrícola</a:t>
            </a:r>
            <a:r>
              <a:rPr lang="en-US" baseline="0" dirty="0">
                <a:solidFill>
                  <a:srgbClr val="FF0000"/>
                </a:solidFill>
              </a:rPr>
              <a:t> </a:t>
            </a:r>
            <a:r>
              <a:rPr lang="en-US" baseline="0" dirty="0" err="1">
                <a:solidFill>
                  <a:srgbClr val="FF0000"/>
                </a:solidFill>
              </a:rPr>
              <a:t>debe</a:t>
            </a:r>
            <a:r>
              <a:rPr lang="en-US" baseline="0" dirty="0">
                <a:solidFill>
                  <a:srgbClr val="FF0000"/>
                </a:solidFill>
              </a:rPr>
              <a:t> p</a:t>
            </a:r>
            <a:r>
              <a:rPr lang="es-ES" dirty="0" err="1">
                <a:effectLst/>
              </a:rPr>
              <a:t>roporcionar</a:t>
            </a:r>
            <a:r>
              <a:rPr lang="es-ES" dirty="0">
                <a:effectLst/>
              </a:rPr>
              <a:t> información a los trabajadores agrícolas y manipuladores de pesticidas para que se entienda que existe un potencial de exposición a los pesticidas, lo que puede ayudarles a evitar la exposición</a:t>
            </a:r>
            <a:endParaRPr lang="es-ES" dirty="0"/>
          </a:p>
          <a:p>
            <a:pPr marL="224535" indent="-224535" defTabSz="898136">
              <a:buFont typeface="+mj-lt"/>
              <a:buAutoNum type="arabicPeriod"/>
              <a:defRPr/>
            </a:pPr>
            <a:r>
              <a:rPr lang="en-US" dirty="0" err="1"/>
              <a:t>Esto</a:t>
            </a:r>
            <a:r>
              <a:rPr lang="en-US" dirty="0"/>
              <a:t> se </a:t>
            </a:r>
            <a:r>
              <a:rPr lang="en-US" dirty="0" err="1"/>
              <a:t>logran</a:t>
            </a:r>
            <a:r>
              <a:rPr lang="en-US" dirty="0"/>
              <a:t> </a:t>
            </a:r>
            <a:r>
              <a:rPr lang="en-US" dirty="0" err="1"/>
              <a:t>proporcionando</a:t>
            </a:r>
            <a:r>
              <a:rPr lang="en-US" dirty="0"/>
              <a:t>:</a:t>
            </a:r>
          </a:p>
          <a:p>
            <a:pPr marL="617469" lvl="1" indent="-168401" defTabSz="931774">
              <a:buFont typeface="Arial" panose="020B0604020202020204" pitchFamily="34" charset="0"/>
              <a:buChar char="•"/>
              <a:defRPr/>
            </a:pPr>
            <a:r>
              <a:rPr lang="es-ES" dirty="0"/>
              <a:t>Los trabajadores agrícolas deben recibir capacitación sobre pesticidas antes de entrar en las áreas donde se han aplicado pesticidas o un REI ha estado en vigor en los últimos 30 días. Los</a:t>
            </a:r>
            <a:r>
              <a:rPr lang="es-ES" baseline="0" dirty="0"/>
              <a:t> manipuladores de pesticidas </a:t>
            </a:r>
            <a:r>
              <a:rPr lang="es-ES" dirty="0"/>
              <a:t>deben recibir capacitación sobre pesticidas antes de realizar cualquier tarea de manipulación</a:t>
            </a:r>
            <a:r>
              <a:rPr lang="en-US" baseline="0" dirty="0"/>
              <a:t>.</a:t>
            </a:r>
            <a:endParaRPr lang="en-US" dirty="0"/>
          </a:p>
          <a:p>
            <a:pPr marL="617469" lvl="1" indent="-168401" defTabSz="931774">
              <a:buFont typeface="Arial" panose="020B0604020202020204" pitchFamily="34" charset="0"/>
              <a:buChar char="•"/>
              <a:defRPr/>
            </a:pPr>
            <a:r>
              <a:rPr lang="en-US" dirty="0" err="1"/>
              <a:t>Capacitación</a:t>
            </a:r>
            <a:r>
              <a:rPr lang="en-US" dirty="0"/>
              <a:t> </a:t>
            </a:r>
            <a:r>
              <a:rPr lang="en-US" dirty="0" err="1"/>
              <a:t>anual</a:t>
            </a:r>
            <a:r>
              <a:rPr lang="en-US" dirty="0"/>
              <a:t> de </a:t>
            </a:r>
            <a:r>
              <a:rPr lang="en-US" dirty="0" err="1"/>
              <a:t>seguridad</a:t>
            </a:r>
            <a:r>
              <a:rPr lang="en-US" dirty="0"/>
              <a:t> de </a:t>
            </a:r>
            <a:r>
              <a:rPr lang="en-US" dirty="0" err="1"/>
              <a:t>pesticidas</a:t>
            </a:r>
            <a:r>
              <a:rPr lang="en-US" dirty="0"/>
              <a:t>. </a:t>
            </a:r>
            <a:endParaRPr lang="es-ES" dirty="0"/>
          </a:p>
          <a:p>
            <a:pPr marL="617469" lvl="1" indent="-168401" defTabSz="931774">
              <a:buFont typeface="Arial" panose="020B0604020202020204" pitchFamily="34" charset="0"/>
              <a:buChar char="•"/>
              <a:defRPr/>
            </a:pPr>
            <a:r>
              <a:rPr lang="en-US" dirty="0" err="1"/>
              <a:t>Información</a:t>
            </a:r>
            <a:r>
              <a:rPr lang="en-US" dirty="0"/>
              <a:t> de </a:t>
            </a:r>
            <a:r>
              <a:rPr lang="en-US" dirty="0" err="1"/>
              <a:t>seguridad</a:t>
            </a:r>
            <a:r>
              <a:rPr lang="en-US" dirty="0"/>
              <a:t> de </a:t>
            </a:r>
            <a:r>
              <a:rPr lang="en-US" dirty="0" err="1"/>
              <a:t>pesticidas</a:t>
            </a:r>
            <a:r>
              <a:rPr lang="en-US" dirty="0"/>
              <a:t> </a:t>
            </a:r>
            <a:r>
              <a:rPr lang="en-US" dirty="0" err="1"/>
              <a:t>colocada</a:t>
            </a:r>
            <a:r>
              <a:rPr lang="en-US" dirty="0"/>
              <a:t> </a:t>
            </a:r>
            <a:r>
              <a:rPr lang="en-US" dirty="0" err="1"/>
              <a:t>en</a:t>
            </a:r>
            <a:r>
              <a:rPr lang="en-US" dirty="0"/>
              <a:t> un </a:t>
            </a:r>
            <a:r>
              <a:rPr lang="en-US" dirty="0" err="1"/>
              <a:t>lugar</a:t>
            </a:r>
            <a:r>
              <a:rPr lang="en-US" dirty="0"/>
              <a:t> central</a:t>
            </a:r>
          </a:p>
          <a:p>
            <a:pPr marL="617469" lvl="1" indent="-168401" defTabSz="931774">
              <a:buFont typeface="Arial" panose="020B0604020202020204" pitchFamily="34" charset="0"/>
              <a:buChar char="•"/>
              <a:defRPr/>
            </a:pPr>
            <a:r>
              <a:rPr lang="en-US" dirty="0" err="1"/>
              <a:t>Información</a:t>
            </a:r>
            <a:r>
              <a:rPr lang="en-US" dirty="0"/>
              <a:t> </a:t>
            </a:r>
            <a:r>
              <a:rPr lang="en-US" dirty="0" err="1"/>
              <a:t>sobre</a:t>
            </a:r>
            <a:r>
              <a:rPr lang="en-US" dirty="0"/>
              <a:t> las </a:t>
            </a:r>
            <a:r>
              <a:rPr lang="en-US" dirty="0" err="1"/>
              <a:t>aplicaciones</a:t>
            </a:r>
            <a:r>
              <a:rPr lang="en-US" dirty="0"/>
              <a:t> de </a:t>
            </a:r>
            <a:r>
              <a:rPr lang="en-US" dirty="0" err="1"/>
              <a:t>pesticidas</a:t>
            </a:r>
            <a:r>
              <a:rPr lang="en-US" dirty="0"/>
              <a:t> y </a:t>
            </a:r>
            <a:r>
              <a:rPr lang="en-US" dirty="0" err="1"/>
              <a:t>los</a:t>
            </a:r>
            <a:r>
              <a:rPr lang="en-US" dirty="0"/>
              <a:t> </a:t>
            </a:r>
            <a:r>
              <a:rPr lang="en-US" dirty="0" err="1"/>
              <a:t>riesgos</a:t>
            </a:r>
            <a:r>
              <a:rPr lang="en-US" dirty="0"/>
              <a:t> </a:t>
            </a:r>
            <a:r>
              <a:rPr lang="en-US" dirty="0" err="1"/>
              <a:t>en</a:t>
            </a:r>
            <a:r>
              <a:rPr lang="en-US" dirty="0"/>
              <a:t> forma de las </a:t>
            </a:r>
            <a:r>
              <a:rPr lang="en-US" dirty="0" err="1"/>
              <a:t>hojas</a:t>
            </a:r>
            <a:r>
              <a:rPr lang="en-US" dirty="0"/>
              <a:t> de </a:t>
            </a:r>
            <a:r>
              <a:rPr lang="en-US" dirty="0" err="1"/>
              <a:t>datos</a:t>
            </a:r>
            <a:r>
              <a:rPr lang="en-US" dirty="0"/>
              <a:t> de </a:t>
            </a:r>
            <a:r>
              <a:rPr lang="en-US" dirty="0" err="1"/>
              <a:t>seguridad</a:t>
            </a:r>
            <a:r>
              <a:rPr lang="en-US" dirty="0"/>
              <a:t> (SDS, </a:t>
            </a:r>
            <a:r>
              <a:rPr lang="en-US" dirty="0" err="1"/>
              <a:t>por</a:t>
            </a:r>
            <a:r>
              <a:rPr lang="en-US" dirty="0"/>
              <a:t> </a:t>
            </a:r>
            <a:r>
              <a:rPr lang="en-US" dirty="0" err="1"/>
              <a:t>sus</a:t>
            </a:r>
            <a:r>
              <a:rPr lang="en-US" dirty="0"/>
              <a:t> </a:t>
            </a:r>
            <a:r>
              <a:rPr lang="en-US" dirty="0" err="1"/>
              <a:t>siglas</a:t>
            </a:r>
            <a:r>
              <a:rPr lang="en-US" dirty="0"/>
              <a:t> </a:t>
            </a:r>
            <a:r>
              <a:rPr lang="en-US" dirty="0" err="1"/>
              <a:t>en</a:t>
            </a:r>
            <a:r>
              <a:rPr lang="en-US" dirty="0"/>
              <a:t> </a:t>
            </a:r>
            <a:r>
              <a:rPr lang="en-US" dirty="0" err="1" smtClean="0"/>
              <a:t>inglés</a:t>
            </a:r>
            <a:r>
              <a:rPr lang="en-US" dirty="0"/>
              <a:t>) </a:t>
            </a:r>
            <a:r>
              <a:rPr lang="en-US" dirty="0" err="1"/>
              <a:t>en</a:t>
            </a:r>
            <a:r>
              <a:rPr lang="en-US" dirty="0"/>
              <a:t> el </a:t>
            </a:r>
            <a:r>
              <a:rPr lang="en-US" dirty="0" err="1"/>
              <a:t>lugar</a:t>
            </a:r>
            <a:r>
              <a:rPr lang="en-US" dirty="0"/>
              <a:t> central</a:t>
            </a:r>
          </a:p>
          <a:p>
            <a:pPr marL="617469" lvl="1" indent="-168401" defTabSz="931774">
              <a:buFont typeface="Arial" panose="020B0604020202020204" pitchFamily="34" charset="0"/>
              <a:buChar char="•"/>
              <a:defRPr/>
            </a:pPr>
            <a:r>
              <a:rPr lang="es-ES" dirty="0"/>
              <a:t>Acceso al etiquetado de pesticidas para los manipuladores</a:t>
            </a:r>
            <a:endParaRPr lang="en-US" dirty="0"/>
          </a:p>
          <a:p>
            <a:pPr defTabSz="898136">
              <a:defRPr/>
            </a:pPr>
            <a:r>
              <a:rPr lang="es-ES" dirty="0"/>
              <a:t/>
            </a:r>
            <a:br>
              <a:rPr lang="es-ES" dirty="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035142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898136">
              <a:defRPr/>
            </a:pPr>
            <a:r>
              <a:rPr lang="en-US" altLang="es-MX" b="1" dirty="0"/>
              <a:t>Notes for trainers of workers and pesticide handlers:</a:t>
            </a:r>
          </a:p>
          <a:p>
            <a:pPr marL="224535" indent="-224535" defTabSz="898136">
              <a:buFont typeface="+mj-lt"/>
              <a:buAutoNum type="arabicPeriod"/>
              <a:defRPr/>
            </a:pPr>
            <a:r>
              <a:rPr lang="en-US" dirty="0"/>
              <a:t>Objective 2: The WPS requires agricultural employers to provide three types of protection for agricultural employees to limit workplace exposure to pesticides. These include:</a:t>
            </a:r>
            <a:endParaRPr lang="es-ES" dirty="0"/>
          </a:p>
          <a:p>
            <a:pPr marL="617469" lvl="1" indent="-168401">
              <a:buFont typeface="Arial" panose="020B0604020202020204" pitchFamily="34" charset="0"/>
              <a:buChar char="•"/>
            </a:pPr>
            <a:r>
              <a:rPr lang="en-US" dirty="0"/>
              <a:t>Notifying agricultural workers about when and where pesticide applications will take place.</a:t>
            </a:r>
          </a:p>
          <a:p>
            <a:pPr marL="617469" lvl="1" indent="-168401">
              <a:buFont typeface="Arial" panose="020B0604020202020204" pitchFamily="34" charset="0"/>
              <a:buChar char="•"/>
            </a:pPr>
            <a:r>
              <a:rPr lang="en-US" dirty="0"/>
              <a:t>Implement application exclusion zones (AEZs) during pesticide applications. </a:t>
            </a:r>
          </a:p>
          <a:p>
            <a:pPr marL="1066537" lvl="2" indent="-168401">
              <a:buFont typeface="Arial" panose="020B0604020202020204" pitchFamily="34" charset="0"/>
              <a:buChar char="•"/>
            </a:pPr>
            <a:r>
              <a:rPr lang="en-US" dirty="0"/>
              <a:t>Explain that d</a:t>
            </a:r>
            <a:r>
              <a:rPr lang="en-US" dirty="0">
                <a:ea typeface="Calibri" pitchFamily="34" charset="0"/>
                <a:cs typeface="Calibri" pitchFamily="34" charset="0"/>
              </a:rPr>
              <a:t>uring an application, an agricultural employer must keep workers and other persons out of the treated area or AEZ that is </a:t>
            </a:r>
            <a:r>
              <a:rPr lang="en-US" u="sng" dirty="0">
                <a:ea typeface="Calibri" pitchFamily="34" charset="0"/>
                <a:cs typeface="Calibri" pitchFamily="34" charset="0"/>
              </a:rPr>
              <a:t>WITHIN the boundary</a:t>
            </a:r>
            <a:r>
              <a:rPr lang="en-US" dirty="0">
                <a:ea typeface="Calibri" pitchFamily="34" charset="0"/>
                <a:cs typeface="Calibri" pitchFamily="34" charset="0"/>
              </a:rPr>
              <a:t> of the establishment owner’s property. Keep workers and other people away from the application equipment on his/her property. “Away” is defined by the AEZ 0-100 feet.</a:t>
            </a:r>
          </a:p>
          <a:p>
            <a:pPr marL="617469" lvl="1" indent="-168401">
              <a:buFont typeface="Arial" panose="020B0604020202020204" pitchFamily="34" charset="0"/>
              <a:buChar char="•"/>
            </a:pPr>
            <a:r>
              <a:rPr lang="en-US" dirty="0"/>
              <a:t>Implement restricted-entry intervals (REIs) after application by keeping workers out of the treated area for the specified amount of time.</a:t>
            </a:r>
          </a:p>
          <a:p>
            <a:pPr marL="617469" lvl="1" indent="-168401">
              <a:buFont typeface="Arial" panose="020B0604020202020204" pitchFamily="34" charset="0"/>
              <a:buChar char="•"/>
            </a:pPr>
            <a:r>
              <a:rPr lang="en-US" dirty="0"/>
              <a:t>Providing personal protective equipment (PPE) for handlers and early-entry workers. </a:t>
            </a:r>
            <a:endParaRPr lang="es-ES" dirty="0"/>
          </a:p>
          <a:p>
            <a:pPr marL="1066537" lvl="2" indent="-168401">
              <a:buFont typeface="Arial" panose="020B0604020202020204" pitchFamily="34" charset="0"/>
              <a:buChar char="•"/>
            </a:pPr>
            <a:r>
              <a:rPr lang="en-US" dirty="0">
                <a:ea typeface="Calibri" pitchFamily="34" charset="0"/>
                <a:cs typeface="Calibri" pitchFamily="34" charset="0"/>
              </a:rPr>
              <a:t>Also as part of the protections </a:t>
            </a:r>
            <a:r>
              <a:rPr lang="en-US" dirty="0"/>
              <a:t>Handler</a:t>
            </a:r>
            <a:r>
              <a:rPr lang="es-US" dirty="0"/>
              <a:t> </a:t>
            </a:r>
            <a:r>
              <a:rPr lang="en-US" dirty="0"/>
              <a:t>Employers</a:t>
            </a:r>
            <a:r>
              <a:rPr lang="es-US" dirty="0"/>
              <a:t> </a:t>
            </a:r>
            <a:r>
              <a:rPr lang="en-US" dirty="0"/>
              <a:t>must</a:t>
            </a:r>
            <a:r>
              <a:rPr lang="es-US" dirty="0"/>
              <a:t>:</a:t>
            </a:r>
          </a:p>
          <a:p>
            <a:pPr marL="1796273" lvl="3" indent="-449068">
              <a:buFont typeface="Arial" panose="020B0604020202020204" pitchFamily="34" charset="0"/>
              <a:buChar char="•"/>
            </a:pPr>
            <a:r>
              <a:rPr lang="en-US" dirty="0"/>
              <a:t>Provide</a:t>
            </a:r>
            <a:r>
              <a:rPr lang="es-US" dirty="0"/>
              <a:t> personal </a:t>
            </a:r>
            <a:r>
              <a:rPr lang="en-US" dirty="0"/>
              <a:t>protective</a:t>
            </a:r>
            <a:r>
              <a:rPr lang="es-US" dirty="0"/>
              <a:t> </a:t>
            </a:r>
            <a:r>
              <a:rPr lang="en-US" dirty="0"/>
              <a:t>equipment</a:t>
            </a:r>
            <a:r>
              <a:rPr lang="es-US" dirty="0"/>
              <a:t>.</a:t>
            </a:r>
          </a:p>
          <a:p>
            <a:pPr marL="1796273" lvl="3" indent="-449068">
              <a:buFont typeface="Arial" panose="020B0604020202020204" pitchFamily="34" charset="0"/>
              <a:buChar char="•"/>
            </a:pPr>
            <a:r>
              <a:rPr lang="es-US" dirty="0"/>
              <a:t>E</a:t>
            </a:r>
            <a:r>
              <a:rPr lang="en-US" dirty="0"/>
              <a:t>nsure that the personal protective equipment is clean, in proper operating</a:t>
            </a:r>
            <a:r>
              <a:rPr lang="es-US" dirty="0"/>
              <a:t> </a:t>
            </a:r>
            <a:r>
              <a:rPr lang="en-US" dirty="0"/>
              <a:t>condition</a:t>
            </a:r>
            <a:r>
              <a:rPr lang="es-US" dirty="0"/>
              <a:t> and </a:t>
            </a:r>
            <a:r>
              <a:rPr lang="en-US" dirty="0"/>
              <a:t>meets</a:t>
            </a:r>
            <a:r>
              <a:rPr lang="es-US" dirty="0"/>
              <a:t> </a:t>
            </a:r>
            <a:r>
              <a:rPr lang="en-US" dirty="0"/>
              <a:t>the</a:t>
            </a:r>
            <a:r>
              <a:rPr lang="es-US" dirty="0"/>
              <a:t> </a:t>
            </a:r>
            <a:r>
              <a:rPr lang="en-US" dirty="0"/>
              <a:t>requirements</a:t>
            </a:r>
            <a:r>
              <a:rPr lang="es-US" dirty="0"/>
              <a:t>.</a:t>
            </a:r>
          </a:p>
          <a:p>
            <a:pPr marL="1796273" lvl="3" indent="-449068">
              <a:buFont typeface="Arial" panose="020B0604020202020204" pitchFamily="34" charset="0"/>
              <a:buChar char="•"/>
            </a:pPr>
            <a:r>
              <a:rPr lang="es-US" dirty="0"/>
              <a:t>E</a:t>
            </a:r>
            <a:r>
              <a:rPr lang="en-US" dirty="0">
                <a:solidFill>
                  <a:srgbClr val="FF0000"/>
                </a:solidFill>
              </a:rPr>
              <a:t>nsure </a:t>
            </a:r>
            <a:r>
              <a:rPr lang="en-US" dirty="0"/>
              <a:t>that PPE</a:t>
            </a:r>
            <a:r>
              <a:rPr lang="en-US" dirty="0">
                <a:solidFill>
                  <a:srgbClr val="FF0000"/>
                </a:solidFill>
              </a:rPr>
              <a:t> </a:t>
            </a:r>
            <a:r>
              <a:rPr lang="en-US" dirty="0"/>
              <a:t>is </a:t>
            </a:r>
            <a:r>
              <a:rPr lang="en-US" dirty="0">
                <a:solidFill>
                  <a:srgbClr val="FF0000"/>
                </a:solidFill>
              </a:rPr>
              <a:t>used correctly </a:t>
            </a:r>
            <a:r>
              <a:rPr lang="en-US" dirty="0"/>
              <a:t>for its intended purpose and is used according  t</a:t>
            </a:r>
            <a:r>
              <a:rPr lang="es-US" dirty="0"/>
              <a:t>o </a:t>
            </a:r>
            <a:r>
              <a:rPr lang="en-US" dirty="0"/>
              <a:t>the</a:t>
            </a:r>
            <a:r>
              <a:rPr lang="es-US" dirty="0"/>
              <a:t> </a:t>
            </a:r>
            <a:r>
              <a:rPr lang="en-US" dirty="0"/>
              <a:t>manufacturer’s</a:t>
            </a:r>
            <a:r>
              <a:rPr lang="es-US" dirty="0"/>
              <a:t> </a:t>
            </a:r>
            <a:r>
              <a:rPr lang="en-US" dirty="0"/>
              <a:t>instructions</a:t>
            </a:r>
            <a:r>
              <a:rPr lang="es-US" dirty="0"/>
              <a:t>.</a:t>
            </a:r>
          </a:p>
          <a:p>
            <a:pPr marL="1796273" lvl="3" indent="-449068">
              <a:buFont typeface="Arial" panose="020B0604020202020204" pitchFamily="34" charset="0"/>
              <a:buChar char="•"/>
            </a:pPr>
            <a:r>
              <a:rPr lang="en-US" dirty="0"/>
              <a:t>Must ensure that, </a:t>
            </a:r>
            <a:r>
              <a:rPr lang="en-US" dirty="0">
                <a:solidFill>
                  <a:srgbClr val="FF0000"/>
                </a:solidFill>
              </a:rPr>
              <a:t>before each day of use</a:t>
            </a:r>
            <a:r>
              <a:rPr lang="en-US" dirty="0"/>
              <a:t>, all personal protective equipment is </a:t>
            </a:r>
            <a:r>
              <a:rPr lang="en-US" dirty="0">
                <a:solidFill>
                  <a:srgbClr val="FF0000"/>
                </a:solidFill>
              </a:rPr>
              <a:t>inspected </a:t>
            </a:r>
            <a:r>
              <a:rPr lang="en-US" dirty="0"/>
              <a:t>for leaks, holes, tears, or worn places, and any damaged equipment is repaired or discarded</a:t>
            </a:r>
            <a:r>
              <a:rPr lang="es-US" dirty="0"/>
              <a:t>. </a:t>
            </a:r>
          </a:p>
          <a:p>
            <a:pPr>
              <a:buFont typeface="Arial" pitchFamily="34" charset="0"/>
              <a:buNone/>
            </a:pPr>
            <a:endParaRPr lang="es-US" sz="2800" dirty="0"/>
          </a:p>
          <a:p>
            <a:pPr defTabSz="898136">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dirty="0"/>
              <a:t> y </a:t>
            </a:r>
            <a:r>
              <a:rPr lang="en-US" altLang="es-MX" b="1" dirty="0" err="1"/>
              <a:t>manipuladores</a:t>
            </a:r>
            <a:endParaRPr lang="en-US" altLang="es-MX" b="1" dirty="0"/>
          </a:p>
          <a:p>
            <a:pPr marL="224535" indent="-224535" defTabSz="898136">
              <a:buFont typeface="+mj-lt"/>
              <a:buAutoNum type="arabicPeriod"/>
              <a:defRPr/>
            </a:pPr>
            <a:r>
              <a:rPr lang="en-US" dirty="0" err="1"/>
              <a:t>Objetivo</a:t>
            </a:r>
            <a:r>
              <a:rPr lang="en-US" dirty="0"/>
              <a:t> 2: </a:t>
            </a:r>
            <a:r>
              <a:rPr lang="es-ES" dirty="0"/>
              <a:t>el WPS requiere que los empleadores agrícolas proporcionen tres tipos de protección para los empleados agrícolas para limitar la exposición a los pesticidas en el sitio de trabajo</a:t>
            </a:r>
            <a:r>
              <a:rPr lang="en-US" dirty="0"/>
              <a:t>. </a:t>
            </a:r>
            <a:r>
              <a:rPr lang="en-US" dirty="0" err="1"/>
              <a:t>Estos</a:t>
            </a:r>
            <a:r>
              <a:rPr lang="en-US" dirty="0"/>
              <a:t> </a:t>
            </a:r>
            <a:r>
              <a:rPr lang="en-US" dirty="0" err="1"/>
              <a:t>incluyen</a:t>
            </a:r>
            <a:r>
              <a:rPr lang="en-US" dirty="0"/>
              <a:t>:</a:t>
            </a:r>
            <a:endParaRPr lang="es-ES" dirty="0"/>
          </a:p>
          <a:p>
            <a:pPr marL="617469" lvl="1" indent="-168401" defTabSz="931774">
              <a:buFont typeface="Arial" panose="020B0604020202020204" pitchFamily="34" charset="0"/>
              <a:buChar char="•"/>
              <a:defRPr/>
            </a:pPr>
            <a:r>
              <a:rPr lang="en-US" dirty="0" err="1"/>
              <a:t>Avisar</a:t>
            </a:r>
            <a:r>
              <a:rPr lang="en-US" dirty="0"/>
              <a:t> a </a:t>
            </a:r>
            <a:r>
              <a:rPr lang="en-US" dirty="0" err="1"/>
              <a:t>los</a:t>
            </a:r>
            <a:r>
              <a:rPr lang="en-US" dirty="0"/>
              <a:t> </a:t>
            </a:r>
            <a:r>
              <a:rPr lang="en-US" dirty="0" err="1"/>
              <a:t>empleados</a:t>
            </a:r>
            <a:r>
              <a:rPr lang="en-US" dirty="0"/>
              <a:t> </a:t>
            </a:r>
            <a:r>
              <a:rPr lang="en-US" dirty="0" err="1"/>
              <a:t>agrícolas</a:t>
            </a:r>
            <a:r>
              <a:rPr lang="en-US" dirty="0"/>
              <a:t> </a:t>
            </a:r>
            <a:r>
              <a:rPr lang="en-US" dirty="0" err="1"/>
              <a:t>sobre</a:t>
            </a:r>
            <a:r>
              <a:rPr lang="en-US" dirty="0"/>
              <a:t> </a:t>
            </a:r>
            <a:r>
              <a:rPr lang="en-US" dirty="0" err="1"/>
              <a:t>cuándo</a:t>
            </a:r>
            <a:r>
              <a:rPr lang="en-US" dirty="0"/>
              <a:t> y </a:t>
            </a:r>
            <a:r>
              <a:rPr lang="en-US" dirty="0" err="1"/>
              <a:t>dónde</a:t>
            </a:r>
            <a:r>
              <a:rPr lang="en-US" dirty="0"/>
              <a:t> se </a:t>
            </a:r>
            <a:r>
              <a:rPr lang="en-US" dirty="0" err="1"/>
              <a:t>llevarán</a:t>
            </a:r>
            <a:r>
              <a:rPr lang="en-US" dirty="0"/>
              <a:t> a </a:t>
            </a:r>
            <a:r>
              <a:rPr lang="en-US" dirty="0" err="1"/>
              <a:t>cabo</a:t>
            </a:r>
            <a:r>
              <a:rPr lang="en-US" dirty="0"/>
              <a:t> las </a:t>
            </a:r>
            <a:r>
              <a:rPr lang="en-US" dirty="0" err="1"/>
              <a:t>aplicaciones</a:t>
            </a:r>
            <a:r>
              <a:rPr lang="en-US" dirty="0"/>
              <a:t> de </a:t>
            </a:r>
            <a:r>
              <a:rPr lang="en-US" dirty="0" err="1"/>
              <a:t>pesticidas</a:t>
            </a:r>
            <a:r>
              <a:rPr lang="en-US" dirty="0"/>
              <a:t>. </a:t>
            </a:r>
          </a:p>
          <a:p>
            <a:pPr marL="617469" lvl="1" indent="-168401">
              <a:buFont typeface="Arial" panose="020B0604020202020204" pitchFamily="34" charset="0"/>
              <a:buChar char="•"/>
            </a:pPr>
            <a:r>
              <a:rPr lang="en-US" dirty="0" err="1"/>
              <a:t>Implementar</a:t>
            </a:r>
            <a:r>
              <a:rPr lang="en-US" dirty="0"/>
              <a:t> zonas de exclusion de</a:t>
            </a:r>
            <a:r>
              <a:rPr lang="en-US" baseline="0" dirty="0"/>
              <a:t> </a:t>
            </a:r>
            <a:r>
              <a:rPr lang="en-US" baseline="0" dirty="0" err="1"/>
              <a:t>aplicaciones</a:t>
            </a:r>
            <a:r>
              <a:rPr lang="en-US" baseline="0" dirty="0"/>
              <a:t> </a:t>
            </a:r>
            <a:r>
              <a:rPr lang="en-US" dirty="0"/>
              <a:t>(AEZs) </a:t>
            </a:r>
            <a:r>
              <a:rPr lang="en-US" dirty="0" err="1"/>
              <a:t>durante</a:t>
            </a:r>
            <a:r>
              <a:rPr lang="en-US" baseline="0" dirty="0"/>
              <a:t> las </a:t>
            </a:r>
            <a:r>
              <a:rPr lang="en-US" baseline="0" dirty="0" err="1"/>
              <a:t>aplicaciones</a:t>
            </a:r>
            <a:r>
              <a:rPr lang="en-US" baseline="0" dirty="0"/>
              <a:t> de </a:t>
            </a:r>
            <a:r>
              <a:rPr lang="en-US" baseline="0" dirty="0" err="1"/>
              <a:t>pesticidas</a:t>
            </a:r>
            <a:r>
              <a:rPr lang="en-US" dirty="0"/>
              <a:t>. </a:t>
            </a:r>
          </a:p>
          <a:p>
            <a:pPr marL="1066537" lvl="2" indent="-168401">
              <a:buFont typeface="Arial" panose="020B0604020202020204" pitchFamily="34" charset="0"/>
              <a:buChar char="•"/>
            </a:pPr>
            <a:r>
              <a:rPr lang="es-ES" dirty="0"/>
              <a:t>Explique que durante una aplicación, un empleador agrícola debe mantener a los trabajadores y otras personas fuera del área tratada o AEZ que está dentro de los límites de la propiedad del dueño del establecimiento. Mantenga a los trabajadores y otras personas lejos del equipo de aplicación en su propiedad. “Fuera" es definido por el AEZ 0-100 pies.</a:t>
            </a:r>
            <a:r>
              <a:rPr lang="en-US" dirty="0">
                <a:ea typeface="Calibri" pitchFamily="34" charset="0"/>
                <a:cs typeface="Calibri" pitchFamily="34" charset="0"/>
              </a:rPr>
              <a:t> </a:t>
            </a:r>
          </a:p>
          <a:p>
            <a:pPr marL="617469" lvl="1" indent="-168401">
              <a:buFont typeface="Arial" panose="020B0604020202020204" pitchFamily="34" charset="0"/>
              <a:buChar char="•"/>
            </a:pPr>
            <a:r>
              <a:rPr lang="es-ES" dirty="0"/>
              <a:t>Implementar intervalos de entrada restringida (</a:t>
            </a:r>
            <a:r>
              <a:rPr lang="es-ES" dirty="0" err="1"/>
              <a:t>REIs</a:t>
            </a:r>
            <a:r>
              <a:rPr lang="es-ES" dirty="0"/>
              <a:t>) después de la aplicación, manteniendo a los trabajadores fuera del área tratada por el tiempo especificado.</a:t>
            </a:r>
          </a:p>
          <a:p>
            <a:pPr marL="617469" lvl="1" indent="-168401" defTabSz="931774">
              <a:buFont typeface="Arial" panose="020B0604020202020204" pitchFamily="34" charset="0"/>
              <a:buChar char="•"/>
              <a:defRPr/>
            </a:pPr>
            <a:r>
              <a:rPr lang="en-US" dirty="0" err="1"/>
              <a:t>Proporcionar</a:t>
            </a:r>
            <a:r>
              <a:rPr lang="en-US" dirty="0"/>
              <a:t> </a:t>
            </a:r>
            <a:r>
              <a:rPr lang="en-US" dirty="0" err="1"/>
              <a:t>equipo</a:t>
            </a:r>
            <a:r>
              <a:rPr lang="en-US" dirty="0"/>
              <a:t> de </a:t>
            </a:r>
            <a:r>
              <a:rPr lang="en-US" dirty="0" err="1"/>
              <a:t>protección</a:t>
            </a:r>
            <a:r>
              <a:rPr lang="en-US" dirty="0"/>
              <a:t> personal (PPE)</a:t>
            </a:r>
            <a:r>
              <a:rPr lang="en-US" baseline="0" dirty="0"/>
              <a:t> </a:t>
            </a:r>
            <a:r>
              <a:rPr lang="en-US" dirty="0"/>
              <a:t>para </a:t>
            </a:r>
            <a:r>
              <a:rPr lang="en-US" dirty="0" err="1"/>
              <a:t>los</a:t>
            </a:r>
            <a:r>
              <a:rPr lang="en-US" dirty="0"/>
              <a:t> </a:t>
            </a:r>
            <a:r>
              <a:rPr lang="en-US" dirty="0" err="1"/>
              <a:t>manipuladores</a:t>
            </a:r>
            <a:r>
              <a:rPr lang="en-US" dirty="0"/>
              <a:t> y </a:t>
            </a:r>
            <a:r>
              <a:rPr lang="en-US" dirty="0" err="1"/>
              <a:t>los</a:t>
            </a:r>
            <a:r>
              <a:rPr lang="en-US" dirty="0"/>
              <a:t> </a:t>
            </a:r>
            <a:r>
              <a:rPr lang="en-US" dirty="0" err="1"/>
              <a:t>trabajadores</a:t>
            </a:r>
            <a:r>
              <a:rPr lang="en-US" dirty="0"/>
              <a:t> de entrada </a:t>
            </a:r>
            <a:r>
              <a:rPr lang="en-US" dirty="0" err="1" smtClean="0"/>
              <a:t>anticipada</a:t>
            </a:r>
            <a:r>
              <a:rPr lang="en-US" dirty="0" smtClean="0"/>
              <a:t>. </a:t>
            </a:r>
            <a:endParaRPr lang="en-US" dirty="0"/>
          </a:p>
          <a:p>
            <a:pPr marL="1066537" lvl="2" indent="-168401">
              <a:buFont typeface="Arial" panose="020B0604020202020204" pitchFamily="34" charset="0"/>
              <a:buChar char="•"/>
            </a:pPr>
            <a:r>
              <a:rPr lang="en-US" dirty="0" err="1">
                <a:ea typeface="Calibri" pitchFamily="34" charset="0"/>
                <a:cs typeface="Calibri" pitchFamily="34" charset="0"/>
              </a:rPr>
              <a:t>También</a:t>
            </a:r>
            <a:r>
              <a:rPr lang="en-US" baseline="0" dirty="0">
                <a:ea typeface="Calibri" pitchFamily="34" charset="0"/>
                <a:cs typeface="Calibri" pitchFamily="34" charset="0"/>
              </a:rPr>
              <a:t> </a:t>
            </a:r>
            <a:r>
              <a:rPr lang="en-US" baseline="0" dirty="0" err="1">
                <a:ea typeface="Calibri" pitchFamily="34" charset="0"/>
                <a:cs typeface="Calibri" pitchFamily="34" charset="0"/>
              </a:rPr>
              <a:t>como</a:t>
            </a:r>
            <a:r>
              <a:rPr lang="en-US" baseline="0" dirty="0">
                <a:ea typeface="Calibri" pitchFamily="34" charset="0"/>
                <a:cs typeface="Calibri" pitchFamily="34" charset="0"/>
              </a:rPr>
              <a:t> parte de las </a:t>
            </a:r>
            <a:r>
              <a:rPr lang="en-US" baseline="0" dirty="0" err="1">
                <a:ea typeface="Calibri" pitchFamily="34" charset="0"/>
                <a:cs typeface="Calibri" pitchFamily="34" charset="0"/>
              </a:rPr>
              <a:t>protecciones</a:t>
            </a:r>
            <a:r>
              <a:rPr lang="en-US" baseline="0" dirty="0">
                <a:ea typeface="Calibri" pitchFamily="34" charset="0"/>
                <a:cs typeface="Calibri" pitchFamily="34" charset="0"/>
              </a:rPr>
              <a:t>, </a:t>
            </a:r>
            <a:r>
              <a:rPr lang="en-US" baseline="0" dirty="0" err="1">
                <a:ea typeface="Calibri" pitchFamily="34" charset="0"/>
                <a:cs typeface="Calibri" pitchFamily="34" charset="0"/>
              </a:rPr>
              <a:t>los</a:t>
            </a:r>
            <a:r>
              <a:rPr lang="en-US" baseline="0" dirty="0">
                <a:ea typeface="Calibri" pitchFamily="34" charset="0"/>
                <a:cs typeface="Calibri" pitchFamily="34" charset="0"/>
              </a:rPr>
              <a:t> </a:t>
            </a:r>
            <a:r>
              <a:rPr lang="en-US" baseline="0" dirty="0" err="1">
                <a:ea typeface="Calibri" pitchFamily="34" charset="0"/>
                <a:cs typeface="Calibri" pitchFamily="34" charset="0"/>
              </a:rPr>
              <a:t>empleadores</a:t>
            </a:r>
            <a:r>
              <a:rPr lang="en-US" baseline="0" dirty="0">
                <a:ea typeface="Calibri" pitchFamily="34" charset="0"/>
                <a:cs typeface="Calibri" pitchFamily="34" charset="0"/>
              </a:rPr>
              <a:t> de </a:t>
            </a:r>
            <a:r>
              <a:rPr lang="en-US" baseline="0" dirty="0" err="1">
                <a:ea typeface="Calibri" pitchFamily="34" charset="0"/>
                <a:cs typeface="Calibri" pitchFamily="34" charset="0"/>
              </a:rPr>
              <a:t>los</a:t>
            </a:r>
            <a:r>
              <a:rPr lang="en-US" baseline="0" dirty="0">
                <a:ea typeface="Calibri" pitchFamily="34" charset="0"/>
                <a:cs typeface="Calibri" pitchFamily="34" charset="0"/>
              </a:rPr>
              <a:t> </a:t>
            </a:r>
            <a:r>
              <a:rPr lang="en-US" baseline="0" dirty="0" err="1">
                <a:ea typeface="Calibri" pitchFamily="34" charset="0"/>
                <a:cs typeface="Calibri" pitchFamily="34" charset="0"/>
              </a:rPr>
              <a:t>manipuladores</a:t>
            </a:r>
            <a:r>
              <a:rPr lang="en-US" baseline="0" dirty="0">
                <a:ea typeface="Calibri" pitchFamily="34" charset="0"/>
                <a:cs typeface="Calibri" pitchFamily="34" charset="0"/>
              </a:rPr>
              <a:t> </a:t>
            </a:r>
            <a:r>
              <a:rPr lang="en-US" baseline="0" dirty="0" err="1">
                <a:ea typeface="Calibri" pitchFamily="34" charset="0"/>
                <a:cs typeface="Calibri" pitchFamily="34" charset="0"/>
              </a:rPr>
              <a:t>deben</a:t>
            </a:r>
            <a:r>
              <a:rPr lang="en-US" baseline="0" dirty="0">
                <a:ea typeface="Calibri" pitchFamily="34" charset="0"/>
                <a:cs typeface="Calibri" pitchFamily="34" charset="0"/>
              </a:rPr>
              <a:t>: </a:t>
            </a:r>
            <a:endParaRPr lang="es-US" dirty="0"/>
          </a:p>
          <a:p>
            <a:pPr marL="1796273" lvl="3" indent="-449068">
              <a:buFont typeface="Arial" panose="020B0604020202020204" pitchFamily="34" charset="0"/>
              <a:buChar char="•"/>
            </a:pPr>
            <a:r>
              <a:rPr lang="en-US" dirty="0" err="1"/>
              <a:t>Proporcionar</a:t>
            </a:r>
            <a:r>
              <a:rPr lang="en-US" dirty="0"/>
              <a:t> </a:t>
            </a:r>
            <a:r>
              <a:rPr lang="en-US" dirty="0" err="1"/>
              <a:t>equipo</a:t>
            </a:r>
            <a:r>
              <a:rPr lang="en-US" dirty="0"/>
              <a:t> de </a:t>
            </a:r>
            <a:r>
              <a:rPr lang="en-US" dirty="0" err="1"/>
              <a:t>protección</a:t>
            </a:r>
            <a:r>
              <a:rPr lang="en-US" dirty="0"/>
              <a:t> personal </a:t>
            </a:r>
          </a:p>
          <a:p>
            <a:pPr marL="1796273" lvl="3" indent="-449068">
              <a:buFont typeface="Arial" panose="020B0604020202020204" pitchFamily="34" charset="0"/>
              <a:buChar char="•"/>
            </a:pPr>
            <a:r>
              <a:rPr lang="es-ES" dirty="0"/>
              <a:t>Asegurarse de que el equipo de protección personal esté limpio, en buenas condiciones de funcionamiento y cumpla con los requisitos.</a:t>
            </a:r>
            <a:endParaRPr lang="es-US" dirty="0"/>
          </a:p>
          <a:p>
            <a:pPr marL="1796273" lvl="3" indent="-449068">
              <a:buFont typeface="Arial" panose="020B0604020202020204" pitchFamily="34" charset="0"/>
              <a:buChar char="•"/>
            </a:pPr>
            <a:r>
              <a:rPr lang="es-ES" dirty="0"/>
              <a:t>Asegurarse de que el EPP se utiliza correctamente para su propósito y se utiliza de acuerdo con las instrucciones del fabricante.</a:t>
            </a:r>
            <a:endParaRPr lang="es-US" dirty="0"/>
          </a:p>
          <a:p>
            <a:pPr marL="1796273" lvl="3" indent="-449068">
              <a:buFont typeface="Arial" panose="020B0604020202020204" pitchFamily="34" charset="0"/>
              <a:buChar char="•"/>
            </a:pPr>
            <a:r>
              <a:rPr lang="es-ES" dirty="0"/>
              <a:t>Asegurarse de que, antes de cada día de uso, todo el equipo de protección personal sea inspeccionado en busca de fugas, agujeros o lugares desgastados, y cualquier equipo dañado sea reparado o desechado.</a:t>
            </a:r>
            <a:br>
              <a:rPr lang="es-ES" dirty="0"/>
            </a:br>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40641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898136">
              <a:defRPr/>
            </a:pPr>
            <a:r>
              <a:rPr lang="en-US" altLang="es-MX" b="1" dirty="0"/>
              <a:t>Notes for trainers of workers and pesticide handlers:</a:t>
            </a:r>
          </a:p>
          <a:p>
            <a:pPr marL="224535" indent="-224535">
              <a:buFont typeface="+mj-lt"/>
              <a:buAutoNum type="arabicPeriod"/>
            </a:pPr>
            <a:r>
              <a:rPr lang="en-US" dirty="0"/>
              <a:t>Objective 3: The WPS reduces the effect of pesticide exposure by requiring agricultural employers to provide</a:t>
            </a:r>
            <a:endParaRPr lang="es-ES" dirty="0"/>
          </a:p>
          <a:p>
            <a:pPr marL="673603" lvl="1" indent="-224535">
              <a:buFont typeface="Arial" panose="020B0604020202020204" pitchFamily="34" charset="0"/>
              <a:buChar char="•"/>
            </a:pPr>
            <a:r>
              <a:rPr lang="en-US" dirty="0"/>
              <a:t>Decontamination supplies at the worksite.</a:t>
            </a:r>
          </a:p>
          <a:p>
            <a:pPr marL="1066537" lvl="2" indent="-168401">
              <a:buFont typeface="Arial" panose="020B0604020202020204" pitchFamily="34" charset="0"/>
              <a:buChar char="•"/>
            </a:pPr>
            <a:r>
              <a:rPr lang="en-US" dirty="0"/>
              <a:t>Explain that Agricultural</a:t>
            </a:r>
            <a:r>
              <a:rPr lang="es-US" dirty="0"/>
              <a:t> </a:t>
            </a:r>
            <a:r>
              <a:rPr lang="en-US" dirty="0"/>
              <a:t>employer</a:t>
            </a:r>
            <a:r>
              <a:rPr lang="es-US" dirty="0"/>
              <a:t> </a:t>
            </a:r>
            <a:r>
              <a:rPr lang="en-US" dirty="0"/>
              <a:t>must</a:t>
            </a:r>
            <a:r>
              <a:rPr lang="es-US" dirty="0"/>
              <a:t> </a:t>
            </a:r>
            <a:r>
              <a:rPr lang="en-US" dirty="0"/>
              <a:t>provide</a:t>
            </a:r>
            <a:r>
              <a:rPr lang="es-US" dirty="0"/>
              <a:t> </a:t>
            </a:r>
            <a:r>
              <a:rPr lang="en-US" dirty="0"/>
              <a:t>decontamination</a:t>
            </a:r>
            <a:r>
              <a:rPr lang="es-US" dirty="0"/>
              <a:t> </a:t>
            </a:r>
            <a:r>
              <a:rPr lang="en-US" dirty="0"/>
              <a:t>supplies</a:t>
            </a:r>
            <a:r>
              <a:rPr lang="es-US" dirty="0"/>
              <a:t> </a:t>
            </a:r>
            <a:r>
              <a:rPr lang="en-US" dirty="0"/>
              <a:t>for</a:t>
            </a:r>
            <a:r>
              <a:rPr lang="es-US" dirty="0"/>
              <a:t> </a:t>
            </a:r>
            <a:r>
              <a:rPr lang="en-US" dirty="0"/>
              <a:t>routine</a:t>
            </a:r>
            <a:r>
              <a:rPr lang="es-US" dirty="0"/>
              <a:t> </a:t>
            </a:r>
            <a:r>
              <a:rPr lang="en-US" dirty="0"/>
              <a:t>washing</a:t>
            </a:r>
            <a:r>
              <a:rPr lang="es-US" dirty="0"/>
              <a:t> and </a:t>
            </a:r>
            <a:r>
              <a:rPr lang="en-US" dirty="0"/>
              <a:t>emergency</a:t>
            </a:r>
            <a:r>
              <a:rPr lang="es-US" dirty="0"/>
              <a:t> </a:t>
            </a:r>
            <a:r>
              <a:rPr lang="en-US" dirty="0"/>
              <a:t>decontamination</a:t>
            </a:r>
            <a:r>
              <a:rPr lang="es-US" dirty="0"/>
              <a:t>. </a:t>
            </a:r>
          </a:p>
          <a:p>
            <a:pPr marL="1066537" lvl="2" indent="-168401">
              <a:buFont typeface="Arial" panose="020B0604020202020204" pitchFamily="34" charset="0"/>
              <a:buChar char="•"/>
            </a:pPr>
            <a:r>
              <a:rPr lang="en-US" dirty="0"/>
              <a:t>The decontamination</a:t>
            </a:r>
            <a:r>
              <a:rPr lang="es-US" dirty="0"/>
              <a:t> </a:t>
            </a:r>
            <a:r>
              <a:rPr lang="en-US" dirty="0"/>
              <a:t>supplies for workers must include at least </a:t>
            </a:r>
            <a:r>
              <a:rPr lang="en-US" dirty="0">
                <a:solidFill>
                  <a:srgbClr val="FF0000"/>
                </a:solidFill>
              </a:rPr>
              <a:t>1 gallon of water per worker </a:t>
            </a:r>
            <a:r>
              <a:rPr lang="en-US" dirty="0"/>
              <a:t>at the beginning of each worker’s work period for routine washing and emergency</a:t>
            </a:r>
            <a:r>
              <a:rPr lang="es-US" dirty="0"/>
              <a:t> </a:t>
            </a:r>
            <a:r>
              <a:rPr lang="en-US" dirty="0"/>
              <a:t>decontamination</a:t>
            </a:r>
            <a:r>
              <a:rPr lang="es-US" dirty="0"/>
              <a:t>, </a:t>
            </a:r>
            <a:r>
              <a:rPr lang="en-US" dirty="0"/>
              <a:t>soap</a:t>
            </a:r>
            <a:r>
              <a:rPr lang="es-US" dirty="0"/>
              <a:t>, and </a:t>
            </a:r>
            <a:r>
              <a:rPr lang="en-US" dirty="0"/>
              <a:t>single-use towels.</a:t>
            </a:r>
          </a:p>
          <a:p>
            <a:pPr marL="1066537" lvl="2" indent="-168401">
              <a:buFont typeface="Arial" panose="020B0604020202020204" pitchFamily="34" charset="0"/>
              <a:buChar char="•"/>
            </a:pPr>
            <a:r>
              <a:rPr lang="en-US" dirty="0"/>
              <a:t>For early-entry workers and handlers, the decontamination supplies must include at least 3 gallons of water per worker at the beginning of the worker period, soap and single use towels. For handlers, the decontamination supplies must also include a change of clothes (such as cloth coveralls and certain mix/load sites may need an </a:t>
            </a:r>
            <a:r>
              <a:rPr lang="en-US" dirty="0" err="1"/>
              <a:t>eyeflush</a:t>
            </a:r>
            <a:r>
              <a:rPr lang="en-US" dirty="0"/>
              <a:t> system.</a:t>
            </a:r>
          </a:p>
          <a:p>
            <a:pPr marL="673603" lvl="1" indent="-224535">
              <a:buFont typeface="Arial" panose="020B0604020202020204" pitchFamily="34" charset="0"/>
              <a:buChar char="•"/>
            </a:pPr>
            <a:r>
              <a:rPr lang="en-US" dirty="0"/>
              <a:t>Emergency assistance to and, if needed, transportation to a medical care facility for emergency treatment for employees who get sick or are injured by pesticide exposure while working. </a:t>
            </a:r>
            <a:endParaRPr lang="es-ES" dirty="0"/>
          </a:p>
          <a:p>
            <a:pPr marL="1066537" lvl="2" indent="-168401">
              <a:buFont typeface="Arial" panose="020B0604020202020204" pitchFamily="34" charset="0"/>
              <a:buChar char="•"/>
            </a:pPr>
            <a:r>
              <a:rPr lang="en-US" dirty="0"/>
              <a:t>Also must provide emergency assistance, including transportation. The following information must be provided to the medical personnel:</a:t>
            </a:r>
          </a:p>
          <a:p>
            <a:pPr marL="1515606" lvl="3" indent="-168401">
              <a:buFont typeface="Arial" pitchFamily="34" charset="0"/>
              <a:buChar char="•"/>
            </a:pPr>
            <a:r>
              <a:rPr lang="en-US" dirty="0"/>
              <a:t>Product name.</a:t>
            </a:r>
          </a:p>
          <a:p>
            <a:pPr marL="1515606" lvl="3" indent="-168401">
              <a:buFont typeface="Arial" pitchFamily="34" charset="0"/>
              <a:buChar char="•"/>
            </a:pPr>
            <a:r>
              <a:rPr lang="en-US" dirty="0"/>
              <a:t>Copies of the applicable safety data.</a:t>
            </a:r>
          </a:p>
          <a:p>
            <a:pPr marL="1515606" lvl="3" indent="-168401">
              <a:buFont typeface="Arial" pitchFamily="34" charset="0"/>
              <a:buChar char="•"/>
            </a:pPr>
            <a:r>
              <a:rPr lang="en-US" dirty="0"/>
              <a:t>EPA registration</a:t>
            </a:r>
            <a:r>
              <a:rPr lang="es-US" dirty="0"/>
              <a:t> </a:t>
            </a:r>
            <a:r>
              <a:rPr lang="en-US" dirty="0"/>
              <a:t>number</a:t>
            </a:r>
            <a:r>
              <a:rPr lang="es-US" dirty="0"/>
              <a:t>(s) and active </a:t>
            </a:r>
            <a:r>
              <a:rPr lang="en-US" dirty="0"/>
              <a:t>ingredient(s) for pesticides being used</a:t>
            </a:r>
          </a:p>
          <a:p>
            <a:pPr marL="1515606" lvl="3" indent="-168401">
              <a:buFont typeface="Arial" pitchFamily="34" charset="0"/>
              <a:buChar char="•"/>
            </a:pPr>
            <a:r>
              <a:rPr lang="en-US" dirty="0"/>
              <a:t>The circumstances of application or use of the pesticide and the circumstances that could have resulted in exposure to the </a:t>
            </a:r>
            <a:r>
              <a:rPr lang="en-GB" dirty="0"/>
              <a:t>pesticide</a:t>
            </a:r>
            <a:r>
              <a:rPr lang="es-US" dirty="0"/>
              <a:t>.</a:t>
            </a:r>
          </a:p>
          <a:p>
            <a:pPr marL="224535" indent="-224535" defTabSz="898136">
              <a:buFont typeface="+mj-lt"/>
              <a:buAutoNum type="arabicPeriod"/>
              <a:defRPr/>
            </a:pPr>
            <a:r>
              <a:rPr lang="en-US" b="0" noProof="0" dirty="0"/>
              <a:t>This concludes Section 1: </a:t>
            </a:r>
            <a:r>
              <a:rPr lang="en-US" noProof="0" dirty="0"/>
              <a:t>Rules and Regulations. Continue on to Section 2: </a:t>
            </a:r>
            <a:r>
              <a:rPr lang="en-US" dirty="0"/>
              <a:t>Training Preparation and Requirements or return to the Table</a:t>
            </a:r>
            <a:r>
              <a:rPr lang="en-US" baseline="0" dirty="0"/>
              <a:t> of Contents by clicking on the “</a:t>
            </a:r>
            <a:r>
              <a:rPr lang="es-ES" baseline="0" dirty="0"/>
              <a:t>Volver a la tabla de contenido</a:t>
            </a:r>
            <a:r>
              <a:rPr lang="en-US" baseline="0" dirty="0"/>
              <a:t>” in the bottom-right corner of this slide (when in presentation view only).</a:t>
            </a:r>
          </a:p>
          <a:p>
            <a:pPr marL="224535" indent="-224535" defTabSz="898136">
              <a:buFont typeface="+mj-lt"/>
              <a:buAutoNum type="arabicPeriod"/>
              <a:defRPr/>
            </a:pPr>
            <a:endParaRPr lang="en-US" b="0" baseline="0" dirty="0"/>
          </a:p>
          <a:p>
            <a:pPr defTabSz="898136">
              <a:defRPr/>
            </a:pPr>
            <a:r>
              <a:rPr lang="en-US" altLang="es-MX" b="1" dirty="0" err="1"/>
              <a:t>Notas</a:t>
            </a:r>
            <a:r>
              <a:rPr lang="en-US" altLang="es-MX" b="1" dirty="0"/>
              <a:t> para</a:t>
            </a:r>
            <a:r>
              <a:rPr lang="en-US" altLang="es-MX" b="1" baseline="0" dirty="0"/>
              <a:t>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baseline="0" dirty="0"/>
              <a:t>:</a:t>
            </a:r>
            <a:endParaRPr lang="en-US" altLang="es-MX" b="1" dirty="0"/>
          </a:p>
          <a:p>
            <a:pPr marL="224535" indent="-224535">
              <a:buFont typeface="+mj-lt"/>
              <a:buAutoNum type="arabicPeriod"/>
            </a:pPr>
            <a:r>
              <a:rPr lang="en-US" dirty="0" err="1"/>
              <a:t>Objetivo</a:t>
            </a:r>
            <a:r>
              <a:rPr lang="en-US" dirty="0"/>
              <a:t> 3: el WPS reduce</a:t>
            </a:r>
            <a:r>
              <a:rPr lang="en-US" baseline="0" dirty="0"/>
              <a:t> el </a:t>
            </a:r>
            <a:r>
              <a:rPr lang="en-US" baseline="0" dirty="0" err="1"/>
              <a:t>efecto</a:t>
            </a:r>
            <a:r>
              <a:rPr lang="en-US" baseline="0" dirty="0"/>
              <a:t> de la </a:t>
            </a:r>
            <a:r>
              <a:rPr lang="en-US" baseline="0" dirty="0" err="1"/>
              <a:t>exposición</a:t>
            </a:r>
            <a:r>
              <a:rPr lang="en-US" baseline="0" dirty="0"/>
              <a:t> a </a:t>
            </a:r>
            <a:r>
              <a:rPr lang="en-US" baseline="0" dirty="0" err="1"/>
              <a:t>los</a:t>
            </a:r>
            <a:r>
              <a:rPr lang="en-US" baseline="0" dirty="0"/>
              <a:t> </a:t>
            </a:r>
            <a:r>
              <a:rPr lang="en-US" baseline="0" dirty="0" err="1"/>
              <a:t>pesticidas</a:t>
            </a:r>
            <a:r>
              <a:rPr lang="en-US" baseline="0" dirty="0"/>
              <a:t> al </a:t>
            </a:r>
            <a:r>
              <a:rPr lang="en-US" baseline="0" dirty="0" err="1"/>
              <a:t>exigir</a:t>
            </a:r>
            <a:r>
              <a:rPr lang="en-US" baseline="0" dirty="0"/>
              <a:t> a </a:t>
            </a:r>
            <a:r>
              <a:rPr lang="en-US" baseline="0" dirty="0" err="1"/>
              <a:t>los</a:t>
            </a:r>
            <a:r>
              <a:rPr lang="en-US" baseline="0" dirty="0"/>
              <a:t> </a:t>
            </a:r>
            <a:r>
              <a:rPr lang="en-US" baseline="0" dirty="0" err="1"/>
              <a:t>empleadores</a:t>
            </a:r>
            <a:r>
              <a:rPr lang="en-US" baseline="0" dirty="0"/>
              <a:t> </a:t>
            </a:r>
            <a:r>
              <a:rPr lang="en-US" baseline="0" dirty="0" err="1"/>
              <a:t>agrícolas</a:t>
            </a:r>
            <a:r>
              <a:rPr lang="en-US" baseline="0" dirty="0"/>
              <a:t> </a:t>
            </a:r>
            <a:r>
              <a:rPr lang="en-US" baseline="0" dirty="0" err="1"/>
              <a:t>proporcionar</a:t>
            </a:r>
            <a:r>
              <a:rPr lang="en-US" baseline="0" dirty="0"/>
              <a:t>: </a:t>
            </a:r>
            <a:endParaRPr lang="es-ES" dirty="0"/>
          </a:p>
          <a:p>
            <a:pPr marL="673603" lvl="1" indent="-224535" defTabSz="931774">
              <a:buFont typeface="Arial" panose="020B0604020202020204" pitchFamily="34" charset="0"/>
              <a:buChar char="•"/>
              <a:defRPr/>
            </a:pPr>
            <a:r>
              <a:rPr lang="en-US" dirty="0" err="1"/>
              <a:t>Suministros</a:t>
            </a:r>
            <a:r>
              <a:rPr lang="en-US" dirty="0"/>
              <a:t> de </a:t>
            </a:r>
            <a:r>
              <a:rPr lang="en-US" dirty="0" err="1"/>
              <a:t>descontaminación</a:t>
            </a:r>
            <a:r>
              <a:rPr lang="en-US" dirty="0"/>
              <a:t> </a:t>
            </a:r>
            <a:r>
              <a:rPr lang="en-US" dirty="0" err="1"/>
              <a:t>en</a:t>
            </a:r>
            <a:r>
              <a:rPr lang="en-US" dirty="0"/>
              <a:t> el </a:t>
            </a:r>
            <a:r>
              <a:rPr lang="en-US" dirty="0" err="1"/>
              <a:t>sitio</a:t>
            </a:r>
            <a:r>
              <a:rPr lang="en-US" dirty="0"/>
              <a:t> de </a:t>
            </a:r>
            <a:r>
              <a:rPr lang="en-US" dirty="0" err="1"/>
              <a:t>trabajo</a:t>
            </a:r>
            <a:r>
              <a:rPr lang="en-US" dirty="0"/>
              <a:t> </a:t>
            </a:r>
          </a:p>
          <a:p>
            <a:pPr marL="1066537" lvl="2" indent="-168401">
              <a:buFont typeface="Arial" panose="020B0604020202020204" pitchFamily="34" charset="0"/>
              <a:buChar char="•"/>
            </a:pPr>
            <a:r>
              <a:rPr lang="es-ES" dirty="0"/>
              <a:t>Explique que el empleador agrícola debe proporcionar suministros de descontaminación para el lavado/</a:t>
            </a:r>
            <a:r>
              <a:rPr lang="es-ES" dirty="0" err="1"/>
              <a:t>descontaminacón</a:t>
            </a:r>
            <a:r>
              <a:rPr lang="es-ES" dirty="0"/>
              <a:t> de rutina y descontaminación de emergencia.</a:t>
            </a:r>
          </a:p>
          <a:p>
            <a:pPr marL="1066537" lvl="2" indent="-168401">
              <a:buFont typeface="Arial" panose="020B0604020202020204" pitchFamily="34" charset="0"/>
              <a:buChar char="•"/>
            </a:pPr>
            <a:r>
              <a:rPr lang="es-ES" dirty="0"/>
              <a:t>Los suministros de descontaminación para los trabajadores deben incluir al menos 1 galón de agua por trabajador al comienzo</a:t>
            </a:r>
            <a:r>
              <a:rPr lang="es-ES" baseline="0" dirty="0"/>
              <a:t> </a:t>
            </a:r>
            <a:r>
              <a:rPr lang="es-ES" dirty="0"/>
              <a:t>del período de trabajo de cada trabajador para descontaminación de rutina y la descontaminación de emergencia, jabón y toallas de un solo uso.</a:t>
            </a:r>
          </a:p>
          <a:p>
            <a:pPr marL="1066537" lvl="2" indent="-168401">
              <a:buFont typeface="Arial" panose="020B0604020202020204" pitchFamily="34" charset="0"/>
              <a:buChar char="•"/>
            </a:pPr>
            <a:r>
              <a:rPr lang="es-ES" dirty="0"/>
              <a:t>Para los trabajadores de entrada </a:t>
            </a:r>
            <a:r>
              <a:rPr lang="es-ES" dirty="0" smtClean="0"/>
              <a:t>anticipada </a:t>
            </a:r>
            <a:r>
              <a:rPr lang="es-ES" dirty="0"/>
              <a:t>y los manipuladores, los suministros de descontaminación deben incluir al menos 3 galones de agua por trabajador al principio del período de trabajo, jabón y toallas de un solo uso. Para los manipuladores, los suministros de descontaminación también deben incluir un cambio de ropa (como trajes de tela) y ciertos sitios donde las manipuladores</a:t>
            </a:r>
            <a:r>
              <a:rPr lang="es-ES" baseline="0" dirty="0"/>
              <a:t> </a:t>
            </a:r>
            <a:r>
              <a:rPr lang="es-ES" dirty="0"/>
              <a:t>mezclan y cargan pesticidas pueden necesitar un sistema de lavado de ojos</a:t>
            </a:r>
            <a:endParaRPr lang="es-ES" b="0" dirty="0"/>
          </a:p>
          <a:p>
            <a:pPr marL="673603" lvl="1" indent="-224535" defTabSz="931774">
              <a:buFont typeface="Arial" panose="020B0604020202020204" pitchFamily="34" charset="0"/>
              <a:buChar char="•"/>
              <a:defRPr/>
            </a:pPr>
            <a:r>
              <a:rPr lang="en-US" dirty="0" err="1"/>
              <a:t>Asistencia</a:t>
            </a:r>
            <a:r>
              <a:rPr lang="en-US" dirty="0"/>
              <a:t> de </a:t>
            </a:r>
            <a:r>
              <a:rPr lang="en-US" dirty="0" err="1"/>
              <a:t>emergencia</a:t>
            </a:r>
            <a:r>
              <a:rPr lang="en-US" dirty="0"/>
              <a:t> y </a:t>
            </a:r>
            <a:r>
              <a:rPr lang="en-US" dirty="0" err="1"/>
              <a:t>si</a:t>
            </a:r>
            <a:r>
              <a:rPr lang="en-US" dirty="0"/>
              <a:t> </a:t>
            </a:r>
            <a:r>
              <a:rPr lang="en-US" dirty="0" err="1"/>
              <a:t>es</a:t>
            </a:r>
            <a:r>
              <a:rPr lang="en-US" dirty="0"/>
              <a:t> </a:t>
            </a:r>
            <a:r>
              <a:rPr lang="en-US" dirty="0" err="1"/>
              <a:t>necesario</a:t>
            </a:r>
            <a:r>
              <a:rPr lang="en-US" dirty="0"/>
              <a:t>, </a:t>
            </a:r>
            <a:r>
              <a:rPr lang="en-US" dirty="0" err="1"/>
              <a:t>transporte</a:t>
            </a:r>
            <a:r>
              <a:rPr lang="en-US" dirty="0"/>
              <a:t> a un </a:t>
            </a:r>
            <a:r>
              <a:rPr lang="en-US" dirty="0" err="1"/>
              <a:t>centro</a:t>
            </a:r>
            <a:r>
              <a:rPr lang="en-US" dirty="0"/>
              <a:t> </a:t>
            </a:r>
            <a:r>
              <a:rPr lang="en-US" dirty="0" err="1"/>
              <a:t>médico</a:t>
            </a:r>
            <a:r>
              <a:rPr lang="en-US" dirty="0"/>
              <a:t> para </a:t>
            </a:r>
            <a:r>
              <a:rPr lang="en-US" dirty="0" err="1"/>
              <a:t>tratamiento</a:t>
            </a:r>
            <a:r>
              <a:rPr lang="en-US" dirty="0"/>
              <a:t> de </a:t>
            </a:r>
            <a:r>
              <a:rPr lang="en-US" dirty="0" err="1"/>
              <a:t>emergencia</a:t>
            </a:r>
            <a:r>
              <a:rPr lang="en-US" dirty="0"/>
              <a:t> para </a:t>
            </a:r>
            <a:r>
              <a:rPr lang="en-US" dirty="0" err="1"/>
              <a:t>empleados</a:t>
            </a:r>
            <a:r>
              <a:rPr lang="en-US" dirty="0"/>
              <a:t> que se </a:t>
            </a:r>
            <a:r>
              <a:rPr lang="en-US" dirty="0" err="1"/>
              <a:t>enferman</a:t>
            </a:r>
            <a:r>
              <a:rPr lang="en-US" dirty="0"/>
              <a:t> o </a:t>
            </a:r>
            <a:r>
              <a:rPr lang="en-US" dirty="0" err="1"/>
              <a:t>sufren</a:t>
            </a:r>
            <a:r>
              <a:rPr lang="en-US" dirty="0"/>
              <a:t> </a:t>
            </a:r>
            <a:r>
              <a:rPr lang="en-US" dirty="0" err="1"/>
              <a:t>lesiones</a:t>
            </a:r>
            <a:r>
              <a:rPr lang="en-US" dirty="0"/>
              <a:t> </a:t>
            </a:r>
            <a:r>
              <a:rPr lang="en-US" dirty="0" err="1"/>
              <a:t>por</a:t>
            </a:r>
            <a:r>
              <a:rPr lang="en-US" dirty="0"/>
              <a:t> </a:t>
            </a:r>
            <a:r>
              <a:rPr lang="en-US" dirty="0" err="1"/>
              <a:t>exposición</a:t>
            </a:r>
            <a:r>
              <a:rPr lang="en-US" dirty="0"/>
              <a:t> de </a:t>
            </a:r>
            <a:r>
              <a:rPr lang="en-US" dirty="0" err="1"/>
              <a:t>pesticida</a:t>
            </a:r>
            <a:r>
              <a:rPr lang="en-US" dirty="0"/>
              <a:t> </a:t>
            </a:r>
            <a:r>
              <a:rPr lang="en-US" dirty="0" err="1"/>
              <a:t>durante</a:t>
            </a:r>
            <a:r>
              <a:rPr lang="en-US" dirty="0"/>
              <a:t> el </a:t>
            </a:r>
            <a:r>
              <a:rPr lang="en-US" dirty="0" err="1"/>
              <a:t>trabajo</a:t>
            </a:r>
            <a:r>
              <a:rPr lang="en-US" dirty="0"/>
              <a:t>. </a:t>
            </a:r>
            <a:endParaRPr lang="es-ES" dirty="0"/>
          </a:p>
          <a:p>
            <a:pPr marL="1066537" lvl="2" indent="-168401">
              <a:buFont typeface="Arial" panose="020B0604020202020204" pitchFamily="34" charset="0"/>
              <a:buChar char="•"/>
            </a:pPr>
            <a:r>
              <a:rPr lang="es-ES" dirty="0"/>
              <a:t>También debe proporcionar asistencia de emergencia, incluyendo el transporte. Debe proporcionarse la información siguiente debe al personal médico</a:t>
            </a:r>
            <a:r>
              <a:rPr lang="en-US" dirty="0"/>
              <a:t>:</a:t>
            </a:r>
          </a:p>
          <a:p>
            <a:pPr marL="1515606" lvl="3" indent="-168401">
              <a:buFont typeface="Arial" pitchFamily="34" charset="0"/>
              <a:buChar char="•"/>
            </a:pPr>
            <a:r>
              <a:rPr lang="en-US" dirty="0" err="1"/>
              <a:t>Nombre</a:t>
            </a:r>
            <a:r>
              <a:rPr lang="en-US" baseline="0" dirty="0"/>
              <a:t> del </a:t>
            </a:r>
            <a:r>
              <a:rPr lang="en-US" baseline="0" dirty="0" err="1"/>
              <a:t>producto</a:t>
            </a:r>
            <a:endParaRPr lang="en-US" dirty="0"/>
          </a:p>
          <a:p>
            <a:pPr marL="1515606" lvl="3" indent="-168401">
              <a:buFont typeface="Arial" pitchFamily="34" charset="0"/>
              <a:buChar char="•"/>
            </a:pPr>
            <a:r>
              <a:rPr lang="en-US" dirty="0" err="1"/>
              <a:t>Copias</a:t>
            </a:r>
            <a:r>
              <a:rPr lang="en-US" dirty="0"/>
              <a:t> de las </a:t>
            </a:r>
            <a:r>
              <a:rPr lang="en-US" dirty="0" err="1"/>
              <a:t>hojas</a:t>
            </a:r>
            <a:r>
              <a:rPr lang="en-US" baseline="0" dirty="0"/>
              <a:t> de </a:t>
            </a:r>
            <a:r>
              <a:rPr lang="en-US" baseline="0" dirty="0" err="1"/>
              <a:t>datos</a:t>
            </a:r>
            <a:r>
              <a:rPr lang="en-US" baseline="0" dirty="0"/>
              <a:t> de </a:t>
            </a:r>
            <a:r>
              <a:rPr lang="en-US" baseline="0" dirty="0" err="1"/>
              <a:t>seguridad</a:t>
            </a:r>
            <a:endParaRPr lang="en-US" dirty="0"/>
          </a:p>
          <a:p>
            <a:pPr marL="1515606" lvl="3" indent="-168401">
              <a:buFont typeface="Arial" pitchFamily="34" charset="0"/>
              <a:buChar char="•"/>
            </a:pPr>
            <a:r>
              <a:rPr lang="en-US" dirty="0" err="1"/>
              <a:t>Número</a:t>
            </a:r>
            <a:r>
              <a:rPr lang="en-US" baseline="0" dirty="0"/>
              <a:t> de </a:t>
            </a:r>
            <a:r>
              <a:rPr lang="en-US" baseline="0" dirty="0" err="1"/>
              <a:t>registro</a:t>
            </a:r>
            <a:r>
              <a:rPr lang="en-US" baseline="0" dirty="0"/>
              <a:t> del </a:t>
            </a:r>
            <a:r>
              <a:rPr lang="en-US" baseline="0" dirty="0" err="1"/>
              <a:t>producto</a:t>
            </a:r>
            <a:r>
              <a:rPr lang="en-US" baseline="0" dirty="0"/>
              <a:t> </a:t>
            </a:r>
            <a:r>
              <a:rPr lang="en-US" baseline="0" dirty="0" err="1"/>
              <a:t>asignado</a:t>
            </a:r>
            <a:r>
              <a:rPr lang="en-US" baseline="0" dirty="0"/>
              <a:t> </a:t>
            </a:r>
            <a:r>
              <a:rPr lang="en-US" baseline="0" dirty="0" err="1"/>
              <a:t>por</a:t>
            </a:r>
            <a:r>
              <a:rPr lang="en-US" baseline="0" dirty="0"/>
              <a:t> la </a:t>
            </a:r>
            <a:r>
              <a:rPr lang="en-US" dirty="0"/>
              <a:t>EPA y</a:t>
            </a:r>
            <a:r>
              <a:rPr lang="en-US" baseline="0" dirty="0"/>
              <a:t> </a:t>
            </a:r>
            <a:r>
              <a:rPr lang="en-US" baseline="0" dirty="0" err="1"/>
              <a:t>ingrediente</a:t>
            </a:r>
            <a:r>
              <a:rPr lang="en-US" baseline="0" dirty="0"/>
              <a:t>(s) </a:t>
            </a:r>
            <a:r>
              <a:rPr lang="en-US" baseline="0" dirty="0" err="1"/>
              <a:t>activo</a:t>
            </a:r>
            <a:r>
              <a:rPr lang="en-US" baseline="0" dirty="0"/>
              <a:t>(s) </a:t>
            </a:r>
            <a:r>
              <a:rPr lang="en-US" dirty="0"/>
              <a:t>del </a:t>
            </a:r>
            <a:r>
              <a:rPr lang="en-US" dirty="0" err="1"/>
              <a:t>pesticida</a:t>
            </a:r>
            <a:r>
              <a:rPr lang="en-US" dirty="0"/>
              <a:t> </a:t>
            </a:r>
            <a:r>
              <a:rPr lang="en-US" dirty="0" err="1"/>
              <a:t>utilizado</a:t>
            </a:r>
            <a:r>
              <a:rPr lang="en-US" dirty="0"/>
              <a:t>. </a:t>
            </a:r>
          </a:p>
          <a:p>
            <a:pPr marL="1515606" lvl="3" indent="-168401">
              <a:buFont typeface="Arial" pitchFamily="34" charset="0"/>
              <a:buChar char="•"/>
            </a:pPr>
            <a:r>
              <a:rPr lang="en-US" dirty="0"/>
              <a:t>Las </a:t>
            </a:r>
            <a:r>
              <a:rPr lang="en-US" dirty="0" err="1"/>
              <a:t>circunstancias</a:t>
            </a:r>
            <a:r>
              <a:rPr lang="en-US" dirty="0"/>
              <a:t> de la </a:t>
            </a:r>
            <a:r>
              <a:rPr lang="en-US" dirty="0" err="1"/>
              <a:t>aplicación</a:t>
            </a:r>
            <a:r>
              <a:rPr lang="en-US" dirty="0"/>
              <a:t> o el </a:t>
            </a:r>
            <a:r>
              <a:rPr lang="en-US" dirty="0" err="1"/>
              <a:t>uso</a:t>
            </a:r>
            <a:r>
              <a:rPr lang="en-US" dirty="0"/>
              <a:t> del </a:t>
            </a:r>
            <a:r>
              <a:rPr lang="en-US" dirty="0" err="1"/>
              <a:t>pesticida</a:t>
            </a:r>
            <a:r>
              <a:rPr lang="en-US" baseline="0" dirty="0"/>
              <a:t> y las </a:t>
            </a:r>
            <a:r>
              <a:rPr lang="en-US" baseline="0" dirty="0" err="1"/>
              <a:t>circunstancias</a:t>
            </a:r>
            <a:r>
              <a:rPr lang="en-US" baseline="0" dirty="0"/>
              <a:t> que </a:t>
            </a:r>
            <a:r>
              <a:rPr lang="en-US" baseline="0" dirty="0" err="1"/>
              <a:t>pudieran</a:t>
            </a:r>
            <a:r>
              <a:rPr lang="en-US" baseline="0" dirty="0"/>
              <a:t> </a:t>
            </a:r>
            <a:r>
              <a:rPr lang="en-US" baseline="0" dirty="0" err="1"/>
              <a:t>haber</a:t>
            </a:r>
            <a:r>
              <a:rPr lang="en-US" baseline="0" dirty="0"/>
              <a:t> </a:t>
            </a:r>
            <a:r>
              <a:rPr lang="en-US" baseline="0" dirty="0" err="1"/>
              <a:t>resultado</a:t>
            </a:r>
            <a:r>
              <a:rPr lang="en-US" baseline="0" dirty="0"/>
              <a:t> </a:t>
            </a:r>
            <a:r>
              <a:rPr lang="en-US" baseline="0" dirty="0" err="1"/>
              <a:t>en</a:t>
            </a:r>
            <a:r>
              <a:rPr lang="en-US" baseline="0" dirty="0"/>
              <a:t> la </a:t>
            </a:r>
            <a:r>
              <a:rPr lang="en-US" baseline="0" dirty="0" err="1"/>
              <a:t>exposición</a:t>
            </a:r>
            <a:r>
              <a:rPr lang="en-US" baseline="0" dirty="0"/>
              <a:t> al </a:t>
            </a:r>
            <a:r>
              <a:rPr lang="en-US" baseline="0" dirty="0" err="1"/>
              <a:t>pesticida</a:t>
            </a:r>
            <a:r>
              <a:rPr lang="en-US" baseline="0" dirty="0"/>
              <a:t>.</a:t>
            </a:r>
          </a:p>
          <a:p>
            <a:pPr marL="1515606" lvl="3" indent="-168401">
              <a:buFont typeface="Arial" pitchFamily="34" charset="0"/>
              <a:buChar char="•"/>
            </a:pPr>
            <a:endParaRPr lang="en-US" baseline="0" dirty="0"/>
          </a:p>
          <a:p>
            <a:pPr rtl="0"/>
            <a:r>
              <a:rPr lang="en-US" b="0" noProof="0" dirty="0"/>
              <a:t>2. </a:t>
            </a:r>
            <a:r>
              <a:rPr lang="es-ES" dirty="0">
                <a:effectLst/>
              </a:rPr>
              <a:t>Esto concluye la sección 1: leyes y reglamentos. Continúe con la sección 2: Preparación para la capacitación y requisitos o regrese a la tabla de contenido al hacer clic en el botón "Volver a la tabla de contenido" en la esquina inferior derecha de esta diapositiva (sólo en el modo de presentación).</a:t>
            </a:r>
          </a:p>
          <a:p>
            <a:pPr marL="224535" indent="-224535" defTabSz="898136">
              <a:buFont typeface="+mj-lt"/>
              <a:buAutoNum type="arabicPeriod"/>
              <a:defRPr/>
            </a:pPr>
            <a:endParaRPr lang="en-US" b="0" baseline="0" dirty="0"/>
          </a:p>
          <a:p>
            <a:pPr marL="224535" indent="-224535" defTabSz="898136">
              <a:buFont typeface="+mj-lt"/>
              <a:buAutoNum type="arabicPeriod"/>
              <a:defRPr/>
            </a:pPr>
            <a:endParaRPr lang="es-ES"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513195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MX" b="1" dirty="0"/>
              <a:t>Notes for trainers:</a:t>
            </a:r>
          </a:p>
          <a:p>
            <a:pPr marL="224535" indent="-224535">
              <a:buFont typeface="+mj-lt"/>
              <a:buAutoNum type="arabicPeriod"/>
            </a:pPr>
            <a:r>
              <a:rPr lang="en-US" b="1" dirty="0"/>
              <a:t>This section is for trainers only. It does</a:t>
            </a:r>
            <a:r>
              <a:rPr lang="en-US" b="1" baseline="0" dirty="0"/>
              <a:t> not contain training requirements for workers or handlers.</a:t>
            </a:r>
            <a:endParaRPr lang="en-US" b="1" dirty="0"/>
          </a:p>
          <a:p>
            <a:pPr marL="224535" indent="-224535" defTabSz="898136">
              <a:buFont typeface="+mj-lt"/>
              <a:buAutoNum type="arabicPeriod"/>
              <a:defRPr/>
            </a:pPr>
            <a:r>
              <a:rPr lang="en-US" dirty="0"/>
              <a:t>This section provides information to help prepare for training</a:t>
            </a:r>
            <a:r>
              <a:rPr lang="en-US" baseline="0" dirty="0"/>
              <a:t> and provides the training requirements for administering worker and handler training.</a:t>
            </a:r>
          </a:p>
          <a:p>
            <a:endParaRPr lang="en-US" dirty="0"/>
          </a:p>
          <a:p>
            <a:r>
              <a:rPr lang="en-US" altLang="es-MX" b="1" dirty="0" err="1"/>
              <a:t>Notas</a:t>
            </a:r>
            <a:r>
              <a:rPr lang="en-US" altLang="es-MX" b="1" baseline="0" dirty="0"/>
              <a:t> para </a:t>
            </a:r>
            <a:r>
              <a:rPr lang="en-US" altLang="es-MX" b="1" baseline="0" dirty="0" err="1"/>
              <a:t>capacitadores</a:t>
            </a:r>
            <a:endParaRPr lang="en-US" altLang="es-MX" b="1" dirty="0"/>
          </a:p>
          <a:p>
            <a:pPr marL="224535" indent="-224535">
              <a:buFont typeface="+mj-lt"/>
              <a:buAutoNum type="arabicPeriod"/>
            </a:pPr>
            <a:r>
              <a:rPr lang="en-US" b="1" dirty="0" err="1"/>
              <a:t>Esta</a:t>
            </a:r>
            <a:r>
              <a:rPr lang="en-US" b="1" dirty="0"/>
              <a:t> </a:t>
            </a:r>
            <a:r>
              <a:rPr lang="en-US" b="1" dirty="0" err="1"/>
              <a:t>sección</a:t>
            </a:r>
            <a:r>
              <a:rPr lang="en-US" b="1" dirty="0"/>
              <a:t> </a:t>
            </a:r>
            <a:r>
              <a:rPr lang="en-US" b="1" dirty="0" err="1"/>
              <a:t>es</a:t>
            </a:r>
            <a:r>
              <a:rPr lang="en-US" b="1" baseline="0" dirty="0"/>
              <a:t> para </a:t>
            </a:r>
            <a:r>
              <a:rPr lang="en-US" b="1" baseline="0" dirty="0" err="1" smtClean="0"/>
              <a:t>capacitadores</a:t>
            </a:r>
            <a:r>
              <a:rPr lang="en-US" b="1" baseline="0" dirty="0" smtClean="0"/>
              <a:t> </a:t>
            </a:r>
            <a:r>
              <a:rPr lang="en-US" b="1" baseline="0" dirty="0" err="1"/>
              <a:t>solamente</a:t>
            </a:r>
            <a:r>
              <a:rPr lang="en-US" b="1" dirty="0"/>
              <a:t>. No </a:t>
            </a:r>
            <a:r>
              <a:rPr lang="en-US" b="1" dirty="0" err="1"/>
              <a:t>contiene</a:t>
            </a:r>
            <a:r>
              <a:rPr lang="en-US" b="1" baseline="0" dirty="0"/>
              <a:t> </a:t>
            </a:r>
            <a:r>
              <a:rPr lang="en-US" b="1" baseline="0" dirty="0" err="1"/>
              <a:t>requisitos</a:t>
            </a:r>
            <a:r>
              <a:rPr lang="en-US" b="1" baseline="0" dirty="0"/>
              <a:t> de </a:t>
            </a:r>
            <a:r>
              <a:rPr lang="en-US" b="1" baseline="0" dirty="0" err="1"/>
              <a:t>capacitación</a:t>
            </a:r>
            <a:r>
              <a:rPr lang="en-US" b="1" baseline="0" dirty="0"/>
              <a:t> para </a:t>
            </a:r>
            <a:r>
              <a:rPr lang="en-US" b="1" baseline="0" dirty="0" err="1"/>
              <a:t>trabajadores</a:t>
            </a:r>
            <a:r>
              <a:rPr lang="en-US" b="1" baseline="0" dirty="0"/>
              <a:t> o </a:t>
            </a:r>
            <a:r>
              <a:rPr lang="en-US" b="1" baseline="0" dirty="0" err="1"/>
              <a:t>manipuladores</a:t>
            </a:r>
            <a:endParaRPr lang="en-US" b="1" dirty="0"/>
          </a:p>
          <a:p>
            <a:pPr marL="224535" indent="-224535" defTabSz="898136">
              <a:buFont typeface="+mj-lt"/>
              <a:buAutoNum type="arabicPeriod"/>
              <a:defRPr/>
            </a:pPr>
            <a:r>
              <a:rPr lang="en-US" dirty="0" err="1"/>
              <a:t>Esta</a:t>
            </a:r>
            <a:r>
              <a:rPr lang="en-US" dirty="0"/>
              <a:t> </a:t>
            </a:r>
            <a:r>
              <a:rPr lang="en-US" dirty="0" err="1"/>
              <a:t>sección</a:t>
            </a:r>
            <a:r>
              <a:rPr lang="en-US" dirty="0"/>
              <a:t> </a:t>
            </a:r>
            <a:r>
              <a:rPr lang="en-US" dirty="0" err="1"/>
              <a:t>proporciona</a:t>
            </a:r>
            <a:r>
              <a:rPr lang="en-US" baseline="0" dirty="0"/>
              <a:t> </a:t>
            </a:r>
            <a:r>
              <a:rPr lang="en-US" baseline="0" dirty="0" err="1"/>
              <a:t>información</a:t>
            </a:r>
            <a:r>
              <a:rPr lang="en-US" baseline="0" dirty="0"/>
              <a:t> para </a:t>
            </a:r>
            <a:r>
              <a:rPr lang="en-US" baseline="0" dirty="0" err="1"/>
              <a:t>ayudará</a:t>
            </a:r>
            <a:r>
              <a:rPr lang="en-US" baseline="0" dirty="0"/>
              <a:t> </a:t>
            </a:r>
            <a:r>
              <a:rPr lang="en-US" baseline="0" dirty="0" err="1"/>
              <a:t>prepararse</a:t>
            </a:r>
            <a:r>
              <a:rPr lang="en-US" baseline="0" dirty="0"/>
              <a:t> para la </a:t>
            </a:r>
            <a:r>
              <a:rPr lang="en-US" baseline="0" dirty="0" err="1"/>
              <a:t>capacitación</a:t>
            </a:r>
            <a:r>
              <a:rPr lang="en-US" baseline="0" dirty="0"/>
              <a:t> y </a:t>
            </a:r>
            <a:r>
              <a:rPr lang="en-US" baseline="0" dirty="0" err="1"/>
              <a:t>proporciona</a:t>
            </a:r>
            <a:r>
              <a:rPr lang="en-US" baseline="0" dirty="0"/>
              <a:t> los </a:t>
            </a:r>
            <a:r>
              <a:rPr lang="en-US" baseline="0" dirty="0" err="1"/>
              <a:t>requisitos</a:t>
            </a:r>
            <a:r>
              <a:rPr lang="en-US" baseline="0" dirty="0"/>
              <a:t> de </a:t>
            </a:r>
            <a:r>
              <a:rPr lang="en-US" baseline="0" dirty="0" err="1"/>
              <a:t>capacitación</a:t>
            </a:r>
            <a:r>
              <a:rPr lang="en-US" baseline="0" dirty="0"/>
              <a:t> para </a:t>
            </a:r>
            <a:r>
              <a:rPr lang="en-US" baseline="0" dirty="0" err="1"/>
              <a:t>administrar</a:t>
            </a:r>
            <a:r>
              <a:rPr lang="en-US" baseline="0" dirty="0"/>
              <a:t> </a:t>
            </a:r>
            <a:r>
              <a:rPr lang="en-US" baseline="0" dirty="0" smtClean="0"/>
              <a:t>la </a:t>
            </a:r>
            <a:r>
              <a:rPr lang="en-US" baseline="0" dirty="0" err="1" smtClean="0"/>
              <a:t>capacitación</a:t>
            </a:r>
            <a:r>
              <a:rPr lang="en-US" baseline="0" dirty="0" smtClean="0"/>
              <a:t> de </a:t>
            </a:r>
            <a:r>
              <a:rPr lang="en-US" baseline="0" dirty="0"/>
              <a:t>los </a:t>
            </a:r>
            <a:r>
              <a:rPr lang="en-US" baseline="0" dirty="0" err="1"/>
              <a:t>trabajadores</a:t>
            </a:r>
            <a:r>
              <a:rPr lang="en-US" baseline="0" dirty="0"/>
              <a:t> y los </a:t>
            </a:r>
            <a:r>
              <a:rPr lang="en-US" baseline="0" dirty="0" err="1"/>
              <a:t>manipuladores</a:t>
            </a:r>
            <a:r>
              <a:rPr lang="en-US" baseline="0" dirty="0"/>
              <a:t>.</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23</a:t>
            </a:fld>
            <a:endParaRPr lang="en-US" dirty="0"/>
          </a:p>
        </p:txBody>
      </p:sp>
    </p:spTree>
    <p:extLst>
      <p:ext uri="{BB962C8B-B14F-4D97-AF65-F5344CB8AC3E}">
        <p14:creationId xmlns:p14="http://schemas.microsoft.com/office/powerpoint/2010/main" val="3228792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0348" indent="-220348">
              <a:buFont typeface="+mj-lt"/>
              <a:buAutoNum type="arabicPeriod"/>
            </a:pPr>
            <a:r>
              <a:rPr lang="en-US" dirty="0"/>
              <a:t>Under the revised WPS, qualified trainers of workers include those who:</a:t>
            </a:r>
          </a:p>
          <a:p>
            <a:pPr marL="771216" lvl="1" indent="-330521">
              <a:buFont typeface="Arial" panose="020B0604020202020204" pitchFamily="34" charset="0"/>
              <a:buChar char="•"/>
            </a:pPr>
            <a:r>
              <a:rPr lang="en-US" dirty="0"/>
              <a:t>Have completed an EPA-approved pesticide safety train-the-trainer course for trainers of workers, such as this one.</a:t>
            </a:r>
          </a:p>
          <a:p>
            <a:pPr marL="771216" lvl="1" indent="-330521">
              <a:buFont typeface="Arial" panose="020B0604020202020204" pitchFamily="34" charset="0"/>
              <a:buChar char="•"/>
            </a:pPr>
            <a:r>
              <a:rPr lang="en-US" dirty="0"/>
              <a:t>Are designated as trainers of certified applicators, handlers, or workers by the agency responsible for pesticide enforcement or by EPA</a:t>
            </a:r>
          </a:p>
          <a:p>
            <a:pPr marL="771216" lvl="1" indent="-330521">
              <a:buFont typeface="Arial" panose="020B0604020202020204" pitchFamily="34" charset="0"/>
              <a:buChar char="•"/>
            </a:pPr>
            <a:r>
              <a:rPr lang="en-US" dirty="0"/>
              <a:t>Are certified as applicators of restricted use products under 40 CFR Part 171. Only persons who are </a:t>
            </a:r>
            <a:r>
              <a:rPr lang="en-US" b="1" dirty="0"/>
              <a:t>currently </a:t>
            </a:r>
            <a:r>
              <a:rPr lang="en-US" dirty="0"/>
              <a:t>certified applicators with a valid certification can train workers and handlers.</a:t>
            </a:r>
          </a:p>
          <a:p>
            <a:pPr marL="220348" indent="-220348">
              <a:buFont typeface="+mj-lt"/>
              <a:buAutoNum type="arabicPeriod"/>
            </a:pPr>
            <a:r>
              <a:rPr lang="en-US" dirty="0"/>
              <a:t>Under the revised WPS, qualified trainers of handlers include those who:</a:t>
            </a:r>
          </a:p>
          <a:p>
            <a:pPr marL="771216" lvl="1" indent="-330521">
              <a:buFont typeface="Arial" panose="020B0604020202020204" pitchFamily="34" charset="0"/>
              <a:buChar char="•"/>
            </a:pPr>
            <a:r>
              <a:rPr lang="en-US" dirty="0"/>
              <a:t>Have completed an EPA-approved pesticide safety train-the-trainer course for trainers of handlers, such as this one.</a:t>
            </a:r>
          </a:p>
          <a:p>
            <a:pPr marL="771216" lvl="1" indent="-330521">
              <a:buFont typeface="Arial" panose="020B0604020202020204" pitchFamily="34" charset="0"/>
              <a:buChar char="•"/>
            </a:pPr>
            <a:r>
              <a:rPr lang="en-US" dirty="0"/>
              <a:t>Are designated as trainers of certified applicators or handlers by the agency responsible for pesticide enforcement or by EPA</a:t>
            </a:r>
          </a:p>
          <a:p>
            <a:pPr marL="771216" lvl="1" indent="-330521">
              <a:buFont typeface="Arial" panose="020B0604020202020204" pitchFamily="34" charset="0"/>
              <a:buChar char="•"/>
            </a:pPr>
            <a:r>
              <a:rPr lang="en-US" dirty="0"/>
              <a:t>Are certified as applicators of restricted use products under 40 CFR Part 171. Only persons who are </a:t>
            </a:r>
            <a:r>
              <a:rPr lang="en-US" b="1" dirty="0"/>
              <a:t>currently </a:t>
            </a:r>
            <a:r>
              <a:rPr lang="en-US" dirty="0"/>
              <a:t>certified applicators with a valid certification can train workers and handlers.</a:t>
            </a:r>
          </a:p>
          <a:p>
            <a:pPr marL="330521" indent="-330521">
              <a:buFont typeface="+mj-lt"/>
              <a:buAutoNum type="arabicPeriod"/>
            </a:pPr>
            <a:r>
              <a:rPr lang="en-US" dirty="0"/>
              <a:t>NOTE: After January 2, 2017, persons who have only been trained as WPS pesticide handlers will no longer be qualified to train workers under the revised WPS unless they complete a train the trainer course.</a:t>
            </a:r>
          </a:p>
          <a:p>
            <a:pPr marL="330521" indent="-330521" defTabSz="881390">
              <a:buFont typeface="+mj-lt"/>
              <a:buAutoNum type="arabicPeriod"/>
              <a:defRPr/>
            </a:pPr>
            <a:r>
              <a:rPr lang="en-US" dirty="0"/>
              <a:t>State law or tribal ordinance may supersede these requirements and may require trainers to complete a state- or tribal-specific program. </a:t>
            </a:r>
          </a:p>
          <a:p>
            <a:pPr marL="330521" indent="-330521" defTabSz="881390">
              <a:buFont typeface="+mj-lt"/>
              <a:buAutoNum type="arabicPeriod"/>
              <a:defRPr/>
            </a:pPr>
            <a:endParaRPr lang="en-US" dirty="0"/>
          </a:p>
          <a:p>
            <a:pPr marL="330521" indent="-330521" defTabSz="881390">
              <a:buFont typeface="+mj-lt"/>
              <a:buAutoNum type="arabicPeriod"/>
              <a:defRPr/>
            </a:pPr>
            <a:endParaRPr lang="en-US" dirty="0"/>
          </a:p>
          <a:p>
            <a:pPr defTabSz="881390">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endParaRPr lang="en-US" altLang="es-MX" b="1" dirty="0"/>
          </a:p>
          <a:p>
            <a:pPr marL="220348" indent="-220348">
              <a:buFont typeface="+mj-lt"/>
              <a:buAutoNum type="arabicPeriod"/>
            </a:pPr>
            <a:r>
              <a:rPr lang="es-ES" dirty="0"/>
              <a:t>De acuerdo con el WPS revisado, instructores </a:t>
            </a:r>
            <a:r>
              <a:rPr lang="es-ES" baseline="0" dirty="0"/>
              <a:t>calificados de proporcionar capacitación a los </a:t>
            </a:r>
            <a:r>
              <a:rPr lang="es-ES" dirty="0"/>
              <a:t>trabajadores agrícolas incluyen a aquellos que:</a:t>
            </a:r>
          </a:p>
          <a:p>
            <a:pPr marL="771216" lvl="1" indent="-330521">
              <a:buFont typeface="Arial" panose="020B0604020202020204" pitchFamily="34" charset="0"/>
              <a:buChar char="•"/>
            </a:pPr>
            <a:r>
              <a:rPr lang="es-ES" dirty="0"/>
              <a:t>Completaron un curso de capacitación sobre la seguridad de los pesticidas aprobado por la EPA diseñada</a:t>
            </a:r>
            <a:r>
              <a:rPr lang="es-ES" baseline="0" dirty="0"/>
              <a:t> </a:t>
            </a:r>
            <a:r>
              <a:rPr lang="es-ES" dirty="0"/>
              <a:t>para capacitadores de trabajadores, como éste curso.</a:t>
            </a:r>
          </a:p>
          <a:p>
            <a:pPr marL="771216" lvl="1" indent="-330521">
              <a:buFont typeface="Arial" panose="020B0604020202020204" pitchFamily="34" charset="0"/>
              <a:buChar char="•"/>
            </a:pPr>
            <a:r>
              <a:rPr lang="es-ES" dirty="0"/>
              <a:t>Son designados como capacitadores de aplicadores certificados, manipuladores de pesticidas o trabajadores agrícolas por la agencia responsable del cumplimiento de las leyes de pesticidas o por la EPA</a:t>
            </a:r>
          </a:p>
          <a:p>
            <a:pPr marL="771216" lvl="1" indent="-330521">
              <a:buFont typeface="Arial" panose="020B0604020202020204" pitchFamily="34" charset="0"/>
              <a:buChar char="•"/>
            </a:pPr>
            <a:r>
              <a:rPr lang="es-ES" dirty="0"/>
              <a:t>Están certificados como aplicadores de productos de uso restringido bajo 40 CFR Parte 171. Sólo las personas que </a:t>
            </a:r>
            <a:r>
              <a:rPr lang="es-ES" b="1" dirty="0"/>
              <a:t>actualmente</a:t>
            </a:r>
            <a:r>
              <a:rPr lang="es-ES" dirty="0"/>
              <a:t> son aplicadores certificados con una certificación válida pueden capacitar a trabajadores y </a:t>
            </a:r>
            <a:r>
              <a:rPr lang="en-US" dirty="0" err="1"/>
              <a:t>manipuladores</a:t>
            </a:r>
            <a:endParaRPr lang="en-US" dirty="0"/>
          </a:p>
          <a:p>
            <a:pPr marL="220348" indent="-220348">
              <a:buFont typeface="+mj-lt"/>
              <a:buAutoNum type="arabicPeriod"/>
            </a:pPr>
            <a:r>
              <a:rPr lang="es-ES" dirty="0"/>
              <a:t>De acuerdo con el WPS revisado, la</a:t>
            </a:r>
            <a:r>
              <a:rPr lang="es-ES" baseline="0" dirty="0"/>
              <a:t>s personas calificadas para proporcionar capacitación a manipuladores de pesticidas </a:t>
            </a:r>
            <a:r>
              <a:rPr lang="es-ES" dirty="0"/>
              <a:t>agrícolas incluyen a aquellos que:</a:t>
            </a:r>
          </a:p>
          <a:p>
            <a:pPr marL="771216" lvl="1" indent="-330521">
              <a:buFont typeface="Arial" panose="020B0604020202020204" pitchFamily="34" charset="0"/>
              <a:buChar char="•"/>
            </a:pPr>
            <a:r>
              <a:rPr lang="es-ES" dirty="0"/>
              <a:t>Completaron un curso de capacitación sobre la seguridad de los pesticidas aprobado por la EPA diseñada</a:t>
            </a:r>
            <a:r>
              <a:rPr lang="es-ES" baseline="0" dirty="0"/>
              <a:t> </a:t>
            </a:r>
            <a:r>
              <a:rPr lang="es-ES" dirty="0"/>
              <a:t>para capacitadores de manipuladores de pesticidas, como éste curso.</a:t>
            </a:r>
          </a:p>
          <a:p>
            <a:pPr marL="771216" lvl="1" indent="-330521">
              <a:buFont typeface="Arial" panose="020B0604020202020204" pitchFamily="34" charset="0"/>
              <a:buChar char="•"/>
            </a:pPr>
            <a:r>
              <a:rPr lang="es-ES" dirty="0"/>
              <a:t>Son designados como capacitadores de aplicadores certificados</a:t>
            </a:r>
            <a:r>
              <a:rPr lang="es-ES" baseline="0" dirty="0"/>
              <a:t> o</a:t>
            </a:r>
            <a:r>
              <a:rPr lang="es-ES" dirty="0"/>
              <a:t> manipuladores de pesticidas por la agencia responsable del cumplimiento de las leyes de pesticidas o por la EPA</a:t>
            </a:r>
          </a:p>
          <a:p>
            <a:pPr marL="771216" marR="0" lvl="1" indent="-33052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Están certificados como aplicadores de productos de uso restringido bajo 40 CFR Parte 171. Sólo las personas que </a:t>
            </a:r>
            <a:r>
              <a:rPr lang="es-ES" b="1" dirty="0"/>
              <a:t>actualmente</a:t>
            </a:r>
            <a:r>
              <a:rPr lang="es-ES" dirty="0"/>
              <a:t> son aplicadores certificados con una certificación válida pueden capacitar a trabajadores y </a:t>
            </a:r>
            <a:r>
              <a:rPr lang="en-US" dirty="0" err="1"/>
              <a:t>manipuladores</a:t>
            </a:r>
            <a:endParaRPr lang="en-US" dirty="0"/>
          </a:p>
          <a:p>
            <a:pPr marL="330521" indent="-330521">
              <a:buFont typeface="+mj-lt"/>
              <a:buAutoNum type="arabicPeriod"/>
            </a:pPr>
            <a:r>
              <a:rPr lang="es-ES" dirty="0"/>
              <a:t>NOTA: Después del 2 de enero de 2017, las personas que han sido capacitados como manipuladores de pesticidas de acuerdo</a:t>
            </a:r>
            <a:r>
              <a:rPr lang="es-ES" baseline="0" dirty="0"/>
              <a:t> con el </a:t>
            </a:r>
            <a:r>
              <a:rPr lang="es-ES" dirty="0"/>
              <a:t>WPS ya no estarán calificadas para capacitar a los trabajadores bajo la WPS revisada a menos que completen un curso de capacitación.</a:t>
            </a:r>
          </a:p>
          <a:p>
            <a:pPr marL="330521" indent="-330521" defTabSz="881390">
              <a:buFont typeface="+mj-lt"/>
              <a:buAutoNum type="arabicPeriod"/>
              <a:defRPr/>
            </a:pPr>
            <a:r>
              <a:rPr lang="es-ES" dirty="0"/>
              <a:t>La ley estatal u ordenanzas tribal pueden reemplazar estos requisitos y pueden requerir que los capacitadores completen un programa específico</a:t>
            </a:r>
            <a:r>
              <a:rPr lang="es-ES" baseline="0" dirty="0"/>
              <a:t> para el estado o tribu. </a:t>
            </a:r>
            <a:endParaRPr lang="en-US" dirty="0"/>
          </a:p>
          <a:p>
            <a:pPr marL="330521" indent="-330521" defTabSz="881390">
              <a:buFont typeface="+mj-lt"/>
              <a:buAutoNum type="arabicPeriod"/>
              <a:defRPr/>
            </a:pPr>
            <a:endParaRPr lang="en-US" dirty="0"/>
          </a:p>
          <a:p>
            <a:pPr marL="0" indent="0" defTabSz="881390">
              <a:buFont typeface="+mj-lt"/>
              <a:buNone/>
              <a:defRPr/>
            </a:pPr>
            <a:endParaRPr lang="en-US" dirty="0"/>
          </a:p>
        </p:txBody>
      </p:sp>
      <p:sp>
        <p:nvSpPr>
          <p:cNvPr id="4" name="Slide Number Placeholder 3"/>
          <p:cNvSpPr>
            <a:spLocks noGrp="1"/>
          </p:cNvSpPr>
          <p:nvPr>
            <p:ph type="sldNum" sz="quarter" idx="10"/>
          </p:nvPr>
        </p:nvSpPr>
        <p:spPr/>
        <p:txBody>
          <a:bodyPr/>
          <a:lstStyle/>
          <a:p>
            <a:fld id="{ADAA5EB5-993A-4349-85DB-FB76D6C26C53}" type="slidenum">
              <a:rPr lang="en-US" smtClean="0"/>
              <a:t>24</a:t>
            </a:fld>
            <a:endParaRPr lang="en-US" dirty="0"/>
          </a:p>
        </p:txBody>
      </p:sp>
    </p:spTree>
    <p:extLst>
      <p:ext uri="{BB962C8B-B14F-4D97-AF65-F5344CB8AC3E}">
        <p14:creationId xmlns:p14="http://schemas.microsoft.com/office/powerpoint/2010/main" val="1878596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altLang="es-MX" b="1" dirty="0"/>
              <a:t>Notes for trainers of workers and pesticide handlers:</a:t>
            </a:r>
          </a:p>
          <a:p>
            <a:pPr marL="224535" indent="-224535">
              <a:buFont typeface="+mj-lt"/>
              <a:buAutoNum type="arabicPeriod"/>
            </a:pPr>
            <a:r>
              <a:rPr lang="en-US" dirty="0"/>
              <a:t>Training must be provided annually. Handlers or workers who have not been trained within the last 12 months must receive pesticide safety training. </a:t>
            </a:r>
          </a:p>
          <a:p>
            <a:pPr marL="224535" indent="-224535" defTabSz="898136">
              <a:buFont typeface="+mj-lt"/>
              <a:buAutoNum type="arabicPeriod"/>
              <a:defRPr/>
            </a:pPr>
            <a:r>
              <a:rPr lang="en-US" dirty="0"/>
              <a:t>Workers must be trained before they enter an area that has been treated with a pesticide or where a restricted-entry interval (REI) has been in effect within the last 30 days. EPA has eliminated the allowance for a grace period for training workers. </a:t>
            </a:r>
          </a:p>
          <a:p>
            <a:pPr marL="224535" indent="-224535">
              <a:buFont typeface="+mj-lt"/>
              <a:buAutoNum type="arabicPeriod"/>
            </a:pPr>
            <a:r>
              <a:rPr lang="en-US" dirty="0"/>
              <a:t>Handlers must be trained before they perform any handling task. </a:t>
            </a:r>
            <a:endParaRPr lang="en-US" altLang="en-US" dirty="0"/>
          </a:p>
          <a:p>
            <a:endParaRPr lang="en-US" dirty="0"/>
          </a:p>
          <a:p>
            <a:pPr defTabSz="949420">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baseline="0" dirty="0"/>
              <a:t> de </a:t>
            </a:r>
            <a:r>
              <a:rPr lang="en-US" altLang="es-MX" b="1" baseline="0" dirty="0" err="1"/>
              <a:t>pesticidas</a:t>
            </a:r>
            <a:r>
              <a:rPr lang="en-US" altLang="es-MX" b="1" baseline="0" dirty="0"/>
              <a:t>:</a:t>
            </a:r>
            <a:endParaRPr lang="en-US" altLang="es-MX" b="1" dirty="0"/>
          </a:p>
          <a:p>
            <a:pPr marL="224535" indent="-224535">
              <a:buFont typeface="+mj-lt"/>
              <a:buAutoNum type="arabicPeriod"/>
            </a:pPr>
            <a:r>
              <a:rPr lang="es-ES" dirty="0"/>
              <a:t>La capacitación debe ser proporcionada anualmente. Los manipuladores o trabajadores que no han sido entrenados en los últimos 12 meses deben recibir capacitación de seguridad de pesticidas.</a:t>
            </a:r>
          </a:p>
          <a:p>
            <a:pPr marL="224535" indent="-224535">
              <a:buFont typeface="+mj-lt"/>
              <a:buAutoNum type="arabicPeriod"/>
            </a:pPr>
            <a:r>
              <a:rPr lang="es-ES" dirty="0"/>
              <a:t>Los trabajadores deben ser </a:t>
            </a:r>
            <a:r>
              <a:rPr lang="es-ES" dirty="0" smtClean="0"/>
              <a:t>capacitados </a:t>
            </a:r>
            <a:r>
              <a:rPr lang="es-ES" dirty="0"/>
              <a:t>antes de entrar en un área que ha sido tratada con un pesticida o donde un intervalo de entrada restringida (REI) ha estado en efecto en los últimos 30 días. La EPA ha eliminado el período de gracia para capacitar a los trabajadores</a:t>
            </a:r>
            <a:r>
              <a:rPr lang="en-US" dirty="0"/>
              <a:t>. </a:t>
            </a:r>
          </a:p>
          <a:p>
            <a:pPr marL="224535" indent="-224535">
              <a:buFont typeface="+mj-lt"/>
              <a:buAutoNum type="arabicPeriod"/>
            </a:pPr>
            <a:r>
              <a:rPr lang="es-ES" dirty="0"/>
              <a:t>Los manipuladores</a:t>
            </a:r>
            <a:r>
              <a:rPr lang="es-ES" baseline="0" dirty="0"/>
              <a:t> </a:t>
            </a:r>
            <a:r>
              <a:rPr lang="es-ES" dirty="0"/>
              <a:t>deben ser capacitados antes de realizar cualquier tarea de manipulación de pesticidas</a:t>
            </a:r>
            <a:r>
              <a:rPr lang="en-US" dirty="0"/>
              <a:t>. </a:t>
            </a:r>
            <a:endParaRPr lang="en-US" altLang="en-US" dirty="0"/>
          </a:p>
          <a:p>
            <a:endParaRPr lang="en-US" dirty="0"/>
          </a:p>
        </p:txBody>
      </p:sp>
      <p:sp>
        <p:nvSpPr>
          <p:cNvPr id="4" name="Slide Number Placeholder 3"/>
          <p:cNvSpPr>
            <a:spLocks noGrp="1"/>
          </p:cNvSpPr>
          <p:nvPr>
            <p:ph type="sldNum" sz="quarter" idx="10"/>
          </p:nvPr>
        </p:nvSpPr>
        <p:spPr/>
        <p:txBody>
          <a:bodyPr/>
          <a:lstStyle/>
          <a:p>
            <a:fld id="{ADAA5EB5-993A-4349-85DB-FB76D6C26C53}" type="slidenum">
              <a:rPr lang="en-US" smtClean="0"/>
              <a:t>25</a:t>
            </a:fld>
            <a:endParaRPr lang="en-US" dirty="0"/>
          </a:p>
        </p:txBody>
      </p:sp>
    </p:spTree>
    <p:extLst>
      <p:ext uri="{BB962C8B-B14F-4D97-AF65-F5344CB8AC3E}">
        <p14:creationId xmlns:p14="http://schemas.microsoft.com/office/powerpoint/2010/main" val="1389919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0348" indent="-220348">
              <a:buFont typeface="+mj-lt"/>
              <a:buAutoNum type="arabicPeriod"/>
            </a:pPr>
            <a:r>
              <a:rPr lang="en-US" dirty="0"/>
              <a:t>Employers are responsible for maintaining records of worker and handler training. The records must include: </a:t>
            </a:r>
          </a:p>
          <a:p>
            <a:pPr marL="661043" lvl="1" indent="-220348">
              <a:buFont typeface="Arial" panose="020B0604020202020204" pitchFamily="34" charset="0"/>
              <a:buChar char="•"/>
            </a:pPr>
            <a:r>
              <a:rPr lang="en-US" dirty="0"/>
              <a:t>The trained handler’s or worker’s printed name and signature. </a:t>
            </a:r>
          </a:p>
          <a:p>
            <a:pPr marL="661043" lvl="1" indent="-220348">
              <a:buFont typeface="Arial" panose="020B0604020202020204" pitchFamily="34" charset="0"/>
              <a:buChar char="•"/>
            </a:pPr>
            <a:r>
              <a:rPr lang="en-US" dirty="0"/>
              <a:t>Date of the training. </a:t>
            </a:r>
          </a:p>
          <a:p>
            <a:pPr marL="661043" lvl="1" indent="-220348">
              <a:buFont typeface="Arial" panose="020B0604020202020204" pitchFamily="34" charset="0"/>
              <a:buChar char="•"/>
            </a:pPr>
            <a:r>
              <a:rPr lang="en-US" dirty="0"/>
              <a:t>Information identifying which EPA-approved training materials were used. </a:t>
            </a:r>
          </a:p>
          <a:p>
            <a:pPr marL="661043" lvl="1" indent="-220348">
              <a:buFont typeface="Arial" panose="020B0604020202020204" pitchFamily="34" charset="0"/>
              <a:buChar char="•"/>
            </a:pPr>
            <a:r>
              <a:rPr lang="en-US" dirty="0"/>
              <a:t>Trainer’s name and qualification to train (</a:t>
            </a:r>
            <a:r>
              <a:rPr lang="en-US" i="1" dirty="0"/>
              <a:t>e.g</a:t>
            </a:r>
            <a:r>
              <a:rPr lang="en-US" dirty="0"/>
              <a:t>., certified applicator license number, Train-the-Trainer course information). </a:t>
            </a:r>
          </a:p>
          <a:p>
            <a:pPr marL="661043" lvl="1" indent="-220348">
              <a:buFont typeface="Arial" panose="020B0604020202020204" pitchFamily="34" charset="0"/>
              <a:buChar char="•"/>
            </a:pPr>
            <a:r>
              <a:rPr lang="en-US" dirty="0"/>
              <a:t>Worker or handler employer’s name. </a:t>
            </a:r>
          </a:p>
          <a:p>
            <a:pPr marL="220348" indent="-220348" defTabSz="881390">
              <a:buFont typeface="+mj-lt"/>
              <a:buAutoNum type="arabicPeriod"/>
              <a:defRPr/>
            </a:pPr>
            <a:r>
              <a:rPr lang="en-US" dirty="0"/>
              <a:t>Even though it is the employer’s responsibility to have these records, you as the trainer will need to work with the employer to find out what information or records they want from you.</a:t>
            </a:r>
          </a:p>
          <a:p>
            <a:pPr marL="220348" indent="-220348">
              <a:buFont typeface="+mj-lt"/>
              <a:buAutoNum type="arabicPeriod"/>
            </a:pPr>
            <a:r>
              <a:rPr lang="en-US" dirty="0"/>
              <a:t>Employers must provide a copy of the training record to each worker or handler upon his or her request. </a:t>
            </a:r>
          </a:p>
          <a:p>
            <a:pPr marL="220348" indent="-220348" defTabSz="881390">
              <a:buFont typeface="+mj-lt"/>
              <a:buAutoNum type="arabicPeriod"/>
              <a:defRPr/>
            </a:pPr>
            <a:r>
              <a:rPr lang="en-US" dirty="0"/>
              <a:t>The worker or handler can take the training record with them if they go to another establishment, and their employer would not have to train them.</a:t>
            </a:r>
          </a:p>
          <a:p>
            <a:pPr marL="220348" indent="-220348" defTabSz="881390">
              <a:buFont typeface="+mj-lt"/>
              <a:buAutoNum type="arabicPeriod"/>
              <a:defRPr/>
            </a:pPr>
            <a:r>
              <a:rPr lang="en-US" dirty="0"/>
              <a:t>A few states require pesticide safety trainers to provide each trained agricultural worker and pesticide handler with a card verifying completion of a WPS course. However, the federal WPS only requires that trainers provide verification through a training record described above. An attendance roster of the WPS training with all of the training record information meets the recordkeeping requirement.</a:t>
            </a:r>
          </a:p>
          <a:p>
            <a:pPr marL="220348" indent="-220348" defTabSz="881390">
              <a:buFont typeface="+mj-lt"/>
              <a:buAutoNum type="arabicPeriod"/>
              <a:defRPr/>
            </a:pPr>
            <a:endParaRPr lang="en-US" dirty="0"/>
          </a:p>
          <a:p>
            <a:pPr defTabSz="881390">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dirty="0"/>
              <a:t> y </a:t>
            </a:r>
            <a:r>
              <a:rPr lang="en-US" altLang="es-MX" b="1" dirty="0" err="1"/>
              <a:t>manipuladores</a:t>
            </a:r>
            <a:endParaRPr lang="en-US" altLang="es-MX" b="1" dirty="0"/>
          </a:p>
          <a:p>
            <a:pPr marL="220348" indent="-220348">
              <a:buFont typeface="+mj-lt"/>
              <a:buAutoNum type="arabicPeriod"/>
            </a:pPr>
            <a:r>
              <a:rPr lang="es-ES" dirty="0"/>
              <a:t>Los empleadores son responsables de mantener registros de capacitación de trabajadores y manipuladores. Los registros deben incluir:</a:t>
            </a:r>
          </a:p>
          <a:p>
            <a:pPr marL="661043" lvl="1" indent="-220348">
              <a:buFont typeface="Arial" panose="020B0604020202020204" pitchFamily="34" charset="0"/>
              <a:buChar char="•"/>
            </a:pPr>
            <a:r>
              <a:rPr lang="es-ES" dirty="0"/>
              <a:t>El nombre (en letra</a:t>
            </a:r>
            <a:r>
              <a:rPr lang="es-ES" baseline="0" dirty="0"/>
              <a:t> de molde</a:t>
            </a:r>
            <a:r>
              <a:rPr lang="es-ES" dirty="0"/>
              <a:t>) y la firma del manipulador o trabajador capacitado</a:t>
            </a:r>
          </a:p>
          <a:p>
            <a:pPr marL="661043" lvl="1" indent="-220348">
              <a:buFont typeface="Arial" panose="020B0604020202020204" pitchFamily="34" charset="0"/>
              <a:buChar char="•"/>
            </a:pPr>
            <a:r>
              <a:rPr lang="es-ES" dirty="0"/>
              <a:t>La fecha de</a:t>
            </a:r>
            <a:r>
              <a:rPr lang="es-ES" baseline="0" dirty="0"/>
              <a:t> la capacitación</a:t>
            </a:r>
            <a:endParaRPr lang="es-ES" dirty="0"/>
          </a:p>
          <a:p>
            <a:pPr marL="661043" lvl="1" indent="-220348">
              <a:buFont typeface="Arial" panose="020B0604020202020204" pitchFamily="34" charset="0"/>
              <a:buChar char="•"/>
            </a:pPr>
            <a:r>
              <a:rPr lang="es-ES" dirty="0"/>
              <a:t>Información que identifica los materiales de capacitación aprobados por la EPA que usó el capacitador.</a:t>
            </a:r>
          </a:p>
          <a:p>
            <a:pPr marL="661043" lvl="1" indent="-220348">
              <a:buFont typeface="Arial" panose="020B0604020202020204" pitchFamily="34" charset="0"/>
              <a:buChar char="•"/>
            </a:pPr>
            <a:r>
              <a:rPr lang="es-ES" dirty="0"/>
              <a:t>El nombre y calificación del capacitador para capacitar (por ejemplo, el número de licencia del aplicador certificado, información sobre el curso de capacitación). </a:t>
            </a:r>
          </a:p>
          <a:p>
            <a:pPr marL="661043" lvl="1" indent="-220348">
              <a:buFont typeface="Arial" panose="020B0604020202020204" pitchFamily="34" charset="0"/>
              <a:buChar char="•"/>
            </a:pPr>
            <a:r>
              <a:rPr lang="en-US" dirty="0"/>
              <a:t>El</a:t>
            </a:r>
            <a:r>
              <a:rPr lang="en-US" baseline="0" dirty="0"/>
              <a:t> </a:t>
            </a:r>
            <a:r>
              <a:rPr lang="es-ES" baseline="0" dirty="0"/>
              <a:t>n</a:t>
            </a:r>
            <a:r>
              <a:rPr lang="es-ES" dirty="0"/>
              <a:t>ombre del empleador del trabajador o manipulador</a:t>
            </a:r>
            <a:endParaRPr lang="en-US" dirty="0"/>
          </a:p>
          <a:p>
            <a:pPr marL="220348" indent="-220348" defTabSz="881390">
              <a:buFont typeface="+mj-lt"/>
              <a:buAutoNum type="arabicPeriod"/>
              <a:defRPr/>
            </a:pPr>
            <a:r>
              <a:rPr lang="es-ES" dirty="0"/>
              <a:t>Aunque es responsabilidad del empleador de tener estos registros, usted como capacitador tendrá que comunicarse con el empleador para averiguar qué tipo de información o registros que él quiere que usted le proporcione.</a:t>
            </a:r>
          </a:p>
          <a:p>
            <a:pPr marL="220348" indent="-220348" defTabSz="881390">
              <a:buFont typeface="+mj-lt"/>
              <a:buAutoNum type="arabicPeriod"/>
              <a:defRPr/>
            </a:pPr>
            <a:r>
              <a:rPr lang="es-ES" dirty="0"/>
              <a:t>Los empleadores deben proporcionar una copia del registro de capacitación a cada trabajador o manipulador que lo solicite</a:t>
            </a:r>
            <a:r>
              <a:rPr lang="en-US" dirty="0"/>
              <a:t>. </a:t>
            </a:r>
          </a:p>
          <a:p>
            <a:pPr marL="220348" indent="-220348" defTabSz="881390">
              <a:buFont typeface="+mj-lt"/>
              <a:buAutoNum type="arabicPeriod"/>
              <a:defRPr/>
            </a:pPr>
            <a:r>
              <a:rPr lang="es-ES" dirty="0"/>
              <a:t>El trabajador o manipulador puede llevar el registro de capacitación con ellos si va a otro establecimiento, y su empleador no tendría que capacitarlos.</a:t>
            </a:r>
          </a:p>
          <a:p>
            <a:pPr marL="220348" indent="-220348" defTabSz="881390">
              <a:buFont typeface="+mj-lt"/>
              <a:buAutoNum type="arabicPeriod"/>
              <a:defRPr/>
            </a:pPr>
            <a:r>
              <a:rPr lang="es-ES" dirty="0"/>
              <a:t>Algunos estados requieren que los capacitadores de seguridad de pesticidas proporcionen a cada trabajador y manipulador una tarjeta de verificación de capacitación de WPS después de haber completado el curso. Sin embargo, el WPS federal sólo requiere que los capacitadores provean verificación a través de un registro de </a:t>
            </a:r>
            <a:r>
              <a:rPr lang="es-ES" dirty="0" err="1"/>
              <a:t>capacitacion</a:t>
            </a:r>
            <a:r>
              <a:rPr lang="es-ES" dirty="0"/>
              <a:t> descrito anteriormente. Una lista de asistencia de la capacitación de WPS con toda la información de registro de capacitación cumple con el requisito de mantenimiento de registros.</a:t>
            </a:r>
            <a:br>
              <a:rPr lang="es-ES" dirty="0"/>
            </a:br>
            <a:r>
              <a:rPr lang="es-ES" dirty="0"/>
              <a:t/>
            </a:r>
            <a:br>
              <a:rPr lang="es-ES" dirty="0"/>
            </a:br>
            <a:endParaRPr lang="en-US" dirty="0"/>
          </a:p>
        </p:txBody>
      </p:sp>
      <p:sp>
        <p:nvSpPr>
          <p:cNvPr id="4" name="Slide Number Placeholder 3"/>
          <p:cNvSpPr>
            <a:spLocks noGrp="1"/>
          </p:cNvSpPr>
          <p:nvPr>
            <p:ph type="sldNum" sz="quarter" idx="10"/>
          </p:nvPr>
        </p:nvSpPr>
        <p:spPr/>
        <p:txBody>
          <a:bodyPr/>
          <a:lstStyle/>
          <a:p>
            <a:fld id="{ADAA5EB5-993A-4349-85DB-FB76D6C26C53}" type="slidenum">
              <a:rPr lang="en-US" smtClean="0"/>
              <a:t>26</a:t>
            </a:fld>
            <a:endParaRPr lang="en-US" dirty="0"/>
          </a:p>
        </p:txBody>
      </p:sp>
    </p:spTree>
    <p:extLst>
      <p:ext uri="{BB962C8B-B14F-4D97-AF65-F5344CB8AC3E}">
        <p14:creationId xmlns:p14="http://schemas.microsoft.com/office/powerpoint/2010/main" val="3133147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altLang="es-MX" b="1" dirty="0"/>
              <a:t>Notes for trainers of workers and pesticide handlers:</a:t>
            </a:r>
          </a:p>
          <a:p>
            <a:pPr marL="224535" indent="-224535" defTabSz="949420">
              <a:buFont typeface="+mj-lt"/>
              <a:buAutoNum type="arabicPeriod"/>
              <a:defRPr/>
            </a:pPr>
            <a:r>
              <a:rPr lang="en-US" dirty="0"/>
              <a:t>Training topics for agricultural</a:t>
            </a:r>
            <a:r>
              <a:rPr lang="en-US" baseline="0" dirty="0"/>
              <a:t> workers</a:t>
            </a:r>
            <a:r>
              <a:rPr lang="en-US" dirty="0"/>
              <a:t> that must be covered</a:t>
            </a:r>
            <a:r>
              <a:rPr lang="en-US" baseline="0" dirty="0"/>
              <a:t> in detail during WPS training include the following sections within this presentation: </a:t>
            </a:r>
          </a:p>
          <a:p>
            <a:pPr marL="673603" lvl="1" indent="-224535">
              <a:buFont typeface="Arial" panose="020B0604020202020204" pitchFamily="34" charset="0"/>
              <a:buChar char="•"/>
            </a:pPr>
            <a:r>
              <a:rPr lang="en-US" baseline="0" dirty="0"/>
              <a:t>section</a:t>
            </a:r>
            <a:r>
              <a:rPr lang="en-US" dirty="0"/>
              <a:t> 3: Agricultural Employee Tasks and Restrictions</a:t>
            </a:r>
          </a:p>
          <a:p>
            <a:pPr marL="673603" lvl="1" indent="-224535">
              <a:buFont typeface="Arial" panose="020B0604020202020204" pitchFamily="34" charset="0"/>
              <a:buChar char="•"/>
            </a:pPr>
            <a:r>
              <a:rPr lang="en-US" baseline="0" dirty="0"/>
              <a:t>section</a:t>
            </a:r>
            <a:r>
              <a:rPr lang="en-US" dirty="0"/>
              <a:t> 4: Where You May Encounter Pesticides at Work and How They Can Enter Your Body</a:t>
            </a:r>
          </a:p>
          <a:p>
            <a:pPr marL="673603" lvl="1" indent="-224535">
              <a:buFont typeface="Arial" panose="020B0604020202020204" pitchFamily="34" charset="0"/>
              <a:buChar char="•"/>
            </a:pPr>
            <a:r>
              <a:rPr lang="en-US" baseline="0" dirty="0"/>
              <a:t>section</a:t>
            </a:r>
            <a:r>
              <a:rPr lang="en-US" dirty="0"/>
              <a:t> 5: Pesticide-Related Health Effects</a:t>
            </a:r>
          </a:p>
          <a:p>
            <a:pPr marL="673603" lvl="1" indent="-224535">
              <a:buFont typeface="Arial" panose="020B0604020202020204" pitchFamily="34" charset="0"/>
              <a:buChar char="•"/>
            </a:pPr>
            <a:r>
              <a:rPr lang="en-US" baseline="0" dirty="0"/>
              <a:t>section</a:t>
            </a:r>
            <a:r>
              <a:rPr lang="en-US" dirty="0"/>
              <a:t> 6: Ways to Reduce the Risk of Pesticide Exposure</a:t>
            </a:r>
          </a:p>
          <a:p>
            <a:pPr marL="673603" lvl="1" indent="-224535">
              <a:buFont typeface="Arial" panose="020B0604020202020204" pitchFamily="34" charset="0"/>
              <a:buChar char="•"/>
            </a:pPr>
            <a:r>
              <a:rPr lang="en-US" baseline="0" dirty="0"/>
              <a:t>section</a:t>
            </a:r>
            <a:r>
              <a:rPr lang="en-US" dirty="0"/>
              <a:t> 7: First Aid for Pesticide Illnesses and Injuries</a:t>
            </a:r>
          </a:p>
          <a:p>
            <a:pPr marL="673603" lvl="1" indent="-224535">
              <a:buFont typeface="Arial" panose="020B0604020202020204" pitchFamily="34" charset="0"/>
              <a:buChar char="•"/>
            </a:pPr>
            <a:r>
              <a:rPr lang="en-US" baseline="0" dirty="0"/>
              <a:t>section</a:t>
            </a:r>
            <a:r>
              <a:rPr lang="en-US" dirty="0"/>
              <a:t> 8: Additional Employer Responsibilities</a:t>
            </a:r>
          </a:p>
          <a:p>
            <a:pPr marL="224535" indent="-224535" defTabSz="949420">
              <a:buFont typeface="+mj-lt"/>
              <a:buAutoNum type="arabicPeriod"/>
              <a:defRPr/>
            </a:pPr>
            <a:r>
              <a:rPr lang="en-US" dirty="0"/>
              <a:t>Training topics for pesticide handlers that must be covered</a:t>
            </a:r>
            <a:r>
              <a:rPr lang="en-US" baseline="0" dirty="0"/>
              <a:t> in detail during WPS training include the following sections within this presentation:</a:t>
            </a:r>
          </a:p>
          <a:p>
            <a:pPr marL="673603" lvl="1" indent="-224535" defTabSz="949420">
              <a:buFont typeface="Arial" panose="020B0604020202020204" pitchFamily="34" charset="0"/>
              <a:buChar char="•"/>
              <a:defRPr/>
            </a:pPr>
            <a:r>
              <a:rPr lang="en-US" baseline="0" dirty="0"/>
              <a:t>section</a:t>
            </a:r>
            <a:r>
              <a:rPr lang="en-US" dirty="0"/>
              <a:t> 3: Agricultural Employee Tasks and Limitations</a:t>
            </a:r>
          </a:p>
          <a:p>
            <a:pPr marL="673603" lvl="1" indent="-224535">
              <a:buFont typeface="Arial" panose="020B0604020202020204" pitchFamily="34" charset="0"/>
              <a:buChar char="•"/>
            </a:pPr>
            <a:r>
              <a:rPr lang="en-US" baseline="0" dirty="0"/>
              <a:t>section</a:t>
            </a:r>
            <a:r>
              <a:rPr lang="en-US" dirty="0"/>
              <a:t> 4: Where You May Encounter Pesticides at Work and How They Can Enter Your Body</a:t>
            </a:r>
          </a:p>
          <a:p>
            <a:pPr marL="673603" lvl="1" indent="-224535">
              <a:buFont typeface="Arial" panose="020B0604020202020204" pitchFamily="34" charset="0"/>
              <a:buChar char="•"/>
            </a:pPr>
            <a:r>
              <a:rPr lang="en-US" baseline="0" dirty="0"/>
              <a:t>section</a:t>
            </a:r>
            <a:r>
              <a:rPr lang="en-US" dirty="0"/>
              <a:t> 5: Pesticide-Related Health Effects</a:t>
            </a:r>
          </a:p>
          <a:p>
            <a:pPr marL="673603" lvl="1" indent="-224535">
              <a:buFont typeface="Arial" panose="020B0604020202020204" pitchFamily="34" charset="0"/>
              <a:buChar char="•"/>
            </a:pPr>
            <a:r>
              <a:rPr lang="en-US" baseline="0" dirty="0"/>
              <a:t>section</a:t>
            </a:r>
            <a:r>
              <a:rPr lang="en-US" dirty="0"/>
              <a:t> 6: Ways to Reduce the Risk of Pesticide Exposure</a:t>
            </a:r>
          </a:p>
          <a:p>
            <a:pPr marL="673603" lvl="1" indent="-224535">
              <a:buFont typeface="Arial" panose="020B0604020202020204" pitchFamily="34" charset="0"/>
              <a:buChar char="•"/>
            </a:pPr>
            <a:r>
              <a:rPr lang="en-US" baseline="0" dirty="0"/>
              <a:t>section</a:t>
            </a:r>
            <a:r>
              <a:rPr lang="en-US" dirty="0"/>
              <a:t> 7: First Aid for Pesticide Illnesses and Injuries </a:t>
            </a:r>
          </a:p>
          <a:p>
            <a:pPr marL="673603" lvl="1" indent="-224535">
              <a:buFont typeface="Arial" panose="020B0604020202020204" pitchFamily="34" charset="0"/>
              <a:buChar char="•"/>
            </a:pPr>
            <a:r>
              <a:rPr lang="en-US" baseline="0" dirty="0"/>
              <a:t>section</a:t>
            </a:r>
            <a:r>
              <a:rPr lang="en-US" dirty="0"/>
              <a:t> 8: Additional Employer Responsibilities</a:t>
            </a:r>
          </a:p>
          <a:p>
            <a:pPr marL="673603" lvl="1" indent="-224535">
              <a:buFont typeface="Arial" panose="020B0604020202020204" pitchFamily="34" charset="0"/>
              <a:buChar char="•"/>
            </a:pPr>
            <a:r>
              <a:rPr lang="en-US" baseline="0" dirty="0"/>
              <a:t>section</a:t>
            </a:r>
            <a:r>
              <a:rPr lang="en-US" dirty="0"/>
              <a:t> 9: Pesticide Label Information</a:t>
            </a:r>
          </a:p>
          <a:p>
            <a:pPr marL="673603" lvl="1" indent="-224535">
              <a:buFont typeface="Arial" panose="020B0604020202020204" pitchFamily="34" charset="0"/>
              <a:buChar char="•"/>
            </a:pPr>
            <a:r>
              <a:rPr lang="en-US" baseline="0" dirty="0"/>
              <a:t>section</a:t>
            </a:r>
            <a:r>
              <a:rPr lang="en-US" dirty="0"/>
              <a:t> 10: Protecting People and the Environment When Using Pesticides</a:t>
            </a:r>
          </a:p>
          <a:p>
            <a:pPr marL="673603" lvl="1" indent="-224535">
              <a:buFont typeface="Arial" panose="020B0604020202020204" pitchFamily="34" charset="0"/>
              <a:buChar char="•"/>
            </a:pPr>
            <a:r>
              <a:rPr lang="en-US" baseline="0" dirty="0"/>
              <a:t>section</a:t>
            </a:r>
            <a:r>
              <a:rPr lang="en-US" dirty="0"/>
              <a:t> 11: Personal Protective Equipment </a:t>
            </a:r>
          </a:p>
          <a:p>
            <a:pPr marL="224535" indent="-224535">
              <a:buFont typeface="+mj-lt"/>
              <a:buAutoNum type="arabicPeriod"/>
            </a:pPr>
            <a:r>
              <a:rPr lang="en-US" dirty="0"/>
              <a:t>See</a:t>
            </a:r>
            <a:r>
              <a:rPr lang="en-US" baseline="0" dirty="0"/>
              <a:t> Table 4.1 (pages 39-44) in the National Worker Protection Standard: A Manual for Trainers of Agricultural Workers and Pesticide Handlers for more information of what must be included in WPS training.</a:t>
            </a:r>
          </a:p>
          <a:p>
            <a:pPr marL="224535" indent="-224535" defTabSz="898136">
              <a:buFont typeface="+mj-lt"/>
              <a:buAutoNum type="arabicPeriod"/>
              <a:defRPr/>
            </a:pPr>
            <a:r>
              <a:rPr lang="en-US" b="0" noProof="0" dirty="0"/>
              <a:t>This concludes s</a:t>
            </a:r>
            <a:r>
              <a:rPr lang="en-US" noProof="0" dirty="0"/>
              <a:t>ection 2: </a:t>
            </a:r>
            <a:r>
              <a:rPr lang="en-US" dirty="0"/>
              <a:t>Training Preparation and Requirements</a:t>
            </a:r>
            <a:r>
              <a:rPr lang="en-US" noProof="0" dirty="0"/>
              <a:t>. Continue on to section 3: </a:t>
            </a:r>
            <a:r>
              <a:rPr lang="en-US" dirty="0"/>
              <a:t>Employee Tasks and Restrictions or return to the Table</a:t>
            </a:r>
            <a:r>
              <a:rPr lang="en-US" baseline="0" dirty="0"/>
              <a:t> of Contents by clicking on the “</a:t>
            </a:r>
            <a:r>
              <a:rPr lang="es-ES" baseline="0" dirty="0"/>
              <a:t>Volver a la tabla de contenido</a:t>
            </a:r>
            <a:r>
              <a:rPr lang="en-US" baseline="0" dirty="0"/>
              <a:t>” in the bottom-right corner of this slide (when in presentation view only).</a:t>
            </a:r>
          </a:p>
          <a:p>
            <a:pPr marL="224535" indent="-224535" defTabSz="898136">
              <a:buFont typeface="+mj-lt"/>
              <a:buAutoNum type="arabicPeriod"/>
              <a:defRPr/>
            </a:pPr>
            <a:endParaRPr lang="en-US" baseline="0" dirty="0"/>
          </a:p>
          <a:p>
            <a:pPr defTabSz="949420">
              <a:defRPr/>
            </a:pPr>
            <a:r>
              <a:rPr lang="en-US" altLang="es-MX" b="1" dirty="0" err="1" smtClean="0"/>
              <a:t>Notas</a:t>
            </a:r>
            <a:r>
              <a:rPr lang="en-US" altLang="es-MX" b="1" dirty="0" smtClean="0"/>
              <a:t> para </a:t>
            </a:r>
            <a:r>
              <a:rPr lang="en-US" altLang="es-MX" b="1"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manejadores</a:t>
            </a:r>
            <a:r>
              <a:rPr lang="en-US" altLang="es-MX" b="1" dirty="0" smtClean="0"/>
              <a:t>:</a:t>
            </a:r>
            <a:endParaRPr lang="en-US" altLang="es-MX" b="1" dirty="0"/>
          </a:p>
          <a:p>
            <a:pPr marL="224535" indent="-224535" defTabSz="949420">
              <a:buFont typeface="+mj-lt"/>
              <a:buAutoNum type="arabicPeriod"/>
              <a:defRPr/>
            </a:pPr>
            <a:r>
              <a:rPr lang="es-ES" dirty="0"/>
              <a:t>Los temas de capacitación para trabajadores agrícolas que deben ser cubiertos en detalle durante la capacitación de WPS incluyen las siguientes secciones dentro de esta presentación:</a:t>
            </a:r>
            <a:endParaRPr lang="en-US" baseline="0" dirty="0"/>
          </a:p>
          <a:p>
            <a:pPr marL="640594" lvl="1" indent="-174708">
              <a:buFont typeface="Arial" panose="020B0604020202020204" pitchFamily="34" charset="0"/>
              <a:buChar char="•"/>
            </a:pPr>
            <a:r>
              <a:rPr lang="es-ES" dirty="0" smtClean="0"/>
              <a:t>Sección 3: tareas y restricciones para los empleados agrícolas</a:t>
            </a:r>
          </a:p>
          <a:p>
            <a:pPr marL="640594" lvl="1" indent="-174708">
              <a:buFont typeface="Arial" panose="020B0604020202020204" pitchFamily="34" charset="0"/>
              <a:buChar char="•"/>
            </a:pPr>
            <a:r>
              <a:rPr lang="es-ES" dirty="0" smtClean="0"/>
              <a:t>Sección 4: donde se puede encontrar los pesticidas en el trabajo y cómo pueden entrar a su cuerpo</a:t>
            </a:r>
          </a:p>
          <a:p>
            <a:pPr marL="640594" lvl="1" indent="-174708">
              <a:buFont typeface="Arial" panose="020B0604020202020204" pitchFamily="34" charset="0"/>
              <a:buChar char="•"/>
            </a:pPr>
            <a:r>
              <a:rPr lang="es-ES" dirty="0" smtClean="0"/>
              <a:t>Sección 5: efectos de los pesticidas en la salud</a:t>
            </a:r>
          </a:p>
          <a:p>
            <a:pPr marL="640594" lvl="1" indent="-174708">
              <a:buFont typeface="Arial" panose="020B0604020202020204" pitchFamily="34" charset="0"/>
              <a:buChar char="•"/>
            </a:pPr>
            <a:r>
              <a:rPr lang="es-ES" dirty="0" smtClean="0"/>
              <a:t>Sección 6: pasos a seguir</a:t>
            </a:r>
            <a:r>
              <a:rPr lang="es-ES" baseline="0" dirty="0" smtClean="0"/>
              <a:t> para reducir el </a:t>
            </a:r>
            <a:r>
              <a:rPr lang="es-ES" dirty="0" smtClean="0"/>
              <a:t>riesgo de exposición a pesticidas</a:t>
            </a:r>
          </a:p>
          <a:p>
            <a:pPr marL="640594" lvl="1" indent="-174708">
              <a:buFont typeface="Arial" panose="020B0604020202020204" pitchFamily="34" charset="0"/>
              <a:buChar char="•"/>
            </a:pPr>
            <a:r>
              <a:rPr lang="es-ES" dirty="0" smtClean="0"/>
              <a:t>Sección 7: primeros auxilios para enfermedades y lesiones causados</a:t>
            </a:r>
            <a:r>
              <a:rPr lang="es-ES" baseline="0" dirty="0" smtClean="0"/>
              <a:t> por</a:t>
            </a:r>
            <a:r>
              <a:rPr lang="es-ES" dirty="0" smtClean="0"/>
              <a:t> pesticidas</a:t>
            </a:r>
          </a:p>
          <a:p>
            <a:pPr marL="640594" lvl="1" indent="-174708">
              <a:buFont typeface="Arial" panose="020B0604020202020204" pitchFamily="34" charset="0"/>
              <a:buChar char="•"/>
            </a:pPr>
            <a:r>
              <a:rPr lang="es-ES" dirty="0" smtClean="0"/>
              <a:t>Sección 8: responsabilidades adicionales del empleador</a:t>
            </a:r>
          </a:p>
          <a:p>
            <a:pPr marL="224535" indent="-224535" defTabSz="949420">
              <a:buFont typeface="+mj-lt"/>
              <a:buAutoNum type="arabicPeriod"/>
              <a:defRPr/>
            </a:pPr>
            <a:r>
              <a:rPr lang="es-ES" dirty="0" smtClean="0"/>
              <a:t>Los temas de capacitación para manipuladores de pesticidas que se deben de cubrir en detalle durante la capacitación de WPS incluyen las siguientes secciones dentro de esta presentación:</a:t>
            </a:r>
          </a:p>
          <a:p>
            <a:pPr marL="640594" lvl="1" indent="-174708">
              <a:buFont typeface="Arial" panose="020B0604020202020204" pitchFamily="34" charset="0"/>
              <a:buChar char="•"/>
            </a:pPr>
            <a:r>
              <a:rPr lang="es-ES" dirty="0" smtClean="0"/>
              <a:t>Sección 3: tareas y restricciones para los empleados agrícolas</a:t>
            </a:r>
          </a:p>
          <a:p>
            <a:pPr marL="640594" lvl="1" indent="-174708">
              <a:buFont typeface="Arial" panose="020B0604020202020204" pitchFamily="34" charset="0"/>
              <a:buChar char="•"/>
            </a:pPr>
            <a:r>
              <a:rPr lang="es-ES" dirty="0" smtClean="0"/>
              <a:t>Sección 4: donde se puede encontrar los pesticidas en el trabajo y cómo pueden entrar a su cuerpo</a:t>
            </a:r>
          </a:p>
          <a:p>
            <a:pPr marL="640594" lvl="1" indent="-174708">
              <a:buFont typeface="Arial" panose="020B0604020202020204" pitchFamily="34" charset="0"/>
              <a:buChar char="•"/>
            </a:pPr>
            <a:r>
              <a:rPr lang="es-ES" dirty="0" smtClean="0"/>
              <a:t>Sección 5: efectos de los pesticidas</a:t>
            </a:r>
            <a:r>
              <a:rPr lang="es-ES" baseline="0" dirty="0" smtClean="0"/>
              <a:t> en la salud</a:t>
            </a:r>
            <a:endParaRPr lang="es-ES" dirty="0" smtClean="0"/>
          </a:p>
          <a:p>
            <a:pPr marL="640594" lvl="1" indent="-174708">
              <a:buFont typeface="Arial" panose="020B0604020202020204" pitchFamily="34" charset="0"/>
              <a:buChar char="•"/>
            </a:pPr>
            <a:r>
              <a:rPr lang="es-ES" dirty="0" smtClean="0"/>
              <a:t>Sección 6: pasos</a:t>
            </a:r>
            <a:r>
              <a:rPr lang="es-ES" baseline="0" dirty="0" smtClean="0"/>
              <a:t> a seguir para reducir </a:t>
            </a:r>
            <a:r>
              <a:rPr lang="es-ES" dirty="0" smtClean="0"/>
              <a:t>el riesgo de exposición a pesticidas</a:t>
            </a:r>
          </a:p>
          <a:p>
            <a:pPr marL="640594" lvl="1" indent="-174708">
              <a:buFont typeface="Arial" panose="020B0604020202020204" pitchFamily="34" charset="0"/>
              <a:buChar char="•"/>
            </a:pPr>
            <a:r>
              <a:rPr lang="es-ES" dirty="0" smtClean="0"/>
              <a:t>Sección 7: primeros auxilios para enfermedades y lesiones causados por</a:t>
            </a:r>
            <a:r>
              <a:rPr lang="es-ES" baseline="0" dirty="0" smtClean="0"/>
              <a:t> </a:t>
            </a:r>
            <a:r>
              <a:rPr lang="es-ES" dirty="0" smtClean="0"/>
              <a:t>pesticidas</a:t>
            </a:r>
          </a:p>
          <a:p>
            <a:pPr marL="640594" lvl="1" indent="-174708">
              <a:buFont typeface="Arial" panose="020B0604020202020204" pitchFamily="34" charset="0"/>
              <a:buChar char="•"/>
            </a:pPr>
            <a:r>
              <a:rPr lang="es-ES" dirty="0" smtClean="0"/>
              <a:t>Sección 8: responsabilidades adicionales del empleador</a:t>
            </a:r>
          </a:p>
          <a:p>
            <a:pPr marL="640594" lvl="1" indent="-174708">
              <a:buFont typeface="Arial" panose="020B0604020202020204" pitchFamily="34" charset="0"/>
              <a:buChar char="•"/>
            </a:pPr>
            <a:r>
              <a:rPr lang="es-ES" dirty="0" smtClean="0"/>
              <a:t>Sección 9: información sobre las etiquetas de pesticidas</a:t>
            </a:r>
          </a:p>
          <a:p>
            <a:pPr marL="640594" lvl="1" indent="-174708">
              <a:buFont typeface="Arial" panose="020B0604020202020204" pitchFamily="34" charset="0"/>
              <a:buChar char="•"/>
            </a:pPr>
            <a:r>
              <a:rPr lang="es-ES" dirty="0" smtClean="0"/>
              <a:t>Sección 10: protección de las personas y el medio ambiente al utilizar pesticidas</a:t>
            </a:r>
          </a:p>
          <a:p>
            <a:pPr marL="640594" lvl="1" indent="-174708">
              <a:buFont typeface="Arial" panose="020B0604020202020204" pitchFamily="34" charset="0"/>
              <a:buChar char="•"/>
            </a:pPr>
            <a:r>
              <a:rPr lang="es-ES" dirty="0" smtClean="0"/>
              <a:t>Sección 11: equipo de protección personal</a:t>
            </a:r>
            <a:endParaRPr lang="en-US" dirty="0" smtClean="0"/>
          </a:p>
          <a:p>
            <a:pPr marL="224535" indent="-224535">
              <a:buFont typeface="+mj-lt"/>
              <a:buAutoNum type="arabicPeriod"/>
            </a:pPr>
            <a:r>
              <a:rPr lang="es-ES" dirty="0" smtClean="0"/>
              <a:t>Vea </a:t>
            </a:r>
            <a:r>
              <a:rPr lang="es-ES" dirty="0"/>
              <a:t>la Tabla 4.1 (páginas 39-44) en la </a:t>
            </a:r>
            <a:r>
              <a:rPr lang="en-US" dirty="0"/>
              <a:t>Norma para la </a:t>
            </a:r>
            <a:r>
              <a:rPr lang="en-US" dirty="0" err="1"/>
              <a:t>Protección</a:t>
            </a:r>
            <a:r>
              <a:rPr lang="en-US" dirty="0"/>
              <a:t> al </a:t>
            </a:r>
            <a:r>
              <a:rPr lang="en-US" dirty="0" err="1"/>
              <a:t>Trabajador</a:t>
            </a:r>
            <a:r>
              <a:rPr lang="en-US" dirty="0"/>
              <a:t> </a:t>
            </a:r>
            <a:r>
              <a:rPr lang="en-US" dirty="0" err="1"/>
              <a:t>Agrícola</a:t>
            </a:r>
            <a:r>
              <a:rPr lang="es-ES" dirty="0"/>
              <a:t>: manual para capacitadores de trabajadores agrícolas y manipuladores de pesticidas para obtener más información sobre lo que debe incluirse en la capacitación de WPS.</a:t>
            </a:r>
          </a:p>
          <a:p>
            <a:pPr defTabSz="898136">
              <a:defRPr/>
            </a:pPr>
            <a:endParaRPr lang="es-ES" dirty="0"/>
          </a:p>
          <a:p>
            <a:pPr defTabSz="898136">
              <a:defRPr/>
            </a:pPr>
            <a:r>
              <a:rPr lang="es-ES" i="0" dirty="0"/>
              <a:t>Esto concluye Sección 2: Preparación y requisitos de capacitación. Continúe con Sección 3: Tareas y restricciones del empleado o regrese a la Tabla</a:t>
            </a:r>
            <a:r>
              <a:rPr lang="es-ES" i="0" baseline="0" dirty="0"/>
              <a:t> de Contenido </a:t>
            </a:r>
            <a:r>
              <a:rPr lang="es-ES" i="0" dirty="0"/>
              <a:t>al hacer clic en el botón "Volver a la tabla de contenido" en la esquina inferior derecha de esta diapositiva (sólo en el modo</a:t>
            </a:r>
            <a:r>
              <a:rPr lang="es-ES" i="0" baseline="0" dirty="0"/>
              <a:t> </a:t>
            </a:r>
            <a:r>
              <a:rPr lang="es-ES" i="0" dirty="0"/>
              <a:t>de presentación).</a:t>
            </a:r>
            <a:endParaRPr lang="en-US" i="0" dirty="0"/>
          </a:p>
          <a:p>
            <a:pPr marL="224535" indent="-224535" defTabSz="898136">
              <a:buFont typeface="+mj-lt"/>
              <a:buAutoNum type="arabicPeriod"/>
              <a:defRPr/>
            </a:pPr>
            <a:endParaRPr lang="en-US" baseline="0" dirty="0"/>
          </a:p>
          <a:p>
            <a:pPr defTabSz="898136">
              <a:defRPr/>
            </a:pPr>
            <a:r>
              <a:rPr lang="es-ES" dirty="0"/>
              <a:t/>
            </a:r>
            <a:br>
              <a:rPr lang="es-ES" dirty="0"/>
            </a:br>
            <a:endParaRPr lang="en-US" dirty="0"/>
          </a:p>
        </p:txBody>
      </p:sp>
      <p:sp>
        <p:nvSpPr>
          <p:cNvPr id="4" name="Slide Number Placeholder 3"/>
          <p:cNvSpPr>
            <a:spLocks noGrp="1"/>
          </p:cNvSpPr>
          <p:nvPr>
            <p:ph type="sldNum" sz="quarter" idx="10"/>
          </p:nvPr>
        </p:nvSpPr>
        <p:spPr/>
        <p:txBody>
          <a:bodyPr/>
          <a:lstStyle/>
          <a:p>
            <a:fld id="{ADAA5EB5-993A-4349-85DB-FB76D6C26C53}" type="slidenum">
              <a:rPr lang="en-US" smtClean="0"/>
              <a:t>27</a:t>
            </a:fld>
            <a:endParaRPr lang="en-US" dirty="0"/>
          </a:p>
        </p:txBody>
      </p:sp>
    </p:spTree>
    <p:extLst>
      <p:ext uri="{BB962C8B-B14F-4D97-AF65-F5344CB8AC3E}">
        <p14:creationId xmlns:p14="http://schemas.microsoft.com/office/powerpoint/2010/main" val="2164149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0348" indent="-220348">
              <a:buFont typeface="+mj-lt"/>
              <a:buAutoNum type="arabicPeriod"/>
            </a:pPr>
            <a:r>
              <a:rPr lang="en-US" dirty="0"/>
              <a:t>Your training success depends on how well you prepare BEFORE the training.</a:t>
            </a:r>
            <a:r>
              <a:rPr lang="en-US" baseline="0" dirty="0"/>
              <a:t> It is important that you are prepared for your training and have learned as much as you can about the people you will be training prior to meeting them.</a:t>
            </a:r>
          </a:p>
          <a:p>
            <a:pPr marL="220348" indent="-220348">
              <a:buFont typeface="+mj-lt"/>
              <a:buAutoNum type="arabicPeriod"/>
            </a:pPr>
            <a:r>
              <a:rPr lang="en-US" baseline="0" dirty="0"/>
              <a:t>It is important to know the regulations you will be training on as well as any other regulations that might affect the employees safety.</a:t>
            </a:r>
            <a:endParaRPr lang="en-US" b="1" baseline="0" dirty="0"/>
          </a:p>
          <a:p>
            <a:pPr marL="661043" lvl="1" indent="-220348">
              <a:buFont typeface="Arial" panose="020B0604020202020204" pitchFamily="34" charset="0"/>
              <a:buChar char="•"/>
            </a:pPr>
            <a:r>
              <a:rPr lang="en-US" baseline="0" dirty="0"/>
              <a:t>Federal pesticide regulations can change so be sure that you review your training materials at least annually and revise them if necessary. Good sources include US EPA, the Pesticide Educational Resources Collaborative (PERC) and the National Pesticide Information Center (NPIC).</a:t>
            </a:r>
          </a:p>
          <a:p>
            <a:pPr marL="661043" lvl="1" indent="-220348">
              <a:buFont typeface="Arial" panose="020B0604020202020204" pitchFamily="34" charset="0"/>
              <a:buChar char="•"/>
            </a:pPr>
            <a:r>
              <a:rPr lang="en-US" b="0" baseline="0" dirty="0"/>
              <a:t>Recognize that there may be state, tribal or local regulations that govern the safe use of pesticides which are more stringent than the federal regulation. Contact local regulatory agencies or visit their websites to find out whether there might be additional information you must cover. This might include State Department of Agricultures or OSHA. If you are not familiar with state, tribal or local information, have someone at the training who can assist with that. Also have the local contact information available.</a:t>
            </a:r>
          </a:p>
          <a:p>
            <a:pPr marL="168401" indent="-168401">
              <a:buFont typeface="Arial" panose="020B0604020202020204" pitchFamily="34" charset="0"/>
              <a:buChar char="•"/>
            </a:pPr>
            <a:endParaRPr lang="en-US" b="0" baseline="0" dirty="0"/>
          </a:p>
          <a:p>
            <a:pPr marL="168401" indent="-168401">
              <a:buFont typeface="Arial" panose="020B0604020202020204" pitchFamily="34" charset="0"/>
              <a:buChar char="•"/>
            </a:pPr>
            <a:endParaRPr lang="en-US" b="0" baseline="0" dirty="0"/>
          </a:p>
          <a:p>
            <a:pPr defTabSz="881390">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baseline="0" dirty="0"/>
              <a:t> y </a:t>
            </a:r>
            <a:r>
              <a:rPr lang="en-US" altLang="es-MX" b="1" baseline="0" dirty="0" err="1"/>
              <a:t>manipuladores</a:t>
            </a:r>
            <a:r>
              <a:rPr lang="en-US" altLang="es-MX" b="1" dirty="0"/>
              <a:t>:</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a:effectLst/>
              </a:rPr>
              <a:t>El éxito de su capacitación depende de como prepararse ANTES </a:t>
            </a:r>
            <a:r>
              <a:rPr lang="es-ES" dirty="0" smtClean="0">
                <a:effectLst/>
              </a:rPr>
              <a:t>de</a:t>
            </a:r>
            <a:r>
              <a:rPr lang="es-ES" baseline="0" dirty="0" smtClean="0">
                <a:effectLst/>
              </a:rPr>
              <a:t> la capacitación</a:t>
            </a:r>
            <a:r>
              <a:rPr lang="es-ES" dirty="0" smtClean="0">
                <a:effectLst/>
              </a:rPr>
              <a:t>. </a:t>
            </a:r>
            <a:r>
              <a:rPr lang="es-ES" dirty="0">
                <a:effectLst/>
              </a:rPr>
              <a:t>Es importante que usted esté preparado para su capacitación y haya aprendido tanto como pueda acerca de las personas que capacitará antes de que conocerlos por primera vez.</a:t>
            </a:r>
          </a:p>
          <a:p>
            <a:pPr marL="220348" indent="-220348">
              <a:buFont typeface="+mj-lt"/>
              <a:buAutoNum type="arabicPeriod"/>
            </a:pPr>
            <a:r>
              <a:rPr lang="es-ES" dirty="0"/>
              <a:t>Es importante estar bien informado sobre las regulaciones que cubrirá en su capacitación, así como cualquier otra</a:t>
            </a:r>
            <a:r>
              <a:rPr lang="es-ES" baseline="0" dirty="0"/>
              <a:t> ley o reglamento</a:t>
            </a:r>
            <a:r>
              <a:rPr lang="es-ES" dirty="0"/>
              <a:t> que pueda afectar la seguridad de los empleados.</a:t>
            </a:r>
          </a:p>
          <a:p>
            <a:pPr marL="661043" lvl="1" indent="-220348">
              <a:buFont typeface="Arial" panose="020B0604020202020204" pitchFamily="34" charset="0"/>
              <a:buChar char="•"/>
            </a:pPr>
            <a:r>
              <a:rPr lang="es-ES" dirty="0"/>
              <a:t>Las regulaciones federales de pesticidas pueden cambiar, así que asegúrese de que revise sus materiales de capacitación por lo menos una vez al año y revisarlos si es necesario. Las fuentes buenas incluyen a </a:t>
            </a:r>
            <a:r>
              <a:rPr lang="en-US" baseline="0" dirty="0"/>
              <a:t>US EPA, the Pesticide Educational Resources Collaborative (PERC) y National Pesticide Information Center (NPIC).</a:t>
            </a:r>
          </a:p>
          <a:p>
            <a:pPr marL="661043" lvl="1" indent="-220348">
              <a:buFont typeface="Arial" panose="020B0604020202020204" pitchFamily="34" charset="0"/>
              <a:buChar char="•"/>
            </a:pPr>
            <a:r>
              <a:rPr lang="es-ES" dirty="0"/>
              <a:t>Reconocer que pueden existir regulaciones estatales, tribales o locales que regulan el uso seguro de pesticidas que son más estrictas que la regulación federal. Comuníquese con las agencias reguladoras locales o visite sus páginas</a:t>
            </a:r>
            <a:r>
              <a:rPr lang="es-ES" baseline="0" dirty="0"/>
              <a:t> en el Internet </a:t>
            </a:r>
            <a:r>
              <a:rPr lang="es-ES" dirty="0"/>
              <a:t>para averiguar si puede haber información adicional que debe incluir. Esto podría incluir el Departamento de Agricultura del estado o OSHA. Si no está familiarizado con la información estatal, tribal o local, tenga a alguien en la capacitación que pueda ayudarle con la información. También tenga información de un contacto local para proporcionarse a los</a:t>
            </a:r>
            <a:r>
              <a:rPr lang="es-ES" baseline="0" dirty="0"/>
              <a:t> asistentes. </a:t>
            </a:r>
            <a:endParaRPr lang="en-US" b="0" dirty="0"/>
          </a:p>
          <a:p>
            <a:pPr marL="168401" indent="-168401">
              <a:buFont typeface="Arial" panose="020B0604020202020204" pitchFamily="34" charset="0"/>
              <a:buChar char="•"/>
            </a:pP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t>28</a:t>
            </a:fld>
            <a:endParaRPr lang="en-US" dirty="0"/>
          </a:p>
        </p:txBody>
      </p:sp>
    </p:spTree>
    <p:extLst>
      <p:ext uri="{BB962C8B-B14F-4D97-AF65-F5344CB8AC3E}">
        <p14:creationId xmlns:p14="http://schemas.microsoft.com/office/powerpoint/2010/main" val="898957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0348" indent="-220348">
              <a:buFont typeface="+mj-lt"/>
              <a:buAutoNum type="arabicPeriod"/>
            </a:pPr>
            <a:r>
              <a:rPr lang="en-US" b="0" baseline="0" dirty="0"/>
              <a:t>It is important to know ahead of time whether you will be training workers, handlers or both. On pages 201-204 of the National Worker Protection Standard: A Manual for Trainers of Agricultural Workers and Pesticide Handlers there are some very good examples of the type of WPS training required based on the activity of the employee. It is important to understand the difference between workers and handlers as you may have to help the agricultural employer determine what type of training is needed, as well as who should attend. In a moment, you will see an example of how tasks and the timing in which the task is undertaken determines the type of employee under WPS.</a:t>
            </a:r>
          </a:p>
          <a:p>
            <a:pPr marL="220348" indent="-220348">
              <a:buFont typeface="+mj-lt"/>
              <a:buAutoNum type="arabicPeriod"/>
            </a:pPr>
            <a:r>
              <a:rPr lang="en-US" b="0" baseline="0" dirty="0"/>
              <a:t>You should know whether your trainees come from a diversity of ethnic, cultural or language backgrounds. If it will be a diverse group, is there any concern about their relationship to one another? Do they get along or is there tension? Do you know the language or will you be working with a translator? Is there a wide range of ages in the training group? You may want to tailor your training for a specific age group based on using contemporary terms or even consider the type of technology you might include in the training. </a:t>
            </a:r>
          </a:p>
          <a:p>
            <a:pPr marL="220348" indent="-220348">
              <a:buFont typeface="+mj-lt"/>
              <a:buAutoNum type="arabicPeriod"/>
            </a:pPr>
            <a:r>
              <a:rPr lang="en-US" b="0" baseline="0" dirty="0"/>
              <a:t>You may have to wait until the training session to find out what type of experience the group has with pesticides and whether they have had WPS training before. While waiting for training to begin, or during the first few minutes of the training, you could ask how long they have worked there, what type of work they do on the establishment, whether they have had any WPS training in the past. You could ask handlers if they know the names of any pesticides they will use or if they have worked with pesticides in the past. You should also ask if they have any concerns about working with pesticides, and if so, what that might be. You might be able to help address their concern in your training!</a:t>
            </a:r>
          </a:p>
          <a:p>
            <a:pPr marL="220348" indent="-220348">
              <a:buFont typeface="+mj-lt"/>
              <a:buAutoNum type="arabicPeriod"/>
            </a:pPr>
            <a:r>
              <a:rPr lang="en-US" b="0" baseline="0" dirty="0"/>
              <a:t>You should find out if the persons that you will be training are seasonal or if they will be working with a variety of crops. You can use examples of how to avoid exposure to residues based on the type of crops they will be working with and you might be able to determine what pesticides or pesticide residues they may be exposed to during work.</a:t>
            </a:r>
          </a:p>
          <a:p>
            <a:pPr marL="220348" indent="-220348">
              <a:buFont typeface="+mj-lt"/>
              <a:buAutoNum type="arabicPeriod"/>
            </a:pPr>
            <a:endParaRPr lang="en-US" b="0" baseline="0" dirty="0"/>
          </a:p>
          <a:p>
            <a:pPr defTabSz="881390">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endParaRPr lang="en-US" altLang="es-MX" b="1" dirty="0"/>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a:t>Es importante saber con anticipación si va a capacitar a trabajadores, manipuladores o ambos. En las páginas 201-204 del </a:t>
            </a:r>
            <a:r>
              <a:rPr lang="es-ES" baseline="0" dirty="0"/>
              <a:t>“La </a:t>
            </a:r>
            <a:r>
              <a:rPr lang="en-US" sz="1200" dirty="0"/>
              <a:t>Norma Federal</a:t>
            </a:r>
            <a:r>
              <a:rPr lang="en-US" sz="1200" baseline="0" dirty="0"/>
              <a:t> </a:t>
            </a:r>
            <a:r>
              <a:rPr lang="en-US" sz="1200" dirty="0"/>
              <a:t>para la </a:t>
            </a:r>
            <a:r>
              <a:rPr lang="en-US" sz="1200" dirty="0" err="1"/>
              <a:t>Protección</a:t>
            </a:r>
            <a:r>
              <a:rPr lang="en-US" sz="1200" dirty="0"/>
              <a:t> al </a:t>
            </a:r>
            <a:r>
              <a:rPr lang="en-US" sz="1200" dirty="0" err="1"/>
              <a:t>Trabajador</a:t>
            </a:r>
            <a:r>
              <a:rPr lang="en-US" sz="1200" dirty="0"/>
              <a:t> </a:t>
            </a:r>
            <a:r>
              <a:rPr lang="en-US" sz="1200" dirty="0" err="1"/>
              <a:t>Agrícola</a:t>
            </a:r>
            <a:r>
              <a:rPr lang="es-ES" dirty="0"/>
              <a:t>: Manual para Capacitadores de Trabajadores Agrícolas y Manipuladores de Pesticidas” hay algunos muy buenos ejemplos del tipo de </a:t>
            </a:r>
            <a:r>
              <a:rPr lang="es-ES" dirty="0" smtClean="0"/>
              <a:t>capacitación </a:t>
            </a:r>
            <a:r>
              <a:rPr lang="es-ES" dirty="0"/>
              <a:t>de WPS basado en la tarea del empleado. Es importante comprender la diferencia entre los trabajadores y los manipuladores. El empleador agrícola puede necesitar su apoyo para determinar qué tipo de capacitación es necesaria y quién debe asistir. En un momento, verá un ejemplo de cómo las tareas y el momento en que la tarea se lleva a cabo determina el tipo de trabajo bajo WPS.</a:t>
            </a:r>
            <a:endParaRPr lang="en-US" b="0" baseline="0" dirty="0"/>
          </a:p>
          <a:p>
            <a:pPr marL="220348" indent="-220348">
              <a:buFont typeface="+mj-lt"/>
              <a:buAutoNum type="arabicPeriod"/>
            </a:pPr>
            <a:r>
              <a:rPr lang="es-ES" dirty="0"/>
              <a:t>Usted debe saber si los asistentes</a:t>
            </a:r>
            <a:r>
              <a:rPr lang="es-ES" baseline="0" dirty="0"/>
              <a:t> </a:t>
            </a:r>
            <a:r>
              <a:rPr lang="es-ES" dirty="0"/>
              <a:t>provienen de diversos orígenes étnicos, culturales o lingüísticos. Si va a capacitar a un grupo diverso, ¿hay alguna preocupación acerca de su relación entre</a:t>
            </a:r>
            <a:r>
              <a:rPr lang="es-ES" baseline="0" dirty="0"/>
              <a:t> unos y otros</a:t>
            </a:r>
            <a:r>
              <a:rPr lang="es-ES" dirty="0"/>
              <a:t>? ¿Se llevan bien o hay tensión? ¿Conoce el idioma o va a trabajar con un traductor? ¿Hay un rango de edades en el grupo de </a:t>
            </a:r>
            <a:r>
              <a:rPr lang="es-ES" dirty="0" smtClean="0"/>
              <a:t>la</a:t>
            </a:r>
            <a:r>
              <a:rPr lang="es-ES" baseline="0" dirty="0" smtClean="0"/>
              <a:t> capacitación</a:t>
            </a:r>
            <a:r>
              <a:rPr lang="es-ES" dirty="0" smtClean="0"/>
              <a:t>? </a:t>
            </a:r>
            <a:r>
              <a:rPr lang="es-ES" dirty="0"/>
              <a:t>Es posible que desee adaptar su capacitación</a:t>
            </a:r>
            <a:r>
              <a:rPr lang="es-ES" baseline="0" dirty="0"/>
              <a:t> </a:t>
            </a:r>
            <a:r>
              <a:rPr lang="es-ES" dirty="0"/>
              <a:t>para un grupo de edad específica mediante el uso de términos contemporáneos o incluso considerar el tipo de tecnología que podría incluir en </a:t>
            </a:r>
            <a:r>
              <a:rPr lang="es-ES" dirty="0" smtClean="0"/>
              <a:t>la capacitación.</a:t>
            </a:r>
            <a:endParaRPr lang="es-ES" dirty="0"/>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a:t>Es posible que tenga que esperar hasta </a:t>
            </a:r>
            <a:r>
              <a:rPr lang="es-ES" dirty="0" smtClean="0"/>
              <a:t>la</a:t>
            </a:r>
            <a:r>
              <a:rPr lang="es-ES" baseline="0" dirty="0" smtClean="0"/>
              <a:t> </a:t>
            </a:r>
            <a:r>
              <a:rPr lang="es-ES" dirty="0" smtClean="0"/>
              <a:t>capacitación </a:t>
            </a:r>
            <a:r>
              <a:rPr lang="es-ES" dirty="0"/>
              <a:t>para saber qué tipo de experiencia tiene el grupo con los pesticidas y si ya han tenido capacitación de WPS anteriormente. Mientras esperan que comience </a:t>
            </a:r>
            <a:r>
              <a:rPr lang="es-ES" dirty="0" smtClean="0"/>
              <a:t>la capacitación, </a:t>
            </a:r>
            <a:r>
              <a:rPr lang="es-ES" dirty="0"/>
              <a:t>o durante los primeros minutos de la capacitación, usted podría preguntar por cuánto tiempo han trabajado allí, qué tipo de trabajo hacen en el establecimiento, si han tenido alguna capacitación de WPS en el pasado. Usted podría preguntar a los manipuladores si saben los nombres de los pesticidas que van a usar o si han trabajado con pesticidas en el pasado. También debe preguntar si tienen alguna preocupación acerca de cómo trabajar con pesticidas, y si es así, cuál podría ser. ¡Puede ayudar a resolver tu preocupación en tu </a:t>
            </a:r>
            <a:r>
              <a:rPr lang="es-ES" dirty="0" smtClean="0"/>
              <a:t>capacitación!</a:t>
            </a:r>
            <a:endParaRPr lang="es-ES" dirty="0"/>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a:t>Usted debe averiguar si las personas que va a estar capacitado son trabajadores</a:t>
            </a:r>
            <a:r>
              <a:rPr lang="es-ES" baseline="0" dirty="0"/>
              <a:t> temporales </a:t>
            </a:r>
            <a:r>
              <a:rPr lang="es-ES" dirty="0"/>
              <a:t>o si trabajan con una variedad de cultivos. Puede utilizar ejemplos de cómo evitar la exposición a los residuos que basados en el tipo de cultivos con que trabajarán. Usted podría ser capaz de determinar qué pesticidas o residuos de pesticidas que pueden estar expuestos durante el trabajo.</a:t>
            </a:r>
            <a:endParaRPr lang="en-US" b="0" dirty="0"/>
          </a:p>
          <a:p>
            <a:pPr marL="0" indent="0">
              <a:buFont typeface="+mj-lt"/>
              <a:buNone/>
            </a:pPr>
            <a:endParaRPr lang="en-US" b="0" baseline="0" dirty="0"/>
          </a:p>
          <a:p>
            <a:pPr marL="0" indent="0">
              <a:buFont typeface="+mj-lt"/>
              <a:buNone/>
            </a:pPr>
            <a:endParaRPr lang="es-ES" b="0" baseline="0" dirty="0"/>
          </a:p>
          <a:p>
            <a:pPr marL="220348" indent="-220348">
              <a:buFont typeface="+mj-lt"/>
              <a:buAutoNum type="arabicPeriod"/>
            </a:pPr>
            <a:endParaRPr lang="es-E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t>29</a:t>
            </a:fld>
            <a:endParaRPr lang="en-US" dirty="0"/>
          </a:p>
        </p:txBody>
      </p:sp>
    </p:spTree>
    <p:extLst>
      <p:ext uri="{BB962C8B-B14F-4D97-AF65-F5344CB8AC3E}">
        <p14:creationId xmlns:p14="http://schemas.microsoft.com/office/powerpoint/2010/main" val="1475698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401" indent="-168401" defTabSz="949420">
              <a:buFont typeface="Arial" panose="020B0604020202020204" pitchFamily="34" charset="0"/>
              <a:buChar char="•"/>
              <a:defRPr/>
            </a:pPr>
            <a:r>
              <a:rPr lang="en-US" altLang="es-MX" sz="1100" dirty="0"/>
              <a:t>This presentation provides the information required to train those who will train workers and handlers under the Environmental Protection Agency’s (EPA) Worker Protection Standard. </a:t>
            </a:r>
            <a:r>
              <a:rPr lang="en-US" sz="1100" dirty="0"/>
              <a:t>Additional state rules may apply.</a:t>
            </a:r>
          </a:p>
          <a:p>
            <a:pPr marL="168401" indent="-168401" defTabSz="949420">
              <a:buFont typeface="Arial" panose="020B0604020202020204" pitchFamily="34" charset="0"/>
              <a:buChar char="•"/>
              <a:defRPr/>
            </a:pPr>
            <a:r>
              <a:rPr lang="en-US" sz="1100" dirty="0"/>
              <a:t>EPA has approved this train the trainer material for workers and handlers in accordance with the 2015 WPS training content (40 CFR Part 170). The approval number is EPA WPS TTT W/H 00026. This train the trainer material can be used in 2017, 2018 and beyond.</a:t>
            </a:r>
          </a:p>
          <a:p>
            <a:pPr marL="168401" indent="-168401" defTabSz="949420">
              <a:buFont typeface="Arial" panose="020B0604020202020204" pitchFamily="34" charset="0"/>
              <a:buChar char="•"/>
              <a:defRPr/>
            </a:pPr>
            <a:r>
              <a:rPr lang="en-US" altLang="es-MX" sz="1100" b="1" dirty="0"/>
              <a:t>This presentation must be presented in its entirety.</a:t>
            </a:r>
          </a:p>
          <a:p>
            <a:endParaRPr lang="en-US" dirty="0"/>
          </a:p>
          <a:p>
            <a:pPr marL="174708" indent="-174708">
              <a:buFont typeface="Arial" panose="020B0604020202020204" pitchFamily="34" charset="0"/>
              <a:buChar char="•"/>
            </a:pPr>
            <a:r>
              <a:rPr lang="en-US" altLang="es-MX" sz="1100" dirty="0" err="1"/>
              <a:t>Esta</a:t>
            </a:r>
            <a:r>
              <a:rPr lang="en-US" altLang="es-MX" sz="1100" dirty="0"/>
              <a:t> </a:t>
            </a:r>
            <a:r>
              <a:rPr lang="en-US" altLang="es-MX" sz="1100" dirty="0" err="1"/>
              <a:t>presentación</a:t>
            </a:r>
            <a:r>
              <a:rPr lang="en-US" altLang="es-MX" sz="1100" dirty="0"/>
              <a:t> </a:t>
            </a:r>
            <a:r>
              <a:rPr lang="en-US" altLang="es-MX" sz="1100" dirty="0" err="1"/>
              <a:t>proporciona</a:t>
            </a:r>
            <a:r>
              <a:rPr lang="en-US" altLang="es-MX" sz="1100" dirty="0"/>
              <a:t> la </a:t>
            </a:r>
            <a:r>
              <a:rPr lang="en-US" altLang="es-MX" sz="1100" dirty="0" err="1"/>
              <a:t>información</a:t>
            </a:r>
            <a:r>
              <a:rPr lang="en-US" altLang="es-MX" sz="1100" dirty="0"/>
              <a:t> </a:t>
            </a:r>
            <a:r>
              <a:rPr lang="en-US" altLang="es-MX" sz="1100" dirty="0" err="1"/>
              <a:t>requerida</a:t>
            </a:r>
            <a:r>
              <a:rPr lang="en-US" altLang="es-MX" sz="1100" dirty="0"/>
              <a:t> para </a:t>
            </a:r>
            <a:r>
              <a:rPr lang="en-US" altLang="es-MX" sz="1100" dirty="0" err="1"/>
              <a:t>capacitar</a:t>
            </a:r>
            <a:r>
              <a:rPr lang="en-US" altLang="es-MX" sz="1100" dirty="0"/>
              <a:t> </a:t>
            </a:r>
            <a:r>
              <a:rPr lang="en-US" altLang="es-MX" sz="1100" dirty="0" smtClean="0"/>
              <a:t>de </a:t>
            </a:r>
            <a:r>
              <a:rPr lang="en-US" altLang="es-MX" sz="1100" dirty="0" err="1"/>
              <a:t>aquellos</a:t>
            </a:r>
            <a:r>
              <a:rPr lang="en-US" altLang="es-MX" sz="1100" dirty="0"/>
              <a:t> que </a:t>
            </a:r>
            <a:r>
              <a:rPr lang="en-US" altLang="es-MX" sz="1100" dirty="0" err="1"/>
              <a:t>capacitarán</a:t>
            </a:r>
            <a:r>
              <a:rPr lang="en-US" altLang="es-MX" sz="1100" dirty="0"/>
              <a:t> a </a:t>
            </a:r>
            <a:r>
              <a:rPr lang="en-US" altLang="es-MX" sz="1100" dirty="0" err="1"/>
              <a:t>trabajadores</a:t>
            </a:r>
            <a:r>
              <a:rPr lang="en-US" altLang="es-MX" sz="1100" dirty="0"/>
              <a:t> </a:t>
            </a:r>
            <a:r>
              <a:rPr lang="en-US" altLang="es-MX" sz="1100" dirty="0" err="1"/>
              <a:t>agrícolas</a:t>
            </a:r>
            <a:r>
              <a:rPr lang="en-US" altLang="es-MX" sz="1100" dirty="0"/>
              <a:t> y </a:t>
            </a:r>
            <a:r>
              <a:rPr lang="es-MX" altLang="es-MX" sz="1100" dirty="0"/>
              <a:t>manipuladores de pesticidas</a:t>
            </a:r>
            <a:r>
              <a:rPr lang="en-US" altLang="es-MX" sz="1100" dirty="0"/>
              <a:t> </a:t>
            </a:r>
            <a:r>
              <a:rPr lang="en-US" altLang="es-MX" sz="1100" dirty="0" err="1"/>
              <a:t>bajo</a:t>
            </a:r>
            <a:r>
              <a:rPr lang="en-US" altLang="es-MX" sz="1100" dirty="0"/>
              <a:t> la </a:t>
            </a:r>
            <a:r>
              <a:rPr lang="en-US" sz="1100" dirty="0"/>
              <a:t>Norma para la </a:t>
            </a:r>
            <a:r>
              <a:rPr lang="en-US" sz="1100" dirty="0" err="1"/>
              <a:t>Protección</a:t>
            </a:r>
            <a:r>
              <a:rPr lang="en-US" sz="1100" dirty="0"/>
              <a:t> al </a:t>
            </a:r>
            <a:r>
              <a:rPr lang="en-US" sz="1100" dirty="0" err="1"/>
              <a:t>Trabajador</a:t>
            </a:r>
            <a:r>
              <a:rPr lang="en-US" sz="1100" dirty="0"/>
              <a:t> </a:t>
            </a:r>
            <a:r>
              <a:rPr lang="en-US" sz="1100" dirty="0" err="1"/>
              <a:t>Agrícola</a:t>
            </a:r>
            <a:r>
              <a:rPr lang="en-US" sz="1100" dirty="0"/>
              <a:t> </a:t>
            </a:r>
            <a:r>
              <a:rPr lang="en-US" altLang="es-MX" sz="1100" dirty="0"/>
              <a:t>de la </a:t>
            </a:r>
            <a:r>
              <a:rPr lang="en-US" altLang="es-MX" sz="1100" dirty="0" err="1"/>
              <a:t>Agencia</a:t>
            </a:r>
            <a:r>
              <a:rPr lang="en-US" altLang="es-MX" sz="1100" dirty="0"/>
              <a:t> de </a:t>
            </a:r>
            <a:r>
              <a:rPr lang="en-US" altLang="es-MX" sz="1100" dirty="0" err="1"/>
              <a:t>Protección</a:t>
            </a:r>
            <a:r>
              <a:rPr lang="en-US" altLang="es-MX" sz="1100" dirty="0"/>
              <a:t> </a:t>
            </a:r>
            <a:r>
              <a:rPr lang="en-US" altLang="es-MX" sz="1100" dirty="0" err="1"/>
              <a:t>Ambiental</a:t>
            </a:r>
            <a:r>
              <a:rPr lang="en-US" altLang="es-MX" sz="1100" dirty="0"/>
              <a:t>. </a:t>
            </a:r>
            <a:r>
              <a:rPr lang="en-US" altLang="es-MX" sz="1100" dirty="0" err="1"/>
              <a:t>Otras</a:t>
            </a:r>
            <a:r>
              <a:rPr lang="en-US" altLang="es-MX" sz="1100" dirty="0"/>
              <a:t> </a:t>
            </a:r>
            <a:r>
              <a:rPr lang="en-US" altLang="es-MX" sz="1100" dirty="0" err="1"/>
              <a:t>reglas</a:t>
            </a:r>
            <a:r>
              <a:rPr lang="en-US" altLang="es-MX" sz="1100" dirty="0"/>
              <a:t> </a:t>
            </a:r>
            <a:r>
              <a:rPr lang="en-US" altLang="es-MX" sz="1100" dirty="0" err="1"/>
              <a:t>estatales</a:t>
            </a:r>
            <a:r>
              <a:rPr lang="en-US" altLang="es-MX" sz="1100" dirty="0"/>
              <a:t> </a:t>
            </a:r>
            <a:r>
              <a:rPr lang="en-US" altLang="es-MX" sz="1100" dirty="0" err="1"/>
              <a:t>adicionales</a:t>
            </a:r>
            <a:r>
              <a:rPr lang="en-US" altLang="es-MX" sz="1100" dirty="0"/>
              <a:t> </a:t>
            </a:r>
            <a:r>
              <a:rPr lang="en-US" altLang="es-MX" sz="1100" dirty="0" err="1"/>
              <a:t>pueden</a:t>
            </a:r>
            <a:r>
              <a:rPr lang="en-US" altLang="es-MX" sz="1100" dirty="0"/>
              <a:t> </a:t>
            </a:r>
            <a:r>
              <a:rPr lang="en-US" altLang="es-MX" sz="1100" dirty="0" err="1"/>
              <a:t>aplicar</a:t>
            </a:r>
            <a:r>
              <a:rPr lang="en-US" altLang="es-MX" sz="1100" dirty="0"/>
              <a:t>. </a:t>
            </a:r>
          </a:p>
          <a:p>
            <a:pPr marL="174708" indent="-174708">
              <a:buFont typeface="Arial" panose="020B0604020202020204" pitchFamily="34" charset="0"/>
              <a:buChar char="•"/>
            </a:pPr>
            <a:r>
              <a:rPr lang="en-US" sz="1100" dirty="0"/>
              <a:t>EPA ha </a:t>
            </a:r>
            <a:r>
              <a:rPr lang="en-US" sz="1100" dirty="0" err="1"/>
              <a:t>aprobado</a:t>
            </a:r>
            <a:r>
              <a:rPr lang="en-US" sz="1100" dirty="0"/>
              <a:t> </a:t>
            </a:r>
            <a:r>
              <a:rPr lang="en-US" sz="1100" dirty="0" err="1"/>
              <a:t>este</a:t>
            </a:r>
            <a:r>
              <a:rPr lang="en-US" sz="1100" dirty="0"/>
              <a:t> material para </a:t>
            </a:r>
            <a:r>
              <a:rPr lang="en-US" sz="1100" dirty="0" err="1"/>
              <a:t>cursos</a:t>
            </a:r>
            <a:r>
              <a:rPr lang="en-US" sz="1100" dirty="0"/>
              <a:t> de </a:t>
            </a:r>
            <a:r>
              <a:rPr lang="es-ES" sz="1100" dirty="0"/>
              <a:t>instructores de trabajadores agrícolas y manipuladores de pesticidas de acuerdo con el contenido de capacitación expandida requerida por la </a:t>
            </a:r>
            <a:r>
              <a:rPr lang="en-US" sz="1100" dirty="0"/>
              <a:t>Norma para la </a:t>
            </a:r>
            <a:r>
              <a:rPr lang="en-US" sz="1100" dirty="0" err="1"/>
              <a:t>Protección</a:t>
            </a:r>
            <a:r>
              <a:rPr lang="en-US" sz="1100" dirty="0"/>
              <a:t> al </a:t>
            </a:r>
            <a:r>
              <a:rPr lang="en-US" sz="1100" dirty="0" err="1"/>
              <a:t>Trabajador</a:t>
            </a:r>
            <a:r>
              <a:rPr lang="en-US" sz="1100" dirty="0"/>
              <a:t> </a:t>
            </a:r>
            <a:r>
              <a:rPr lang="en-US" sz="1100" dirty="0" err="1"/>
              <a:t>Agrícola</a:t>
            </a:r>
            <a:r>
              <a:rPr lang="en-US" sz="1100" dirty="0"/>
              <a:t> </a:t>
            </a:r>
            <a:r>
              <a:rPr lang="es-ES" sz="1100" dirty="0"/>
              <a:t>de 2015 (40 CFR 170). El número de aprobación es EPA WPS TTT W/H 00026</a:t>
            </a:r>
            <a:r>
              <a:rPr lang="en-US" sz="1100" dirty="0"/>
              <a:t>. </a:t>
            </a:r>
            <a:r>
              <a:rPr lang="es-ES" sz="1100" dirty="0"/>
              <a:t>Este material puede utilizarse en 2017, 2018 y los años </a:t>
            </a:r>
            <a:r>
              <a:rPr lang="es-MX" sz="1100" dirty="0"/>
              <a:t>siguientes</a:t>
            </a:r>
            <a:r>
              <a:rPr lang="es-ES" sz="1100" dirty="0"/>
              <a:t>.</a:t>
            </a:r>
          </a:p>
          <a:p>
            <a:pPr marL="174708" indent="-174708">
              <a:buFont typeface="Arial" panose="020B0604020202020204" pitchFamily="34" charset="0"/>
              <a:buChar char="•"/>
            </a:pPr>
            <a:r>
              <a:rPr lang="en-US" altLang="es-MX" sz="1100" b="1" dirty="0" err="1"/>
              <a:t>Esta</a:t>
            </a:r>
            <a:r>
              <a:rPr lang="en-US" altLang="es-MX" sz="1100" b="1" dirty="0"/>
              <a:t> </a:t>
            </a:r>
            <a:r>
              <a:rPr lang="en-US" altLang="es-MX" sz="1100" b="1" dirty="0" err="1"/>
              <a:t>presentación</a:t>
            </a:r>
            <a:r>
              <a:rPr lang="en-US" altLang="es-MX" sz="1100" b="1" dirty="0"/>
              <a:t> </a:t>
            </a:r>
            <a:r>
              <a:rPr lang="en-US" altLang="es-MX" sz="1100" b="1" dirty="0" err="1"/>
              <a:t>tiene</a:t>
            </a:r>
            <a:r>
              <a:rPr lang="en-US" altLang="es-MX" sz="1100" b="1" dirty="0"/>
              <a:t> que </a:t>
            </a:r>
            <a:r>
              <a:rPr lang="en-US" altLang="es-MX" sz="1100" b="1" dirty="0" err="1"/>
              <a:t>estar</a:t>
            </a:r>
            <a:r>
              <a:rPr lang="en-US" altLang="es-MX" sz="1100" b="1" dirty="0"/>
              <a:t> </a:t>
            </a:r>
            <a:r>
              <a:rPr lang="en-US" altLang="es-MX" sz="1100" b="1" dirty="0" err="1"/>
              <a:t>presentada</a:t>
            </a:r>
            <a:r>
              <a:rPr lang="en-US" altLang="es-MX" sz="1100" b="1" dirty="0"/>
              <a:t> </a:t>
            </a:r>
            <a:r>
              <a:rPr lang="en-US" altLang="es-MX" sz="1100" b="1" dirty="0" err="1"/>
              <a:t>en</a:t>
            </a:r>
            <a:r>
              <a:rPr lang="en-US" altLang="es-MX" sz="1100" b="1" dirty="0"/>
              <a:t> </a:t>
            </a:r>
            <a:r>
              <a:rPr lang="en-US" altLang="es-MX" sz="1100" b="1" dirty="0" err="1"/>
              <a:t>su</a:t>
            </a:r>
            <a:r>
              <a:rPr lang="en-US" altLang="es-MX" sz="1100" b="1" dirty="0"/>
              <a:t> </a:t>
            </a:r>
            <a:r>
              <a:rPr lang="en-US" altLang="es-MX" sz="1100" b="1" dirty="0" err="1"/>
              <a:t>totalidad</a:t>
            </a:r>
            <a:r>
              <a:rPr lang="en-US" altLang="es-MX" sz="1100" b="1" dirty="0"/>
              <a:t>.</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94354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Notes for trainers of workers and pesticide handlers:</a:t>
            </a:r>
          </a:p>
          <a:p>
            <a:pPr marL="224535" indent="-224535">
              <a:buFont typeface="+mj-lt"/>
              <a:buAutoNum type="arabicPeriod"/>
            </a:pPr>
            <a:r>
              <a:rPr lang="en-US" dirty="0"/>
              <a:t>This is a good illustration taken from page 201 of the</a:t>
            </a:r>
            <a:r>
              <a:rPr lang="en-US" baseline="0" dirty="0"/>
              <a:t> </a:t>
            </a:r>
            <a:r>
              <a:rPr lang="en-US" b="0" baseline="0" dirty="0"/>
              <a:t>National Worker Protection Standard: A Manual for Trainers of Agricultural Workers and Pesticide Handlers</a:t>
            </a:r>
            <a:r>
              <a:rPr lang="en-US" dirty="0"/>
              <a:t> </a:t>
            </a:r>
            <a:r>
              <a:rPr lang="en-US" baseline="0" dirty="0"/>
              <a:t>manual that may help you understand how, depending on the task, tools, and timing, an employee who is controlling weeds would be considered a worker, a handler or even not require WPS training.  (Review slide). Are there any questions about this?</a:t>
            </a:r>
          </a:p>
          <a:p>
            <a:pPr marL="224535" indent="-224535">
              <a:buFont typeface="+mj-lt"/>
              <a:buAutoNum type="arabicPeriod"/>
            </a:pPr>
            <a:endParaRPr lang="en-US" baseline="0" dirty="0"/>
          </a:p>
          <a:p>
            <a:pPr defTabSz="898136">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dirty="0"/>
              <a:t>:</a:t>
            </a:r>
          </a:p>
          <a:p>
            <a:pPr marL="224535" indent="-224535">
              <a:buFont typeface="+mj-lt"/>
              <a:buAutoNum type="arabicPeriod"/>
            </a:pPr>
            <a:r>
              <a:rPr lang="es-ES" dirty="0"/>
              <a:t>Esta es una buena ilustración de la página 201 del manual </a:t>
            </a:r>
            <a:r>
              <a:rPr lang="es-ES" baseline="0" dirty="0"/>
              <a:t>“La </a:t>
            </a:r>
            <a:r>
              <a:rPr lang="en-US" dirty="0"/>
              <a:t>Norma Federal para la </a:t>
            </a:r>
            <a:r>
              <a:rPr lang="en-US" dirty="0" err="1"/>
              <a:t>Protección</a:t>
            </a:r>
            <a:r>
              <a:rPr lang="en-US" dirty="0"/>
              <a:t> al </a:t>
            </a:r>
            <a:r>
              <a:rPr lang="en-US" dirty="0" err="1"/>
              <a:t>Trabajador</a:t>
            </a:r>
            <a:r>
              <a:rPr lang="en-US" dirty="0"/>
              <a:t> </a:t>
            </a:r>
            <a:r>
              <a:rPr lang="en-US" dirty="0" err="1"/>
              <a:t>Agrícola</a:t>
            </a:r>
            <a:r>
              <a:rPr lang="es-ES" dirty="0"/>
              <a:t>: Manual para Capacitadores de Trabajadores Agrícolas y Manipuladores de Pesticidas” La tabla le ayudará a entender cómo, dependiendo del tipo de la tarea, las herramientas y el momento de la tarea, un empleado que esté controlando malezas necesitaría asistir a un</a:t>
            </a:r>
            <a:r>
              <a:rPr lang="es-ES" baseline="0" dirty="0"/>
              <a:t> curso de </a:t>
            </a:r>
            <a:r>
              <a:rPr lang="es-ES" dirty="0"/>
              <a:t>capacitación para trabajadores, manipuladores o </a:t>
            </a:r>
            <a:r>
              <a:rPr lang="es-ES" dirty="0" err="1" smtClean="0"/>
              <a:t>ningúna</a:t>
            </a:r>
            <a:r>
              <a:rPr lang="es-ES" dirty="0" smtClean="0"/>
              <a:t> capacitación </a:t>
            </a:r>
            <a:r>
              <a:rPr lang="es-ES" dirty="0"/>
              <a:t>de WPS. ¿Hay alguna pregunta sobre esto?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30</a:t>
            </a:fld>
            <a:endParaRPr lang="en-US" dirty="0"/>
          </a:p>
        </p:txBody>
      </p:sp>
    </p:spTree>
    <p:extLst>
      <p:ext uri="{BB962C8B-B14F-4D97-AF65-F5344CB8AC3E}">
        <p14:creationId xmlns:p14="http://schemas.microsoft.com/office/powerpoint/2010/main" val="1736377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0348" indent="-220348">
              <a:buFont typeface="+mj-lt"/>
              <a:buAutoNum type="arabicPeriod"/>
            </a:pPr>
            <a:r>
              <a:rPr lang="en-US" b="0" baseline="0" dirty="0"/>
              <a:t>Learn where you will be training ahead of time so you can be prepared! The methods you use for outdoor trainings will be different than what you will use at an indoor training session.</a:t>
            </a:r>
          </a:p>
          <a:p>
            <a:pPr marL="665229" lvl="1" indent="-224534">
              <a:buFont typeface="Arial" panose="020B0604020202020204" pitchFamily="34" charset="0"/>
              <a:buChar char="•"/>
            </a:pPr>
            <a:r>
              <a:rPr lang="en-US" b="0" baseline="0" dirty="0"/>
              <a:t>Check out the training site before the training session, if possible. Then you will know what to bring and can anticipate what type of conditions you will have during the training session. It can increase your comfort level when you know what to expect!</a:t>
            </a:r>
          </a:p>
          <a:p>
            <a:pPr marL="665229" lvl="1" indent="-224534">
              <a:buFont typeface="Arial" panose="020B0604020202020204" pitchFamily="34" charset="0"/>
              <a:buChar char="•"/>
            </a:pPr>
            <a:r>
              <a:rPr lang="en-US" b="0" baseline="0" dirty="0"/>
              <a:t>Training outdoors can be especially challenging because there are usually a lot more distractions. If you will be training outdoors, you will probably have to use a flip chart or some other type of ‘tail-gate’ training tool. Training outdoors can be an opportunity to include some type of learning activity that may be too ‘messy’ for indoors, such as how to use a eye wash station. When training outdoors, you will also have to consider your comfort level by dressing appropriately and bringing enough water to keep you hydrated. But you will also have to consider the safety and comfort of the people you are training.</a:t>
            </a:r>
          </a:p>
          <a:p>
            <a:pPr marL="665229" lvl="1" indent="-224534">
              <a:buFont typeface="Arial" panose="020B0604020202020204" pitchFamily="34" charset="0"/>
              <a:buChar char="•"/>
            </a:pPr>
            <a:r>
              <a:rPr lang="en-US" b="0" baseline="0" dirty="0"/>
              <a:t>Training indoors requires that you set up the environment to be as distraction-free as possible. It’s important to make sure that you know how many trainees will be attending to be certain you have enough space, chairs and tables, if used. You should also learn, before training, if there are electric outlets available and whether you would need to bring extension cords. Indoor sites sometimes have the electronics available, so you should know whether you can use what is there or if you must bring your own.</a:t>
            </a:r>
            <a:endParaRPr lang="en-US" b="0" dirty="0"/>
          </a:p>
          <a:p>
            <a:pPr defTabSz="881390">
              <a:defRPr/>
            </a:pPr>
            <a:endParaRPr lang="en-US" altLang="es-MX" b="1" dirty="0"/>
          </a:p>
          <a:p>
            <a:pPr defTabSz="881390">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dirty="0"/>
              <a:t> y </a:t>
            </a:r>
            <a:r>
              <a:rPr lang="en-US" altLang="es-MX" b="1" dirty="0" err="1"/>
              <a:t>manipuladores</a:t>
            </a:r>
            <a:r>
              <a:rPr lang="en-US" altLang="es-MX" b="1" dirty="0"/>
              <a:t>:</a:t>
            </a:r>
          </a:p>
          <a:p>
            <a:pPr marL="220348" indent="-220348">
              <a:buFont typeface="+mj-lt"/>
              <a:buAutoNum type="arabicPeriod"/>
            </a:pPr>
            <a:r>
              <a:rPr lang="es-ES" dirty="0"/>
              <a:t>¡Aprenda dónde estará capacitando antes </a:t>
            </a:r>
            <a:r>
              <a:rPr lang="es-ES" dirty="0" smtClean="0"/>
              <a:t>de la</a:t>
            </a:r>
            <a:r>
              <a:rPr lang="es-ES" baseline="0" dirty="0" smtClean="0"/>
              <a:t> capacitación </a:t>
            </a:r>
            <a:r>
              <a:rPr lang="es-ES" dirty="0"/>
              <a:t>para que pueda estar preparado! Los métodos que usted utiliza para </a:t>
            </a:r>
            <a:r>
              <a:rPr lang="es-ES" dirty="0" smtClean="0"/>
              <a:t>capacitar </a:t>
            </a:r>
            <a:r>
              <a:rPr lang="es-ES" dirty="0"/>
              <a:t>al aire libre serán diferentes de lo que usted utilizará cuando capacita adentro.</a:t>
            </a:r>
          </a:p>
          <a:p>
            <a:pPr marL="665229" lvl="1" indent="-224534">
              <a:buFont typeface="Arial" panose="020B0604020202020204" pitchFamily="34" charset="0"/>
              <a:buChar char="•"/>
            </a:pPr>
            <a:r>
              <a:rPr lang="es-ES" dirty="0"/>
              <a:t>Visite el sitio de </a:t>
            </a:r>
            <a:r>
              <a:rPr lang="es-ES" dirty="0" smtClean="0"/>
              <a:t>la capacitación </a:t>
            </a:r>
            <a:r>
              <a:rPr lang="es-ES" dirty="0"/>
              <a:t>antes </a:t>
            </a:r>
            <a:r>
              <a:rPr lang="es-ES" dirty="0" smtClean="0"/>
              <a:t>de</a:t>
            </a:r>
            <a:r>
              <a:rPr lang="es-ES" baseline="0" dirty="0" smtClean="0"/>
              <a:t> que está </a:t>
            </a:r>
            <a:r>
              <a:rPr lang="es-ES" dirty="0" smtClean="0"/>
              <a:t>programada,</a:t>
            </a:r>
            <a:r>
              <a:rPr lang="es-ES" baseline="0" dirty="0" smtClean="0"/>
              <a:t> </a:t>
            </a:r>
            <a:r>
              <a:rPr lang="es-ES" baseline="0" dirty="0"/>
              <a:t>si es posible</a:t>
            </a:r>
            <a:r>
              <a:rPr lang="en-US" b="0" baseline="0" dirty="0"/>
              <a:t>. </a:t>
            </a:r>
            <a:r>
              <a:rPr lang="es-ES" dirty="0"/>
              <a:t>Esto le ayudará a planear qué cosas traer al sitio y usted puede anticipar los tipos de condiciones que tendrá durante la </a:t>
            </a:r>
            <a:r>
              <a:rPr lang="es-ES" dirty="0" smtClean="0"/>
              <a:t>sesión. </a:t>
            </a:r>
            <a:r>
              <a:rPr lang="es-ES" dirty="0"/>
              <a:t>Puede aumentar su nivel de comodidad cuando usted sabe qué esperar!</a:t>
            </a:r>
            <a:endParaRPr lang="en-US" b="0" baseline="0" dirty="0"/>
          </a:p>
          <a:p>
            <a:pPr marL="665229" lvl="1" indent="-224534">
              <a:buFont typeface="Arial" panose="020B0604020202020204" pitchFamily="34" charset="0"/>
              <a:buChar char="•"/>
            </a:pPr>
            <a:r>
              <a:rPr lang="es-ES" dirty="0" smtClean="0"/>
              <a:t>Capacitar al </a:t>
            </a:r>
            <a:r>
              <a:rPr lang="es-ES" dirty="0"/>
              <a:t>aire libre puede ser especialmente desafiante porque generalmente hay más distracciones. Si va a capacitar</a:t>
            </a:r>
            <a:r>
              <a:rPr lang="es-ES" baseline="0" dirty="0"/>
              <a:t> </a:t>
            </a:r>
            <a:r>
              <a:rPr lang="es-ES" dirty="0"/>
              <a:t>al aire libre, es probable que tenga que usar un </a:t>
            </a:r>
            <a:r>
              <a:rPr lang="es-ES" dirty="0" err="1"/>
              <a:t>rotafolio</a:t>
            </a:r>
            <a:r>
              <a:rPr lang="es-ES" dirty="0"/>
              <a:t> o algún otro tipo de herramienta de </a:t>
            </a:r>
            <a:r>
              <a:rPr lang="es-ES" dirty="0" smtClean="0"/>
              <a:t>capacitación </a:t>
            </a:r>
            <a:r>
              <a:rPr lang="es-ES" dirty="0"/>
              <a:t>como</a:t>
            </a:r>
            <a:r>
              <a:rPr lang="es-ES" baseline="0" dirty="0"/>
              <a:t> </a:t>
            </a:r>
            <a:r>
              <a:rPr lang="es-ES" dirty="0"/>
              <a:t>para sesiones de "</a:t>
            </a:r>
            <a:r>
              <a:rPr lang="es-ES" dirty="0" err="1"/>
              <a:t>tailgate</a:t>
            </a:r>
            <a:r>
              <a:rPr lang="es-ES" dirty="0"/>
              <a:t>"</a:t>
            </a:r>
            <a:r>
              <a:rPr lang="en-US" b="0" baseline="0" dirty="0"/>
              <a:t>. </a:t>
            </a:r>
            <a:r>
              <a:rPr lang="es-ES" dirty="0" smtClean="0"/>
              <a:t>La capacitación al </a:t>
            </a:r>
            <a:r>
              <a:rPr lang="es-ES" dirty="0"/>
              <a:t>aire libre puede ser una oportunidad para incluir algún tipo de actividad de aprendizaje que puede ser demasiado “sucio" para dentro de un edificio, como por ejemplo, una práctica de cómo usar una</a:t>
            </a:r>
            <a:r>
              <a:rPr lang="es-ES" baseline="0" dirty="0"/>
              <a:t> estación de lavado de ojos</a:t>
            </a:r>
            <a:r>
              <a:rPr lang="es-ES" dirty="0"/>
              <a:t>. Cuando</a:t>
            </a:r>
            <a:r>
              <a:rPr lang="es-ES" baseline="0" dirty="0"/>
              <a:t> capacita </a:t>
            </a:r>
            <a:r>
              <a:rPr lang="es-ES" dirty="0"/>
              <a:t>al aire libre, también tendrá que considerar su nivel de comodidad. Vístase apropiadamente y traiga suficiente agua para mantenerlo hidratado. También tendrá que considerar la seguridad y la comodidad</a:t>
            </a:r>
            <a:r>
              <a:rPr lang="es-ES" baseline="0" dirty="0"/>
              <a:t> </a:t>
            </a:r>
            <a:r>
              <a:rPr lang="es-ES" dirty="0"/>
              <a:t>de las personas que está capacitando.</a:t>
            </a:r>
          </a:p>
          <a:p>
            <a:pPr marL="665229" lvl="1" indent="-224534">
              <a:buFont typeface="Arial" panose="020B0604020202020204" pitchFamily="34" charset="0"/>
              <a:buChar char="•"/>
            </a:pPr>
            <a:r>
              <a:rPr lang="es-ES" dirty="0"/>
              <a:t>Capacitando en el interior requiere configurar el sitio de </a:t>
            </a:r>
            <a:r>
              <a:rPr lang="es-ES" dirty="0" smtClean="0"/>
              <a:t>la capacitación </a:t>
            </a:r>
            <a:r>
              <a:rPr lang="es-ES" dirty="0"/>
              <a:t>para estar libre de distracciones como sea posible. Es importante asegurarse de que sabe cuántas personas asistirán para asegurarse de que tiene suficiente espacio, sillas y mesas, si se utiliza. También debe saber, antes </a:t>
            </a:r>
            <a:r>
              <a:rPr lang="es-ES" dirty="0" smtClean="0"/>
              <a:t>de la capacitación, </a:t>
            </a:r>
            <a:r>
              <a:rPr lang="es-ES" dirty="0"/>
              <a:t>si hay enchufes eléctricos disponibles y si tendría llevar cables de extensión. Los sitios interior</a:t>
            </a:r>
            <a:r>
              <a:rPr lang="es-ES" baseline="0" dirty="0"/>
              <a:t> </a:t>
            </a:r>
            <a:r>
              <a:rPr lang="es-ES" dirty="0"/>
              <a:t>a veces tienen equipos electrónicos/audiovisuales disponibles por lo</a:t>
            </a:r>
            <a:r>
              <a:rPr lang="es-ES" baseline="0" dirty="0"/>
              <a:t> que </a:t>
            </a:r>
            <a:r>
              <a:rPr lang="es-ES" dirty="0"/>
              <a:t>debe saber si puede usar lo que existe o si deberá traer su propio equipo.</a:t>
            </a:r>
            <a:endParaRPr lang="en-US" b="0" baseline="0" dirty="0"/>
          </a:p>
          <a:p>
            <a:pPr marL="665229" lvl="1" indent="-224534">
              <a:buFont typeface="Arial" panose="020B0604020202020204" pitchFamily="34" charset="0"/>
              <a:buChar char="•"/>
            </a:pPr>
            <a:endParaRPr lang="en-US" b="0" baseline="0" dirty="0"/>
          </a:p>
          <a:p>
            <a:pPr marL="440695" lvl="1"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3911938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0348" indent="-220348">
              <a:buFont typeface="+mj-lt"/>
              <a:buAutoNum type="arabicPeriod"/>
            </a:pPr>
            <a:r>
              <a:rPr lang="en-US" dirty="0"/>
              <a:t>After</a:t>
            </a:r>
            <a:r>
              <a:rPr lang="en-US" baseline="0" dirty="0"/>
              <a:t> gathering the information you need for the training, it is time to get organized.</a:t>
            </a:r>
          </a:p>
          <a:p>
            <a:pPr marL="665229" lvl="1" indent="-224534">
              <a:buFont typeface="Arial" panose="020B0604020202020204" pitchFamily="34" charset="0"/>
              <a:buChar char="•"/>
            </a:pPr>
            <a:r>
              <a:rPr lang="en-US" baseline="0" dirty="0"/>
              <a:t>Creating a training plan compels you to look at the training topics you must cover and organize them into themes. For example, if your topic was the pesticide label, you might start by explaining the different sections of the label, how to find health and safety information in the first aid and personal protective equipment sections, and so on. After you have the plan, you can develop a list of training objectives. Objectives are simple statements of knowledge or skills you would like the participants to have at the end of training. In the training plan example, an objective might be that the participants can read and follow label directions for selecting the required personal protective equipment. Pages 207-209 of the </a:t>
            </a:r>
            <a:r>
              <a:rPr lang="en-US" b="0" baseline="0" dirty="0"/>
              <a:t>National Worker Protection Standard: A Manual for Trainers of Agricultural Workers and Pesticide Handlers </a:t>
            </a:r>
            <a:r>
              <a:rPr lang="en-US" baseline="0" dirty="0"/>
              <a:t>manual has an example of a training plan and objectives. </a:t>
            </a:r>
          </a:p>
          <a:p>
            <a:pPr marL="665229" lvl="1" indent="-224534">
              <a:buFont typeface="Arial" panose="020B0604020202020204" pitchFamily="34" charset="0"/>
              <a:buChar char="•"/>
            </a:pPr>
            <a:r>
              <a:rPr lang="en-US" baseline="0" dirty="0"/>
              <a:t>A course outline is a great tool to keep your training session organized and help you determine how much time you need for the topic and activities, if used. Your outline should include the topic, any activity, the amount of time to spend and any materials required for the activity.</a:t>
            </a:r>
          </a:p>
          <a:p>
            <a:pPr marL="665229" lvl="1" indent="-224534">
              <a:buFont typeface="Arial" panose="020B0604020202020204" pitchFamily="34" charset="0"/>
              <a:buChar char="•"/>
            </a:pPr>
            <a:r>
              <a:rPr lang="en-US" dirty="0"/>
              <a:t>It’s important</a:t>
            </a:r>
            <a:r>
              <a:rPr lang="en-US" baseline="0" dirty="0"/>
              <a:t> to think about how much time will be required to cover all the topics. If you have a plan with objectives and an outline, you are more likely to stick with a schedule. If you are working with an agricultural employer, they will appreciate you telling them how much time is required and you sticking closely with that figure! </a:t>
            </a:r>
          </a:p>
          <a:p>
            <a:pPr marL="665229" lvl="1" indent="-224534">
              <a:buFont typeface="Arial" panose="020B0604020202020204" pitchFamily="34" charset="0"/>
              <a:buChar char="•"/>
            </a:pPr>
            <a:r>
              <a:rPr lang="en-US" baseline="0" dirty="0"/>
              <a:t>However, you should plan for situations that might add extra time to your training. A few things you should consider that would add time include:</a:t>
            </a:r>
          </a:p>
          <a:p>
            <a:pPr marL="1055024" lvl="2" indent="-165261">
              <a:buFont typeface="Arial" panose="020B0604020202020204" pitchFamily="34" charset="0"/>
              <a:buChar char="•"/>
            </a:pPr>
            <a:r>
              <a:rPr lang="en-US" baseline="0" dirty="0"/>
              <a:t>Using an interpreter or presenting bilingually</a:t>
            </a:r>
          </a:p>
          <a:p>
            <a:pPr marL="1055024" lvl="2" indent="-165261">
              <a:buFont typeface="Arial" panose="020B0604020202020204" pitchFamily="34" charset="0"/>
              <a:buChar char="•"/>
            </a:pPr>
            <a:r>
              <a:rPr lang="en-US" baseline="0" dirty="0"/>
              <a:t>Adding activities</a:t>
            </a:r>
          </a:p>
          <a:p>
            <a:pPr marL="1055024" lvl="2" indent="-165261">
              <a:buFont typeface="Arial" panose="020B0604020202020204" pitchFamily="34" charset="0"/>
              <a:buChar char="•"/>
            </a:pPr>
            <a:r>
              <a:rPr lang="en-US" baseline="0" dirty="0"/>
              <a:t>Signing training records</a:t>
            </a:r>
          </a:p>
          <a:p>
            <a:pPr marL="1055024" lvl="2" indent="-165261">
              <a:buFont typeface="Arial" panose="020B0604020202020204" pitchFamily="34" charset="0"/>
              <a:buChar char="•"/>
            </a:pPr>
            <a:r>
              <a:rPr lang="en-US" baseline="0" dirty="0"/>
              <a:t>Can you think of other things that might add time to your training?</a:t>
            </a:r>
          </a:p>
          <a:p>
            <a:pPr marL="889763" lvl="2" indent="0">
              <a:buFont typeface="Arial" panose="020B0604020202020204" pitchFamily="34" charset="0"/>
              <a:buNone/>
            </a:pPr>
            <a:endParaRPr lang="en-US" baseline="0" dirty="0"/>
          </a:p>
          <a:p>
            <a:pPr defTabSz="881390">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dirty="0"/>
              <a:t>:</a:t>
            </a:r>
          </a:p>
          <a:p>
            <a:pPr marL="220348" indent="-220348">
              <a:buFont typeface="+mj-lt"/>
              <a:buAutoNum type="arabicPeriod"/>
            </a:pPr>
            <a:r>
              <a:rPr lang="es-ES" dirty="0"/>
              <a:t>Después de reunir la información necesaria para </a:t>
            </a:r>
            <a:r>
              <a:rPr lang="es-ES" dirty="0" smtClean="0"/>
              <a:t>la capacitación, </a:t>
            </a:r>
            <a:r>
              <a:rPr lang="es-ES" dirty="0"/>
              <a:t>es hora de organizarse.</a:t>
            </a:r>
          </a:p>
          <a:p>
            <a:pPr marL="665229" lvl="1" indent="-224534">
              <a:buFont typeface="Arial" panose="020B0604020202020204" pitchFamily="34" charset="0"/>
              <a:buChar char="•"/>
            </a:pPr>
            <a:r>
              <a:rPr lang="es-ES" dirty="0"/>
              <a:t>Crear</a:t>
            </a:r>
            <a:r>
              <a:rPr lang="es-ES" baseline="0" dirty="0"/>
              <a:t> </a:t>
            </a:r>
            <a:r>
              <a:rPr lang="es-ES" dirty="0"/>
              <a:t>un plan para su</a:t>
            </a:r>
            <a:r>
              <a:rPr lang="es-ES" baseline="0" dirty="0"/>
              <a:t> capacitación </a:t>
            </a:r>
            <a:r>
              <a:rPr lang="es-ES" dirty="0"/>
              <a:t>le obliga a pensar</a:t>
            </a:r>
            <a:r>
              <a:rPr lang="es-ES" baseline="0" dirty="0"/>
              <a:t> en</a:t>
            </a:r>
            <a:r>
              <a:rPr lang="es-ES" dirty="0"/>
              <a:t> los temas de</a:t>
            </a:r>
            <a:r>
              <a:rPr lang="es-ES" baseline="0" dirty="0"/>
              <a:t> capacitación </a:t>
            </a:r>
            <a:r>
              <a:rPr lang="es-ES" dirty="0"/>
              <a:t>que debe incluir y organizarlo en grupos temáticos. Por ejemplo, si su tema era la etiqueta del pesticida, puede empezar explicando las diferentes secciones de la etiqueta, cómo encontrar información sobre salud y seguridad en las secciones de primeros auxilios y equipos de protección personal, </a:t>
            </a:r>
            <a:r>
              <a:rPr lang="es-ES" dirty="0" err="1"/>
              <a:t>etc</a:t>
            </a:r>
            <a:r>
              <a:rPr lang="en-US" baseline="0" dirty="0"/>
              <a:t>. </a:t>
            </a:r>
            <a:r>
              <a:rPr lang="es-ES" dirty="0"/>
              <a:t>Después de tener el plan, puede desarrollar una lista de </a:t>
            </a:r>
            <a:r>
              <a:rPr lang="es-ES" dirty="0" smtClean="0"/>
              <a:t>objetivos. </a:t>
            </a:r>
            <a:r>
              <a:rPr lang="es-ES" dirty="0"/>
              <a:t>Los objetivos son declaraciones sencillas de conocimientos o habilidades que les gustaría que los participantes tuvieran al final </a:t>
            </a:r>
            <a:r>
              <a:rPr lang="es-ES" dirty="0" smtClean="0"/>
              <a:t>de </a:t>
            </a:r>
            <a:r>
              <a:rPr lang="es-ES" smtClean="0"/>
              <a:t>la capacitación. </a:t>
            </a:r>
            <a:r>
              <a:rPr lang="es-ES" dirty="0"/>
              <a:t>En el ejemplo del plan de </a:t>
            </a:r>
            <a:r>
              <a:rPr lang="es-ES" dirty="0" smtClean="0"/>
              <a:t>la capacitación, </a:t>
            </a:r>
            <a:r>
              <a:rPr lang="es-ES" dirty="0"/>
              <a:t>un objetivo podría ser que los participantes puedan leer y seguir las instrucciones de la etiqueta para seleccionar el equipo de protección personal requerido. Las páginas 207-209 del manual</a:t>
            </a:r>
            <a:r>
              <a:rPr lang="es-ES" baseline="0" dirty="0"/>
              <a:t> “La </a:t>
            </a:r>
            <a:r>
              <a:rPr lang="en-US" sz="1200" dirty="0"/>
              <a:t>Norma Federal</a:t>
            </a:r>
            <a:r>
              <a:rPr lang="en-US" sz="1200" baseline="0" dirty="0"/>
              <a:t> </a:t>
            </a:r>
            <a:r>
              <a:rPr lang="en-US" sz="1200" dirty="0"/>
              <a:t>para la </a:t>
            </a:r>
            <a:r>
              <a:rPr lang="en-US" sz="1200" dirty="0" err="1"/>
              <a:t>Protección</a:t>
            </a:r>
            <a:r>
              <a:rPr lang="en-US" sz="1200" dirty="0"/>
              <a:t> al </a:t>
            </a:r>
            <a:r>
              <a:rPr lang="en-US" sz="1200" dirty="0" err="1"/>
              <a:t>Trabajador</a:t>
            </a:r>
            <a:r>
              <a:rPr lang="en-US" sz="1200" dirty="0"/>
              <a:t> </a:t>
            </a:r>
            <a:r>
              <a:rPr lang="en-US" sz="1200" dirty="0" err="1"/>
              <a:t>Agrícola</a:t>
            </a:r>
            <a:r>
              <a:rPr lang="es-ES" dirty="0"/>
              <a:t>: Manual para Capacitadores de Trabajadores Agrícolas y Manipuladores de Pesticidas” tienen un ejemplo de un plan y objetivos de </a:t>
            </a:r>
            <a:r>
              <a:rPr lang="es-ES" dirty="0" smtClean="0"/>
              <a:t>la capacitación.</a:t>
            </a:r>
            <a:endParaRPr lang="es-ES" dirty="0"/>
          </a:p>
          <a:p>
            <a:pPr marL="665229" lvl="1" indent="-224534">
              <a:buFont typeface="Arial" panose="020B0604020202020204" pitchFamily="34" charset="0"/>
              <a:buChar char="•"/>
            </a:pPr>
            <a:r>
              <a:rPr lang="es-ES" dirty="0"/>
              <a:t>Un esquema del curso es una gran herramienta para organizar la sesión </a:t>
            </a:r>
            <a:r>
              <a:rPr lang="es-ES" dirty="0" smtClean="0"/>
              <a:t>y </a:t>
            </a:r>
            <a:r>
              <a:rPr lang="es-ES" dirty="0"/>
              <a:t>ayudarle a determinar cuánto tiempo necesita para el tema y las actividades que pueda incluir. Su esquema debe incluir el tema, cualquier actividad, la cantidad de tiempo y los materiales necesarios para las actividades</a:t>
            </a:r>
            <a:r>
              <a:rPr lang="en-US" baseline="0" dirty="0"/>
              <a:t>.</a:t>
            </a:r>
          </a:p>
          <a:p>
            <a:pPr marL="665229" lvl="1" indent="-224534">
              <a:buFont typeface="Arial" panose="020B0604020202020204" pitchFamily="34" charset="0"/>
              <a:buChar char="•"/>
            </a:pPr>
            <a:r>
              <a:rPr lang="es-ES" dirty="0"/>
              <a:t>Es importante pensar en la cantidad de tiempo que necesitará para cubrir todos los temas. Si tiene un plan con objetivos y un esquema, es más probable que se adhieran al programa. Si está trabajando con un empleador agrícola, apreciará que le diga cuánto tiempo se requiere y que se quede con ese horario.</a:t>
            </a:r>
          </a:p>
          <a:p>
            <a:pPr marL="612145" lvl="1" indent="-171450">
              <a:buFont typeface="Arial" panose="020B0604020202020204" pitchFamily="34" charset="0"/>
              <a:buChar char="•"/>
            </a:pPr>
            <a:r>
              <a:rPr lang="es-ES" dirty="0"/>
              <a:t>Sin embargo, debe planificar para</a:t>
            </a:r>
            <a:r>
              <a:rPr lang="es-ES" baseline="0" dirty="0"/>
              <a:t> unas </a:t>
            </a:r>
            <a:r>
              <a:rPr lang="es-ES" dirty="0"/>
              <a:t>situaciones que podrían añadir más </a:t>
            </a:r>
            <a:r>
              <a:rPr lang="es-ES" dirty="0" smtClean="0"/>
              <a:t>tiempo. </a:t>
            </a:r>
            <a:r>
              <a:rPr lang="es-ES" dirty="0"/>
              <a:t>Algunas cosas que usted debe considerar que agregar tiempo incluyen:</a:t>
            </a:r>
            <a:endParaRPr lang="en-US" baseline="0" dirty="0"/>
          </a:p>
          <a:p>
            <a:pPr marL="1055024" marR="0" lvl="2"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t>Usando</a:t>
            </a:r>
            <a:r>
              <a:rPr lang="en-US" baseline="0" dirty="0"/>
              <a:t> un </a:t>
            </a:r>
            <a:r>
              <a:rPr lang="en-US" baseline="0" dirty="0" err="1"/>
              <a:t>interprete</a:t>
            </a:r>
            <a:r>
              <a:rPr lang="en-US" baseline="0" dirty="0"/>
              <a:t> o la </a:t>
            </a:r>
            <a:r>
              <a:rPr lang="en-US" baseline="0" dirty="0" err="1"/>
              <a:t>presentación</a:t>
            </a:r>
            <a:r>
              <a:rPr lang="en-US" baseline="0" dirty="0"/>
              <a:t> </a:t>
            </a:r>
            <a:r>
              <a:rPr lang="es-ES" dirty="0">
                <a:effectLst/>
              </a:rPr>
              <a:t>bilingüe</a:t>
            </a:r>
          </a:p>
          <a:p>
            <a:pPr marL="1055024" marR="0" lvl="2"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t>Utilizando</a:t>
            </a:r>
            <a:r>
              <a:rPr lang="en-US" baseline="0" dirty="0"/>
              <a:t> </a:t>
            </a:r>
            <a:r>
              <a:rPr lang="en-US" baseline="0" dirty="0" err="1"/>
              <a:t>actividades</a:t>
            </a:r>
            <a:endParaRPr lang="en-US" baseline="0" dirty="0"/>
          </a:p>
          <a:p>
            <a:pPr marL="1055024" lvl="2" indent="-165261">
              <a:buFont typeface="Arial" panose="020B0604020202020204" pitchFamily="34" charset="0"/>
              <a:buChar char="•"/>
            </a:pPr>
            <a:r>
              <a:rPr lang="en-US" baseline="0" dirty="0" err="1"/>
              <a:t>Firmando</a:t>
            </a:r>
            <a:r>
              <a:rPr lang="en-US" baseline="0" dirty="0"/>
              <a:t> </a:t>
            </a:r>
            <a:r>
              <a:rPr lang="en-US" baseline="0" dirty="0" err="1"/>
              <a:t>los</a:t>
            </a:r>
            <a:r>
              <a:rPr lang="en-US" baseline="0" dirty="0"/>
              <a:t> </a:t>
            </a:r>
            <a:r>
              <a:rPr lang="en-US" baseline="0" dirty="0" err="1"/>
              <a:t>registros</a:t>
            </a:r>
            <a:r>
              <a:rPr lang="en-US" baseline="0" dirty="0"/>
              <a:t> de </a:t>
            </a:r>
            <a:r>
              <a:rPr lang="en-US" baseline="0" dirty="0" err="1"/>
              <a:t>capacitación</a:t>
            </a:r>
            <a:r>
              <a:rPr lang="en-US" baseline="0" dirty="0"/>
              <a:t> </a:t>
            </a:r>
          </a:p>
          <a:p>
            <a:pPr marL="1055024" marR="0" lvl="2"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¿Puedes pensar en otras cosas que pueden agregar tiempo a </a:t>
            </a:r>
            <a:r>
              <a:rPr lang="es-ES" dirty="0" smtClean="0"/>
              <a:t>la capacitación?</a:t>
            </a:r>
            <a:endParaRPr lang="en-US" baseline="0" dirty="0"/>
          </a:p>
          <a:p>
            <a:pPr marL="889763" lvl="2" indent="0">
              <a:buFont typeface="Arial" panose="020B0604020202020204" pitchFamily="34" charset="0"/>
              <a:buNone/>
            </a:pPr>
            <a:r>
              <a:rPr lang="es-ES" dirty="0"/>
              <a:t/>
            </a:r>
            <a:br>
              <a:rPr lang="es-ES" dirty="0"/>
            </a:br>
            <a:r>
              <a:rPr lang="es-ES" dirty="0"/>
              <a:t/>
            </a:r>
            <a:br>
              <a:rPr lang="es-ES" dirty="0"/>
            </a:br>
            <a:endParaRPr lang="en-US"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t>32</a:t>
            </a:fld>
            <a:endParaRPr lang="en-US" dirty="0"/>
          </a:p>
        </p:txBody>
      </p:sp>
    </p:spTree>
    <p:extLst>
      <p:ext uri="{BB962C8B-B14F-4D97-AF65-F5344CB8AC3E}">
        <p14:creationId xmlns:p14="http://schemas.microsoft.com/office/powerpoint/2010/main" val="900978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4534" indent="-224534">
              <a:buAutoNum type="arabicPeriod"/>
            </a:pPr>
            <a:r>
              <a:rPr lang="en-US" dirty="0"/>
              <a:t>The training tools that you might use include flip charts, DVDs, You-Tube videos, PowerPoint</a:t>
            </a:r>
            <a:r>
              <a:rPr lang="en-US" baseline="0" dirty="0"/>
              <a:t> presentations, booklets, pamphlets and games. </a:t>
            </a:r>
            <a:r>
              <a:rPr lang="en-US" dirty="0"/>
              <a:t>There are a lot of resources where you can find pesticide safety training materials</a:t>
            </a:r>
            <a:r>
              <a:rPr lang="en-US" baseline="0" dirty="0"/>
              <a:t> including PERC, EPA and the National Pesticide Information Center (NPIC). However, remember that you must use EPA-approved training materials when training handlers and workers.  When you select materials, keep in mind that they must</a:t>
            </a:r>
          </a:p>
          <a:p>
            <a:pPr marL="617469" lvl="1" indent="-168401">
              <a:buFont typeface="Arial" panose="020B0604020202020204" pitchFamily="34" charset="0"/>
              <a:buChar char="•"/>
            </a:pPr>
            <a:r>
              <a:rPr lang="en-US" baseline="0" dirty="0"/>
              <a:t>Cover the required information</a:t>
            </a:r>
          </a:p>
          <a:p>
            <a:pPr marL="617469" lvl="1" indent="-168401">
              <a:buFont typeface="Arial" panose="020B0604020202020204" pitchFamily="34" charset="0"/>
              <a:buChar char="•"/>
            </a:pPr>
            <a:r>
              <a:rPr lang="en-US" baseline="0" dirty="0"/>
              <a:t>Be correct and up-to-date with the current regulations</a:t>
            </a:r>
          </a:p>
          <a:p>
            <a:pPr marL="617469" lvl="1" indent="-168401">
              <a:buFont typeface="Arial" panose="020B0604020202020204" pitchFamily="34" charset="0"/>
              <a:buChar char="•"/>
            </a:pPr>
            <a:r>
              <a:rPr lang="en-US" baseline="0" dirty="0"/>
              <a:t>Approved by EPA</a:t>
            </a:r>
          </a:p>
          <a:p>
            <a:pPr marL="617469" lvl="1" indent="-168401">
              <a:buFont typeface="Arial" panose="020B0604020202020204" pitchFamily="34" charset="0"/>
              <a:buChar char="•"/>
            </a:pPr>
            <a:r>
              <a:rPr lang="en-US" baseline="0" dirty="0"/>
              <a:t>In a language the participants understand</a:t>
            </a:r>
          </a:p>
          <a:p>
            <a:pPr marL="617469" lvl="1" indent="-168401">
              <a:buFont typeface="Arial" panose="020B0604020202020204" pitchFamily="34" charset="0"/>
              <a:buChar char="•"/>
            </a:pPr>
            <a:r>
              <a:rPr lang="en-US" baseline="0" dirty="0"/>
              <a:t>Reflect the worksite as much as possible</a:t>
            </a:r>
          </a:p>
          <a:p>
            <a:pPr marL="617469" lvl="1" indent="-168401">
              <a:buFont typeface="Arial" panose="020B0604020202020204" pitchFamily="34" charset="0"/>
              <a:buChar char="•"/>
            </a:pPr>
            <a:r>
              <a:rPr lang="en-US" baseline="0" dirty="0"/>
              <a:t>Be presented so that employees can participate in training and ask questions.</a:t>
            </a:r>
          </a:p>
          <a:p>
            <a:pPr marL="224534" indent="-224534">
              <a:buFont typeface="+mj-lt"/>
              <a:buAutoNum type="arabicPeriod" startAt="2"/>
            </a:pPr>
            <a:r>
              <a:rPr lang="en-US" baseline="0" dirty="0"/>
              <a:t>You should make a list of everything you will need to conduct your trainings. Check the training site ahead of time to see if they have some of the equipment you will use. If you make a list of what you need for training, you can refer to it and be less likely to forget important tools you need. Page 216 of the </a:t>
            </a:r>
            <a:r>
              <a:rPr lang="en-US" b="0" baseline="0" dirty="0"/>
              <a:t>National Worker Protection Standard: A Manual for Trainers of Agricultural Workers and Pesticide Handlers</a:t>
            </a:r>
            <a:r>
              <a:rPr lang="en-US" baseline="0" dirty="0"/>
              <a:t> manual has a good example of an equipment and supply list.</a:t>
            </a:r>
          </a:p>
          <a:p>
            <a:pPr marL="224534" indent="-224534">
              <a:buFont typeface="+mj-lt"/>
              <a:buAutoNum type="arabicPeriod" startAt="2"/>
            </a:pPr>
            <a:r>
              <a:rPr lang="en-US" baseline="0" dirty="0"/>
              <a:t>Some additional things to consider before the training include:</a:t>
            </a:r>
          </a:p>
          <a:p>
            <a:pPr marL="617469" lvl="1" indent="-168401">
              <a:buFont typeface="Arial" panose="020B0604020202020204" pitchFamily="34" charset="0"/>
              <a:buChar char="•"/>
            </a:pPr>
            <a:r>
              <a:rPr lang="en-US" baseline="0" dirty="0"/>
              <a:t>Whether you must arrange for an interpreter. If so, the interpreter should be familiar with pesticide terminology and, if possible, be given a copy of the training materials beforehand.</a:t>
            </a:r>
          </a:p>
          <a:p>
            <a:pPr marL="617469" lvl="1" indent="-168401">
              <a:buFont typeface="Arial" panose="020B0604020202020204" pitchFamily="34" charset="0"/>
              <a:buChar char="•"/>
            </a:pPr>
            <a:r>
              <a:rPr lang="en-US" baseline="0" dirty="0"/>
              <a:t>You might also want to create an activities plan if you are using activities in your training. The plan should include the topic associated with the activity, any props or equipment needed and any materials or handouts that need to be prepared ahead of time.</a:t>
            </a:r>
          </a:p>
          <a:p>
            <a:pPr marL="617469" lvl="1" indent="-168401">
              <a:buFont typeface="Arial" panose="020B0604020202020204" pitchFamily="34" charset="0"/>
              <a:buChar char="•"/>
            </a:pPr>
            <a:r>
              <a:rPr lang="en-US" baseline="0" dirty="0"/>
              <a:t>You should also think about how you want to arrange the room if training indoors. If using a table, flipchart, dry erase boards, it is best to place them off to one side so you do not create a ‘barrier’ between the participants and you.</a:t>
            </a:r>
          </a:p>
          <a:p>
            <a:pPr marL="617469" lvl="1" indent="-168401">
              <a:buFont typeface="Arial" panose="020B0604020202020204" pitchFamily="34" charset="0"/>
              <a:buChar char="•"/>
            </a:pPr>
            <a:endParaRPr lang="en-US" baseline="0" dirty="0"/>
          </a:p>
          <a:p>
            <a:pPr defTabSz="881390">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dirty="0"/>
              <a:t> y </a:t>
            </a:r>
            <a:r>
              <a:rPr lang="en-US" altLang="es-MX" b="1" dirty="0" err="1"/>
              <a:t>manipuladores</a:t>
            </a:r>
            <a:r>
              <a:rPr lang="en-US" altLang="es-MX" b="1" dirty="0"/>
              <a:t>:</a:t>
            </a:r>
          </a:p>
          <a:p>
            <a:pPr marL="224534" indent="-224534">
              <a:buAutoNum type="arabicPeriod"/>
            </a:pPr>
            <a:r>
              <a:rPr lang="es-ES" dirty="0"/>
              <a:t>Las herramientas puede utilizar incluyen </a:t>
            </a:r>
            <a:r>
              <a:rPr lang="es-ES" dirty="0" err="1"/>
              <a:t>rotafolios</a:t>
            </a:r>
            <a:r>
              <a:rPr lang="es-ES" dirty="0"/>
              <a:t>, </a:t>
            </a:r>
            <a:r>
              <a:rPr lang="es-ES" dirty="0" err="1"/>
              <a:t>DVDs</a:t>
            </a:r>
            <a:r>
              <a:rPr lang="es-ES" dirty="0"/>
              <a:t>, videos de YouTube, presentaciones en diapositivas de PowerPoint, folletos y juegos. Hay muchos recursos donde se pueden encontrar </a:t>
            </a:r>
            <a:r>
              <a:rPr lang="es-ES" u="none" dirty="0"/>
              <a:t>materiales de capacitación sobre seguridad de pesticidas incluyendo PERC, EPA y el </a:t>
            </a:r>
            <a:r>
              <a:rPr lang="en-US" u="none" baseline="0" dirty="0"/>
              <a:t>National Pesticide Information Center </a:t>
            </a:r>
            <a:r>
              <a:rPr lang="es-ES" u="none" dirty="0"/>
              <a:t>(NPIC). Sin embargo, recuerde que debe usar materiales de capacitación aprobados por la EPA cuando capacita a los manipuladores y a los trabajadores </a:t>
            </a:r>
          </a:p>
          <a:p>
            <a:pPr marL="224534" indent="-224534">
              <a:buAutoNum type="arabicPeriod"/>
            </a:pPr>
            <a:r>
              <a:rPr lang="es-ES" u="none" dirty="0"/>
              <a:t>Cuando usted está seleccionando materiales, tenga en cuenta que debe </a:t>
            </a:r>
          </a:p>
          <a:p>
            <a:pPr marL="617469" lvl="1" indent="-168401">
              <a:buFont typeface="Arial" panose="020B0604020202020204" pitchFamily="34" charset="0"/>
              <a:buChar char="•"/>
            </a:pPr>
            <a:r>
              <a:rPr lang="es-ES" u="none" dirty="0"/>
              <a:t>Cubrir la información requerida</a:t>
            </a:r>
          </a:p>
          <a:p>
            <a:pPr marL="617469" lvl="1" indent="-168401">
              <a:buFont typeface="Arial" panose="020B0604020202020204" pitchFamily="34" charset="0"/>
              <a:buChar char="•"/>
            </a:pPr>
            <a:r>
              <a:rPr lang="es-ES" u="none" dirty="0"/>
              <a:t>Esté correcto y actualizado con las regulaciones actuales</a:t>
            </a:r>
          </a:p>
          <a:p>
            <a:pPr marL="617469" lvl="1" indent="-168401">
              <a:buFont typeface="Arial" panose="020B0604020202020204" pitchFamily="34" charset="0"/>
              <a:buChar char="•"/>
            </a:pPr>
            <a:r>
              <a:rPr lang="en-US" u="none" baseline="0" dirty="0" err="1"/>
              <a:t>Aprobado</a:t>
            </a:r>
            <a:r>
              <a:rPr lang="en-US" u="none" baseline="0" dirty="0"/>
              <a:t> </a:t>
            </a:r>
            <a:r>
              <a:rPr lang="en-US" u="none" baseline="0" dirty="0" err="1"/>
              <a:t>por</a:t>
            </a:r>
            <a:r>
              <a:rPr lang="en-US" u="none" baseline="0" dirty="0"/>
              <a:t> EPA</a:t>
            </a:r>
          </a:p>
          <a:p>
            <a:pPr marL="617469" lvl="1" indent="-168401">
              <a:buFont typeface="Arial" panose="020B0604020202020204" pitchFamily="34" charset="0"/>
              <a:buChar char="•"/>
            </a:pPr>
            <a:r>
              <a:rPr lang="es-ES" u="none" dirty="0"/>
              <a:t>En un idioma que los participantes entiendan</a:t>
            </a:r>
          </a:p>
          <a:p>
            <a:pPr marL="617469" lvl="1" indent="-168401">
              <a:buFont typeface="Arial" panose="020B0604020202020204" pitchFamily="34" charset="0"/>
              <a:buChar char="•"/>
            </a:pPr>
            <a:r>
              <a:rPr lang="es-ES" u="none" dirty="0"/>
              <a:t>Representar el sitio de trabajo tanto como sea posible</a:t>
            </a:r>
          </a:p>
          <a:p>
            <a:pPr marL="617469" lvl="1" indent="-168401">
              <a:buFont typeface="Arial" panose="020B0604020202020204" pitchFamily="34" charset="0"/>
              <a:buChar char="•"/>
            </a:pPr>
            <a:r>
              <a:rPr lang="es-ES" u="none" dirty="0"/>
              <a:t>Ser presentado para que los empleados puedan participar en la capacitación y hacer preguntas</a:t>
            </a:r>
            <a:endParaRPr lang="en-US" u="none" baseline="0" dirty="0"/>
          </a:p>
          <a:p>
            <a:pPr lvl="0"/>
            <a:r>
              <a:rPr lang="es-MX" sz="1200" u="none" kern="1200" dirty="0">
                <a:solidFill>
                  <a:schemeClr val="tx1"/>
                </a:solidFill>
                <a:effectLst/>
                <a:latin typeface="+mn-lt"/>
                <a:ea typeface="+mn-ea"/>
                <a:cs typeface="+mn-cs"/>
              </a:rPr>
              <a:t>Usted debe de hacer una lista de todo lo que se necesita para llevará cabo </a:t>
            </a:r>
            <a:r>
              <a:rPr lang="es-MX" sz="1200" u="none" kern="1200" dirty="0" smtClean="0">
                <a:solidFill>
                  <a:schemeClr val="tx1"/>
                </a:solidFill>
                <a:effectLst/>
                <a:latin typeface="+mn-lt"/>
                <a:ea typeface="+mn-ea"/>
                <a:cs typeface="+mn-cs"/>
              </a:rPr>
              <a:t>las sesiones</a:t>
            </a:r>
            <a:r>
              <a:rPr lang="es-MX" sz="1200" u="none" kern="1200" baseline="0" dirty="0" smtClean="0">
                <a:solidFill>
                  <a:schemeClr val="tx1"/>
                </a:solidFill>
                <a:effectLst/>
                <a:latin typeface="+mn-lt"/>
                <a:ea typeface="+mn-ea"/>
                <a:cs typeface="+mn-cs"/>
              </a:rPr>
              <a:t> de capacitación</a:t>
            </a:r>
            <a:r>
              <a:rPr lang="es-MX" sz="1200" u="none" kern="1200" dirty="0" smtClean="0">
                <a:solidFill>
                  <a:schemeClr val="tx1"/>
                </a:solidFill>
                <a:effectLst/>
                <a:latin typeface="+mn-lt"/>
                <a:ea typeface="+mn-ea"/>
                <a:cs typeface="+mn-cs"/>
              </a:rPr>
              <a:t>. </a:t>
            </a:r>
            <a:r>
              <a:rPr lang="es-MX" sz="1200" u="none" kern="1200" dirty="0">
                <a:solidFill>
                  <a:schemeClr val="tx1"/>
                </a:solidFill>
                <a:effectLst/>
                <a:latin typeface="+mn-lt"/>
                <a:ea typeface="+mn-ea"/>
                <a:cs typeface="+mn-cs"/>
              </a:rPr>
              <a:t>Visite el sitio de </a:t>
            </a:r>
            <a:r>
              <a:rPr lang="es-MX" sz="1200" u="none" kern="1200" dirty="0" smtClean="0">
                <a:solidFill>
                  <a:schemeClr val="tx1"/>
                </a:solidFill>
                <a:effectLst/>
                <a:latin typeface="+mn-lt"/>
                <a:ea typeface="+mn-ea"/>
                <a:cs typeface="+mn-cs"/>
              </a:rPr>
              <a:t>la capacitación </a:t>
            </a:r>
            <a:r>
              <a:rPr lang="es-MX" sz="1200" u="none" kern="1200" dirty="0">
                <a:solidFill>
                  <a:schemeClr val="tx1"/>
                </a:solidFill>
                <a:effectLst/>
                <a:latin typeface="+mn-lt"/>
                <a:ea typeface="+mn-ea"/>
                <a:cs typeface="+mn-cs"/>
              </a:rPr>
              <a:t>con anticipación para ver si tienen algunos de los equipos que va a utilizar. Si hace una liste de lo que usted </a:t>
            </a:r>
            <a:r>
              <a:rPr lang="es-MX" sz="1200" u="none" kern="1200" dirty="0" smtClean="0">
                <a:solidFill>
                  <a:schemeClr val="tx1"/>
                </a:solidFill>
                <a:effectLst/>
                <a:latin typeface="+mn-lt"/>
                <a:ea typeface="+mn-ea"/>
                <a:cs typeface="+mn-cs"/>
              </a:rPr>
              <a:t>necesita, </a:t>
            </a:r>
            <a:r>
              <a:rPr lang="es-MX" sz="1200" u="none" kern="1200" dirty="0">
                <a:solidFill>
                  <a:schemeClr val="tx1"/>
                </a:solidFill>
                <a:effectLst/>
                <a:latin typeface="+mn-lt"/>
                <a:ea typeface="+mn-ea"/>
                <a:cs typeface="+mn-cs"/>
              </a:rPr>
              <a:t>puede consultarla y es menos probable que olvide herramientas importantes que usted necesita. Pagina216 de </a:t>
            </a:r>
            <a:r>
              <a:rPr lang="es-ES" baseline="0" dirty="0"/>
              <a:t>“La </a:t>
            </a:r>
            <a:r>
              <a:rPr lang="en-US" sz="1200" dirty="0"/>
              <a:t>Norma Federal</a:t>
            </a:r>
            <a:r>
              <a:rPr lang="en-US" sz="1200" baseline="0" dirty="0"/>
              <a:t> </a:t>
            </a:r>
            <a:r>
              <a:rPr lang="en-US" sz="1200" dirty="0"/>
              <a:t>para la </a:t>
            </a:r>
            <a:r>
              <a:rPr lang="en-US" sz="1200" dirty="0" err="1"/>
              <a:t>Protección</a:t>
            </a:r>
            <a:r>
              <a:rPr lang="en-US" sz="1200" dirty="0"/>
              <a:t> al </a:t>
            </a:r>
            <a:r>
              <a:rPr lang="en-US" sz="1200" dirty="0" err="1"/>
              <a:t>Trabajador</a:t>
            </a:r>
            <a:r>
              <a:rPr lang="en-US" sz="1200" dirty="0"/>
              <a:t> </a:t>
            </a:r>
            <a:r>
              <a:rPr lang="en-US" sz="1200" dirty="0" err="1"/>
              <a:t>Agrícola</a:t>
            </a:r>
            <a:r>
              <a:rPr lang="es-ES" dirty="0"/>
              <a:t>: Manual para Capacitadores de Trabajadores Agrícolas y Manipuladores de Pesticidas”</a:t>
            </a:r>
            <a:r>
              <a:rPr lang="es-MX" sz="1200" u="none" kern="1200" dirty="0">
                <a:solidFill>
                  <a:schemeClr val="tx1"/>
                </a:solidFill>
                <a:effectLst/>
                <a:latin typeface="+mn-lt"/>
                <a:ea typeface="+mn-ea"/>
                <a:cs typeface="+mn-cs"/>
              </a:rPr>
              <a:t> tiene un buen ejemplo de equipo y una lista de suministro.</a:t>
            </a:r>
            <a:endParaRPr lang="en-US" sz="1200" u="none" kern="1200" dirty="0">
              <a:solidFill>
                <a:schemeClr val="tx1"/>
              </a:solidFill>
              <a:effectLst/>
              <a:latin typeface="+mn-lt"/>
              <a:ea typeface="+mn-ea"/>
              <a:cs typeface="+mn-cs"/>
            </a:endParaRPr>
          </a:p>
          <a:p>
            <a:pPr lvl="0"/>
            <a:r>
              <a:rPr lang="es-MX" sz="1200" u="none" kern="1200" dirty="0">
                <a:solidFill>
                  <a:schemeClr val="tx1"/>
                </a:solidFill>
                <a:effectLst/>
                <a:latin typeface="+mn-lt"/>
                <a:ea typeface="+mn-ea"/>
                <a:cs typeface="+mn-cs"/>
              </a:rPr>
              <a:t>Algunas cosas adicionales a considerar antes </a:t>
            </a:r>
            <a:r>
              <a:rPr lang="es-MX" sz="1200" u="none" kern="1200" dirty="0" smtClean="0">
                <a:solidFill>
                  <a:schemeClr val="tx1"/>
                </a:solidFill>
                <a:effectLst/>
                <a:latin typeface="+mn-lt"/>
                <a:ea typeface="+mn-ea"/>
                <a:cs typeface="+mn-cs"/>
              </a:rPr>
              <a:t>de la</a:t>
            </a:r>
            <a:r>
              <a:rPr lang="es-MX" sz="1200" u="none" kern="1200" baseline="0" dirty="0" smtClean="0">
                <a:solidFill>
                  <a:schemeClr val="tx1"/>
                </a:solidFill>
                <a:effectLst/>
                <a:latin typeface="+mn-lt"/>
                <a:ea typeface="+mn-ea"/>
                <a:cs typeface="+mn-cs"/>
              </a:rPr>
              <a:t> capacitación </a:t>
            </a:r>
            <a:r>
              <a:rPr lang="es-MX" sz="1200" u="none" kern="1200" dirty="0" smtClean="0">
                <a:solidFill>
                  <a:schemeClr val="tx1"/>
                </a:solidFill>
                <a:effectLst/>
                <a:latin typeface="+mn-lt"/>
                <a:ea typeface="+mn-ea"/>
                <a:cs typeface="+mn-cs"/>
              </a:rPr>
              <a:t>incluyen</a:t>
            </a:r>
            <a:r>
              <a:rPr lang="es-MX" sz="1200" u="none" kern="1200" dirty="0">
                <a:solidFill>
                  <a:schemeClr val="tx1"/>
                </a:solidFill>
                <a:effectLst/>
                <a:latin typeface="+mn-lt"/>
                <a:ea typeface="+mn-ea"/>
                <a:cs typeface="+mn-cs"/>
              </a:rPr>
              <a:t>:</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MX" sz="1200" u="none" kern="1200" dirty="0">
                <a:solidFill>
                  <a:schemeClr val="tx1"/>
                </a:solidFill>
                <a:effectLst/>
                <a:latin typeface="+mn-lt"/>
                <a:ea typeface="+mn-ea"/>
                <a:cs typeface="+mn-cs"/>
              </a:rPr>
              <a:t>Si debe hacer arreglos para tener un interprete. Si es así, el interprete debe estar familiarizado con la terminología de pesticidas y, si es posible, le dará una copia de los materiales </a:t>
            </a:r>
            <a:r>
              <a:rPr lang="es-MX" sz="1200" u="none" kern="1200" dirty="0" smtClean="0">
                <a:solidFill>
                  <a:schemeClr val="tx1"/>
                </a:solidFill>
                <a:effectLst/>
                <a:latin typeface="+mn-lt"/>
                <a:ea typeface="+mn-ea"/>
                <a:cs typeface="+mn-cs"/>
              </a:rPr>
              <a:t>antes de la capacitación.</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MX" sz="1200" u="none" kern="1200" dirty="0">
                <a:solidFill>
                  <a:schemeClr val="tx1"/>
                </a:solidFill>
                <a:effectLst/>
                <a:latin typeface="+mn-lt"/>
                <a:ea typeface="+mn-ea"/>
                <a:cs typeface="+mn-cs"/>
              </a:rPr>
              <a:t>También puede crear un plan de actividades si usted está usando actividades en su </a:t>
            </a:r>
            <a:r>
              <a:rPr lang="es-MX" sz="1200" u="none" kern="1200" dirty="0" smtClean="0">
                <a:solidFill>
                  <a:schemeClr val="tx1"/>
                </a:solidFill>
                <a:effectLst/>
                <a:latin typeface="+mn-lt"/>
                <a:ea typeface="+mn-ea"/>
                <a:cs typeface="+mn-cs"/>
              </a:rPr>
              <a:t>capacitación. </a:t>
            </a:r>
            <a:r>
              <a:rPr lang="es-MX" sz="1200" u="none" kern="1200" dirty="0">
                <a:solidFill>
                  <a:schemeClr val="tx1"/>
                </a:solidFill>
                <a:effectLst/>
                <a:latin typeface="+mn-lt"/>
                <a:ea typeface="+mn-ea"/>
                <a:cs typeface="+mn-cs"/>
              </a:rPr>
              <a:t>El plan debe incluir el tema asociado a la actividad cualquier material o equipo necesario y cualquier material o folletos que necesitan ser preparados con anticipación.</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MX" sz="1200" u="none" kern="1200" dirty="0">
                <a:solidFill>
                  <a:schemeClr val="tx1"/>
                </a:solidFill>
                <a:effectLst/>
                <a:latin typeface="+mn-lt"/>
                <a:ea typeface="+mn-ea"/>
                <a:cs typeface="+mn-cs"/>
              </a:rPr>
              <a:t>Usted también debe pensar en cómo quiere organizar el salón si </a:t>
            </a:r>
            <a:r>
              <a:rPr lang="es-MX" sz="1200" u="none" kern="1200" dirty="0" smtClean="0">
                <a:solidFill>
                  <a:schemeClr val="tx1"/>
                </a:solidFill>
                <a:effectLst/>
                <a:latin typeface="+mn-lt"/>
                <a:ea typeface="+mn-ea"/>
                <a:cs typeface="+mn-cs"/>
              </a:rPr>
              <a:t>la</a:t>
            </a:r>
            <a:r>
              <a:rPr lang="es-MX" sz="1200" u="none" kern="1200" baseline="0" dirty="0" smtClean="0">
                <a:solidFill>
                  <a:schemeClr val="tx1"/>
                </a:solidFill>
                <a:effectLst/>
                <a:latin typeface="+mn-lt"/>
                <a:ea typeface="+mn-ea"/>
                <a:cs typeface="+mn-cs"/>
              </a:rPr>
              <a:t> capacitación </a:t>
            </a:r>
            <a:r>
              <a:rPr lang="es-MX" sz="1200" u="none" kern="1200" dirty="0" smtClean="0">
                <a:solidFill>
                  <a:schemeClr val="tx1"/>
                </a:solidFill>
                <a:effectLst/>
                <a:latin typeface="+mn-lt"/>
                <a:ea typeface="+mn-ea"/>
                <a:cs typeface="+mn-cs"/>
              </a:rPr>
              <a:t>es </a:t>
            </a:r>
            <a:r>
              <a:rPr lang="es-MX" sz="1200" u="none" kern="1200" dirty="0">
                <a:solidFill>
                  <a:schemeClr val="tx1"/>
                </a:solidFill>
                <a:effectLst/>
                <a:latin typeface="+mn-lt"/>
                <a:ea typeface="+mn-ea"/>
                <a:cs typeface="+mn-cs"/>
              </a:rPr>
              <a:t>en el interior. Si está usando una mesa, </a:t>
            </a:r>
            <a:r>
              <a:rPr lang="es-MX" sz="1200" u="none" kern="1200" dirty="0" err="1">
                <a:solidFill>
                  <a:schemeClr val="tx1"/>
                </a:solidFill>
                <a:effectLst/>
                <a:latin typeface="+mn-lt"/>
                <a:ea typeface="+mn-ea"/>
                <a:cs typeface="+mn-cs"/>
              </a:rPr>
              <a:t>rotafolio</a:t>
            </a:r>
            <a:r>
              <a:rPr lang="es-MX" sz="1200" u="none" kern="1200" dirty="0">
                <a:solidFill>
                  <a:schemeClr val="tx1"/>
                </a:solidFill>
                <a:effectLst/>
                <a:latin typeface="+mn-lt"/>
                <a:ea typeface="+mn-ea"/>
                <a:cs typeface="+mn-cs"/>
              </a:rPr>
              <a:t>, tableros, es mejor colocarlos a un lado para no crear una barrera entre los participantes y usted .</a:t>
            </a:r>
            <a:endParaRPr lang="en-US" sz="1200" u="none" kern="1200" dirty="0">
              <a:solidFill>
                <a:schemeClr val="tx1"/>
              </a:solidFill>
              <a:effectLst/>
              <a:latin typeface="+mn-lt"/>
              <a:ea typeface="+mn-ea"/>
              <a:cs typeface="+mn-cs"/>
            </a:endParaRPr>
          </a:p>
          <a:p>
            <a:pPr marL="449068" lvl="1" indent="0">
              <a:buFont typeface="Arial" panose="020B0604020202020204" pitchFamily="34" charset="0"/>
              <a:buNone/>
            </a:pPr>
            <a:r>
              <a:rPr lang="es-ES" dirty="0"/>
              <a:t/>
            </a:r>
            <a:br>
              <a:rPr lang="es-ES" dirty="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33</a:t>
            </a:fld>
            <a:endParaRPr lang="en-US" dirty="0"/>
          </a:p>
        </p:txBody>
      </p:sp>
    </p:spTree>
    <p:extLst>
      <p:ext uri="{BB962C8B-B14F-4D97-AF65-F5344CB8AC3E}">
        <p14:creationId xmlns:p14="http://schemas.microsoft.com/office/powerpoint/2010/main" val="2729321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of workers and pesticide handlers:</a:t>
            </a:r>
          </a:p>
          <a:p>
            <a:pPr marL="220348" indent="-220348" defTabSz="881390">
              <a:buFont typeface="+mj-lt"/>
              <a:buAutoNum type="arabicPeriod"/>
              <a:defRPr/>
            </a:pPr>
            <a:r>
              <a:rPr lang="en-US" dirty="0"/>
              <a:t>The information must be presented orally, using written materials, audiovisual materials (like videos and posters), or a combination of the two. </a:t>
            </a:r>
          </a:p>
          <a:p>
            <a:pPr marL="220348" indent="-220348" defTabSz="881390">
              <a:buFont typeface="+mj-lt"/>
              <a:buAutoNum type="arabicPeriod"/>
              <a:defRPr/>
            </a:pPr>
            <a:r>
              <a:rPr lang="en-US" dirty="0"/>
              <a:t>Written and audiovisual materials should be in a language the workers and handlers understand and the information must be provided in a manner the workers and handlers understand. </a:t>
            </a:r>
          </a:p>
          <a:p>
            <a:pPr marL="661043" lvl="1" indent="-220348" defTabSz="881390">
              <a:buFont typeface="Arial" panose="020B0604020202020204" pitchFamily="34" charset="0"/>
              <a:buChar char="•"/>
              <a:defRPr/>
            </a:pPr>
            <a:r>
              <a:rPr lang="en-US" dirty="0"/>
              <a:t>If you use a translator, it is important that they have a clear understanding of pesticide terminology before the training. </a:t>
            </a:r>
          </a:p>
          <a:p>
            <a:pPr marL="661043" lvl="1" indent="-220348" defTabSz="881390">
              <a:buFont typeface="Arial" panose="020B0604020202020204" pitchFamily="34" charset="0"/>
              <a:buChar char="•"/>
              <a:defRPr/>
            </a:pPr>
            <a:r>
              <a:rPr lang="en-US" dirty="0"/>
              <a:t>The material should be presented at an appropriate educational level using non-technical terms. </a:t>
            </a:r>
          </a:p>
          <a:p>
            <a:pPr marL="661043" lvl="1" indent="-220348" defTabSz="881390">
              <a:buFont typeface="Arial" panose="020B0604020202020204" pitchFamily="34" charset="0"/>
              <a:buChar char="•"/>
              <a:defRPr/>
            </a:pPr>
            <a:r>
              <a:rPr lang="en-US" dirty="0"/>
              <a:t>Please remember that some employees may not be able to read either English or their native language. </a:t>
            </a:r>
          </a:p>
          <a:p>
            <a:pPr marL="220348" indent="-220348" defTabSz="881390">
              <a:buFont typeface="+mj-lt"/>
              <a:buAutoNum type="arabicPeriod"/>
              <a:defRPr/>
            </a:pPr>
            <a:r>
              <a:rPr lang="en-US" dirty="0"/>
              <a:t>Workers and handlers should be seated in a quiet, comfortable place during the training. If the training takes place outside, the training area should be shaded from the sun, protected from the wind, and not too warm or cool. Asking workers and handlers to stand in hot or noisy places may negatively impact the success of the training.</a:t>
            </a:r>
          </a:p>
          <a:p>
            <a:pPr marL="220348" indent="-220348" defTabSz="881390">
              <a:buFont typeface="+mj-lt"/>
              <a:buAutoNum type="arabicPeriod"/>
              <a:defRPr/>
            </a:pPr>
            <a:r>
              <a:rPr lang="en-US" dirty="0"/>
              <a:t>WPS training materials that are developed and issued by EPA will bear the official EPA logo and have an EPA publication number. WPS training materials that have been developed by states or other organizations and have been approved by EPA should bear an EPA approval number and a statement indicating the materials have been approved by EPA. </a:t>
            </a:r>
          </a:p>
          <a:p>
            <a:pPr marL="220348" indent="-220348" defTabSz="881390">
              <a:buFont typeface="+mj-lt"/>
              <a:buAutoNum type="arabicPeriod"/>
              <a:defRPr/>
            </a:pPr>
            <a:r>
              <a:rPr lang="en-US" dirty="0"/>
              <a:t>There must be a qualified trainer present (and translator if used) during the entire training </a:t>
            </a:r>
            <a:r>
              <a:rPr lang="en-US" sz="1300" dirty="0"/>
              <a:t>to respond to questions from the audience. </a:t>
            </a:r>
          </a:p>
          <a:p>
            <a:pPr marL="661043" lvl="1" indent="-220348" defTabSz="881390">
              <a:buFont typeface="Arial" panose="020B0604020202020204" pitchFamily="34" charset="0"/>
              <a:buChar char="•"/>
              <a:defRPr/>
            </a:pPr>
            <a:r>
              <a:rPr lang="en-US" dirty="0"/>
              <a:t>Allow time for the workers to ask questions about the information</a:t>
            </a:r>
            <a:r>
              <a:rPr lang="en-US" baseline="0" dirty="0"/>
              <a:t> provided. </a:t>
            </a:r>
          </a:p>
          <a:p>
            <a:pPr marL="440695" lvl="1" indent="0" defTabSz="881390">
              <a:buFont typeface="Arial" panose="020B0604020202020204" pitchFamily="34" charset="0"/>
              <a:buNone/>
              <a:defRPr/>
            </a:pPr>
            <a:endParaRPr lang="en-US" baseline="0" dirty="0"/>
          </a:p>
          <a:p>
            <a:pPr defTabSz="881390">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dirty="0"/>
              <a:t> y </a:t>
            </a:r>
            <a:r>
              <a:rPr lang="en-US" altLang="es-MX" b="1" dirty="0" err="1"/>
              <a:t>manipuladores</a:t>
            </a:r>
            <a:endParaRPr lang="en-US" altLang="es-MX" b="1" dirty="0"/>
          </a:p>
          <a:p>
            <a:pPr marL="220348" indent="-220348" defTabSz="881390">
              <a:buFont typeface="+mj-lt"/>
              <a:buAutoNum type="arabicPeriod"/>
              <a:defRPr/>
            </a:pPr>
            <a:r>
              <a:rPr lang="es-ES" dirty="0"/>
              <a:t>La información debe presentarse oralmente, utilizando materiales escritos, materiales audiovisuales (como videos y carteles), o una combinación de los dos.</a:t>
            </a:r>
          </a:p>
          <a:p>
            <a:pPr marL="220348" marR="0" lvl="0" indent="-220348" algn="l" defTabSz="881390" rtl="0" eaLnBrk="1" fontAlgn="auto" latinLnBrk="0" hangingPunct="1">
              <a:lnSpc>
                <a:spcPct val="100000"/>
              </a:lnSpc>
              <a:spcBef>
                <a:spcPts val="0"/>
              </a:spcBef>
              <a:spcAft>
                <a:spcPts val="0"/>
              </a:spcAft>
              <a:buClrTx/>
              <a:buSzTx/>
              <a:buFont typeface="+mj-lt"/>
              <a:buAutoNum type="arabicPeriod"/>
              <a:tabLst/>
              <a:defRPr/>
            </a:pPr>
            <a:r>
              <a:rPr lang="es-ES" dirty="0"/>
              <a:t>Los materiales escritos y audiovisuales deben estar en un idioma que los trabajadores y manipuladores comprendan y la información debe ser proporcionada de una manera que los trabajadores y manipuladores comprendan</a:t>
            </a:r>
            <a:r>
              <a:rPr lang="en-US" dirty="0"/>
              <a:t>. </a:t>
            </a:r>
          </a:p>
          <a:p>
            <a:pPr marL="661043" lvl="1" indent="-220348" defTabSz="881390">
              <a:buFont typeface="Arial" panose="020B0604020202020204" pitchFamily="34" charset="0"/>
              <a:buChar char="•"/>
              <a:defRPr/>
            </a:pPr>
            <a:r>
              <a:rPr lang="es-ES" dirty="0"/>
              <a:t>Si usa un traductor, es importante que tenga una comprensión clara de la terminología </a:t>
            </a:r>
            <a:r>
              <a:rPr lang="es-ES" dirty="0" smtClean="0"/>
              <a:t>de </a:t>
            </a:r>
            <a:r>
              <a:rPr lang="es-ES" dirty="0"/>
              <a:t>seguridad de pesticidas antes </a:t>
            </a:r>
            <a:r>
              <a:rPr lang="es-ES" dirty="0" smtClean="0"/>
              <a:t>de</a:t>
            </a:r>
            <a:r>
              <a:rPr lang="es-ES" baseline="0" dirty="0" smtClean="0"/>
              <a:t> la capacitación</a:t>
            </a:r>
            <a:r>
              <a:rPr lang="en-US" dirty="0" smtClean="0"/>
              <a:t> </a:t>
            </a:r>
          </a:p>
          <a:p>
            <a:pPr marL="661043" lvl="1" indent="-220348" defTabSz="881390">
              <a:buFont typeface="Arial" panose="020B0604020202020204" pitchFamily="34" charset="0"/>
              <a:buChar char="•"/>
              <a:defRPr/>
            </a:pPr>
            <a:r>
              <a:rPr lang="es-ES" dirty="0" smtClean="0"/>
              <a:t>El material debe presentarse a un nivel educativo adecuado, utilizando términos no técnicos </a:t>
            </a:r>
          </a:p>
          <a:p>
            <a:pPr marL="661043" lvl="1" indent="-220348" defTabSz="881390">
              <a:buFont typeface="Arial" panose="020B0604020202020204" pitchFamily="34" charset="0"/>
              <a:buChar char="•"/>
              <a:defRPr/>
            </a:pPr>
            <a:r>
              <a:rPr lang="es-ES" dirty="0" smtClean="0"/>
              <a:t>Recuerde </a:t>
            </a:r>
            <a:r>
              <a:rPr lang="es-ES" dirty="0"/>
              <a:t>que algunos empleados no pueden leer en inglés o</a:t>
            </a:r>
            <a:r>
              <a:rPr lang="es-ES" baseline="0" dirty="0"/>
              <a:t> en su</a:t>
            </a:r>
            <a:r>
              <a:rPr lang="es-ES" dirty="0"/>
              <a:t> propio idioma.</a:t>
            </a:r>
          </a:p>
          <a:p>
            <a:pPr marL="220348" indent="-220348" defTabSz="881390">
              <a:buFont typeface="+mj-lt"/>
              <a:buAutoNum type="arabicPeriod"/>
              <a:defRPr/>
            </a:pPr>
            <a:r>
              <a:rPr lang="es-ES" dirty="0"/>
              <a:t>Los trabajadores y manipuladores deben sentarse en un lugar cómodo y sin mucho ruido durante </a:t>
            </a:r>
            <a:r>
              <a:rPr lang="es-ES" dirty="0" smtClean="0"/>
              <a:t>la capacitación. </a:t>
            </a:r>
            <a:r>
              <a:rPr lang="es-ES" dirty="0"/>
              <a:t>Si </a:t>
            </a:r>
            <a:r>
              <a:rPr lang="es-ES" dirty="0" smtClean="0"/>
              <a:t>la capacitación</a:t>
            </a:r>
            <a:r>
              <a:rPr lang="es-ES" baseline="0" dirty="0" smtClean="0"/>
              <a:t> </a:t>
            </a:r>
            <a:r>
              <a:rPr lang="es-ES" dirty="0" smtClean="0"/>
              <a:t>se </a:t>
            </a:r>
            <a:r>
              <a:rPr lang="es-ES" dirty="0"/>
              <a:t>realiza fuera, el área </a:t>
            </a:r>
            <a:r>
              <a:rPr lang="es-ES" dirty="0" smtClean="0"/>
              <a:t>debe </a:t>
            </a:r>
            <a:r>
              <a:rPr lang="es-ES" dirty="0"/>
              <a:t>ser protegida del sol, protegida del viento, y no demasiado caliente o frio. Pedir a los trabajadores y manipuladores que se paren en lugares calurosos o ruidosos puede afectar negativamente el éxito de la capacitación.</a:t>
            </a:r>
          </a:p>
          <a:p>
            <a:pPr marL="220348" indent="-220348" defTabSz="881390">
              <a:buFont typeface="+mj-lt"/>
              <a:buAutoNum type="arabicPeriod"/>
              <a:defRPr/>
            </a:pPr>
            <a:r>
              <a:rPr lang="es-ES" dirty="0"/>
              <a:t>Los materiales de capacitación de WPS que son desarrollados y publicados por la EPA llevarán el logotipo oficial de la EPA y tendrán un número de publicación de la EPA. Los materiales de capacitación de WPS que han sido desarrollados por los estados u otras organizaciones y han sido aprobados por la EPA deben llevar un número de aprobación de la EPA y una declaración indicando que los materiales han sido aprobados por la EPA.</a:t>
            </a:r>
          </a:p>
          <a:p>
            <a:pPr marL="220348" indent="-220348" defTabSz="881390">
              <a:buFont typeface="+mj-lt"/>
              <a:buAutoNum type="arabicPeriod"/>
              <a:defRPr/>
            </a:pPr>
            <a:r>
              <a:rPr lang="es-ES" dirty="0"/>
              <a:t>El capacitador calificado debe estar presente (y el traductor si se utiliza) durante todo </a:t>
            </a:r>
            <a:r>
              <a:rPr lang="es-ES" dirty="0" smtClean="0"/>
              <a:t>la capacitación </a:t>
            </a:r>
            <a:r>
              <a:rPr lang="es-ES" dirty="0"/>
              <a:t>para responder a las preguntas de los asistentes.</a:t>
            </a:r>
          </a:p>
          <a:p>
            <a:pPr marL="661043" marR="0" lvl="1" indent="-220348"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Deje tiempo durante </a:t>
            </a:r>
            <a:r>
              <a:rPr lang="es-ES" dirty="0" smtClean="0"/>
              <a:t>la capacitación </a:t>
            </a:r>
            <a:r>
              <a:rPr lang="es-ES" baseline="0" dirty="0" smtClean="0"/>
              <a:t>para</a:t>
            </a:r>
            <a:r>
              <a:rPr lang="es-ES" dirty="0" smtClean="0"/>
              <a:t> </a:t>
            </a:r>
            <a:r>
              <a:rPr lang="es-ES" dirty="0"/>
              <a:t>los trabajadores para hacer preguntas sobre la información proporcionada.</a:t>
            </a:r>
            <a:endParaRPr lang="en-US" baseline="0" dirty="0"/>
          </a:p>
          <a:p>
            <a:pPr marL="440695" marR="0" lvl="1" indent="0" algn="l" defTabSz="88139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
            </a:r>
            <a:br>
              <a:rPr lang="es-ES" dirty="0"/>
            </a:br>
            <a:r>
              <a:rPr lang="es-ES" dirty="0"/>
              <a:t/>
            </a:r>
            <a:br>
              <a:rPr lang="es-ES" dirty="0"/>
            </a:br>
            <a:r>
              <a:rPr lang="es-ES" dirty="0"/>
              <a:t/>
            </a:r>
            <a:br>
              <a:rPr lang="es-ES" dirty="0"/>
            </a:br>
            <a:r>
              <a:rPr lang="es-ES" dirty="0"/>
              <a:t/>
            </a:r>
            <a:br>
              <a:rPr lang="es-ES" dirty="0"/>
            </a:br>
            <a:endParaRPr lang="en-US" baseline="0" dirty="0"/>
          </a:p>
        </p:txBody>
      </p:sp>
      <p:sp>
        <p:nvSpPr>
          <p:cNvPr id="4" name="Slide Number Placeholder 3"/>
          <p:cNvSpPr>
            <a:spLocks noGrp="1"/>
          </p:cNvSpPr>
          <p:nvPr>
            <p:ph type="sldNum" sz="quarter" idx="10"/>
          </p:nvPr>
        </p:nvSpPr>
        <p:spPr/>
        <p:txBody>
          <a:bodyPr/>
          <a:lstStyle/>
          <a:p>
            <a:fld id="{ADAA5EB5-993A-4349-85DB-FB76D6C26C53}" type="slidenum">
              <a:rPr lang="en-US" smtClean="0"/>
              <a:t>34</a:t>
            </a:fld>
            <a:endParaRPr lang="en-US" dirty="0"/>
          </a:p>
        </p:txBody>
      </p:sp>
    </p:spTree>
    <p:extLst>
      <p:ext uri="{BB962C8B-B14F-4D97-AF65-F5344CB8AC3E}">
        <p14:creationId xmlns:p14="http://schemas.microsoft.com/office/powerpoint/2010/main" val="204817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Notes for trainers of workers and pesticide handlers:</a:t>
            </a:r>
          </a:p>
          <a:p>
            <a:pPr marL="224535" indent="-224535">
              <a:buFont typeface="+mj-lt"/>
              <a:buAutoNum type="arabicPeriod"/>
            </a:pPr>
            <a:r>
              <a:rPr lang="en-US" dirty="0"/>
              <a:t>Hopefully</a:t>
            </a:r>
            <a:r>
              <a:rPr lang="en-US" baseline="0" dirty="0"/>
              <a:t> you are confident and ready to train now because of the preparation work you have done. Here are a few additional tips to remember as you train.</a:t>
            </a:r>
          </a:p>
          <a:p>
            <a:pPr marL="677868" lvl="1" indent="-228800">
              <a:buFont typeface="Arial" panose="020B0604020202020204" pitchFamily="34" charset="0"/>
              <a:buChar char="•"/>
            </a:pPr>
            <a:r>
              <a:rPr lang="en-US" baseline="0" dirty="0"/>
              <a:t>As you begin the training, give the audience some background information on you and the topic. Now is the time to stress the importance of this training as it is intended to inform them about pesticide use on the establishment, protect them from pesticide exposures and mitigate any impacts of the limited exposure to residues they may have during the course of their work activities. Remind them that this training will help them identify workplace hazards from pesticides used on the establishment and give them the knowledge and skills they need to work safely.</a:t>
            </a:r>
          </a:p>
          <a:p>
            <a:pPr marL="677868" lvl="1" indent="-228800">
              <a:buFont typeface="Arial" panose="020B0604020202020204" pitchFamily="34" charset="0"/>
              <a:buChar char="•"/>
            </a:pPr>
            <a:r>
              <a:rPr lang="en-US" baseline="0" dirty="0"/>
              <a:t>It is important to engage your audience from the start. Depending on the size of the group you are training, you may be able to do this by asking questions about their work, their experiences or whether they have any concerns about the work they will be doing. If you are working with a small group, you may be able to use role-playing to engage them and help you identify or solve a problem relating to WPS. For example, you might ask what they should do if they are in a field adjacent to one that is being treated and believe they may be drifted on. Or start in an unusual way by telling a story or asking a provocative question.</a:t>
            </a:r>
          </a:p>
          <a:p>
            <a:pPr marL="677868" lvl="1" indent="-228800">
              <a:buFont typeface="Arial" panose="020B0604020202020204" pitchFamily="34" charset="0"/>
              <a:buChar char="•"/>
            </a:pPr>
            <a:r>
              <a:rPr lang="en-US" baseline="0" dirty="0"/>
              <a:t>Don’t forget to have fun when you are training! It will be easier for the audience to relate to you if you can interject some humor or anecdotes.</a:t>
            </a:r>
          </a:p>
          <a:p>
            <a:pPr marL="677868" lvl="1" indent="-228800">
              <a:buFont typeface="Arial" panose="020B0604020202020204" pitchFamily="34" charset="0"/>
              <a:buChar char="•"/>
            </a:pPr>
            <a:r>
              <a:rPr lang="en-US" baseline="0" dirty="0"/>
              <a:t>Finally, read your audience! Are they listening? Are they engaged? Do they seem bored or is someone even sleeping? Don’t feel bad…it happens to the best trainers! The important thing is that you know how to respond to different situations. If they seem disengaged, it may be a good time to insert an activity. You could also ask for feedback. Or you can raise the volume of your voice to grab attention again. Even walking around the training site keeps people more focused on you as a trainer. And it provides an opportunity to walk near the distracted or disengaged person to covertly redirect their attention.</a:t>
            </a:r>
          </a:p>
          <a:p>
            <a:pPr marL="677868" lvl="1" indent="-228800">
              <a:buFont typeface="Arial" panose="020B0604020202020204" pitchFamily="34" charset="0"/>
              <a:buChar char="•"/>
            </a:pPr>
            <a:endParaRPr lang="en-US" baseline="0" dirty="0"/>
          </a:p>
          <a:p>
            <a:pPr defTabSz="898136">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baseline="0" dirty="0"/>
              <a:t> y </a:t>
            </a:r>
            <a:r>
              <a:rPr lang="en-US" altLang="es-MX" b="1" baseline="0" dirty="0" err="1"/>
              <a:t>manipuladores</a:t>
            </a:r>
            <a:endParaRPr lang="en-US" altLang="es-MX" b="1" dirty="0"/>
          </a:p>
          <a:p>
            <a:pPr marL="224535" indent="-224535">
              <a:buFont typeface="+mj-lt"/>
              <a:buAutoNum type="arabicPeriod"/>
            </a:pPr>
            <a:r>
              <a:rPr lang="es-ES" dirty="0"/>
              <a:t>Esperemos que esté seguro y listo para capacitar debido a</a:t>
            </a:r>
            <a:r>
              <a:rPr lang="es-ES" baseline="0" dirty="0"/>
              <a:t> la </a:t>
            </a:r>
            <a:r>
              <a:rPr lang="es-ES" dirty="0"/>
              <a:t>preparación que ha hecho. Aquí hay algunos consejos adicionales para recordar mientras</a:t>
            </a:r>
            <a:r>
              <a:rPr lang="es-ES" baseline="0" dirty="0"/>
              <a:t> capacita</a:t>
            </a:r>
            <a:endParaRPr lang="es-ES" dirty="0"/>
          </a:p>
          <a:p>
            <a:pPr marL="677868" lvl="1" indent="-228800">
              <a:buFont typeface="Arial" panose="020B0604020202020204" pitchFamily="34" charset="0"/>
              <a:buChar char="•"/>
            </a:pPr>
            <a:r>
              <a:rPr lang="es-ES" dirty="0"/>
              <a:t>Al comenzar </a:t>
            </a:r>
            <a:r>
              <a:rPr lang="es-ES" dirty="0" smtClean="0"/>
              <a:t>la capacitación, </a:t>
            </a:r>
            <a:r>
              <a:rPr lang="es-ES" dirty="0"/>
              <a:t>dé a los asistentes alguna información</a:t>
            </a:r>
            <a:r>
              <a:rPr lang="es-ES" baseline="0" dirty="0"/>
              <a:t> </a:t>
            </a:r>
            <a:r>
              <a:rPr lang="es-ES" dirty="0"/>
              <a:t>sobre usted y el tema. Ahora es el momento de enfatizar la importancia de esta capacitación ya que tiene la intención de informarles sobre el uso de pesticidas en el establecimiento, protegerlos de la exposición a pesticidas y mitigar cualquier impacto de la exposición limitada a los residuos que puedan tener durante el curso de sus actividades de trabajo. Recordarles que esta capacitación les ayudará a identificar los peligros en el lugar de trabajo que pueden resultar de los pesticidas que se utilizan en el establecimiento. También les dará el conocimiento y las habilidades que necesitan para trabajar de forma segura. </a:t>
            </a:r>
          </a:p>
          <a:p>
            <a:pPr marL="677868" lvl="1" indent="-228800">
              <a:buFont typeface="Arial" panose="020B0604020202020204" pitchFamily="34" charset="0"/>
              <a:buChar char="•"/>
            </a:pPr>
            <a:r>
              <a:rPr lang="es-ES" dirty="0"/>
              <a:t>Es importante involucrar a su audiencia desde el principio. Dependiendo del tamaño del grupo que esté capacitando, usted puede hacer esto haciendo preguntas sobre su trabajo, sus experiencias o si tienen alguna duda sobre el trabajo que van a hacer. Si está trabajando con un grupo pequeño, puede usar juegos de rol para involucrar y ayudar a identificar o resolver un problema relacionado con WPS. Por ejemplo, usted puede preguntar qué deben hacer si están en un campo adyacente a uno que está siendo tratado y creen que el acarreo de pesticidas lo contamino. O empezar de una manera</a:t>
            </a:r>
            <a:r>
              <a:rPr lang="es-ES" baseline="0" dirty="0"/>
              <a:t> diferente</a:t>
            </a:r>
            <a:r>
              <a:rPr lang="es-ES" dirty="0"/>
              <a:t> por contar una historia o hacer una pregunta provocadora.</a:t>
            </a:r>
          </a:p>
          <a:p>
            <a:pPr marL="677868" lvl="1" indent="-228800">
              <a:buFont typeface="Arial" panose="020B0604020202020204" pitchFamily="34" charset="0"/>
              <a:buChar char="•"/>
            </a:pPr>
            <a:r>
              <a:rPr lang="es-ES" dirty="0"/>
              <a:t>¡No te olvides de divertirte cuando entrenas! Será más fácil para </a:t>
            </a:r>
            <a:r>
              <a:rPr lang="es-ES" dirty="0" smtClean="0"/>
              <a:t>la</a:t>
            </a:r>
            <a:r>
              <a:rPr lang="es-ES" baseline="0" dirty="0" smtClean="0"/>
              <a:t>s participantes </a:t>
            </a:r>
            <a:r>
              <a:rPr lang="es-ES" dirty="0" smtClean="0"/>
              <a:t>relacionarse </a:t>
            </a:r>
            <a:r>
              <a:rPr lang="es-ES" dirty="0"/>
              <a:t>con usted si puede intercalar algo humor o anécdotas.</a:t>
            </a:r>
          </a:p>
          <a:p>
            <a:pPr marL="677868" lvl="1" indent="-228800">
              <a:buFont typeface="Arial" panose="020B0604020202020204" pitchFamily="34" charset="0"/>
              <a:buChar char="•"/>
            </a:pPr>
            <a:r>
              <a:rPr lang="es-ES" dirty="0"/>
              <a:t>Por último, lea </a:t>
            </a:r>
            <a:r>
              <a:rPr lang="es-ES" dirty="0" smtClean="0"/>
              <a:t>el</a:t>
            </a:r>
            <a:r>
              <a:rPr lang="es-ES" baseline="0" dirty="0" smtClean="0"/>
              <a:t> grupo</a:t>
            </a:r>
            <a:r>
              <a:rPr lang="es-ES" dirty="0" smtClean="0"/>
              <a:t>! </a:t>
            </a:r>
            <a:r>
              <a:rPr lang="es-ES" dirty="0"/>
              <a:t>¿Están escuchando? ¿Están involucrados? ¿Parecen aburridos o alguien está durmiendo? No te sientas mal ... le pasa a los mejores capacitadores! Lo importante es que usted sabe cómo responder a situaciones diferentes. Si parecen desatentos, puede ser un buen momento para incluir una actividad. También puede solicitar comentarios. O puede hablar más alto para llamar la atención otra vez. Incluso caminar alrededor del sitio de </a:t>
            </a:r>
            <a:r>
              <a:rPr lang="es-ES" dirty="0" smtClean="0"/>
              <a:t>la capacitación </a:t>
            </a:r>
            <a:r>
              <a:rPr lang="es-ES" dirty="0"/>
              <a:t>para mantiene a la gente más enfocado en usted como capacitador. También le da la oportunidad de caminar cerca de la persona distraída o desatenta para discretamente obtener su atención</a:t>
            </a:r>
            <a:r>
              <a:rPr lang="es-ES" dirty="0" smtClean="0"/>
              <a:t>.</a:t>
            </a:r>
          </a:p>
          <a:p>
            <a:pPr marL="677868" lvl="1" indent="-228800">
              <a:buFont typeface="Arial" panose="020B0604020202020204" pitchFamily="34" charset="0"/>
              <a:buChar char="•"/>
            </a:pPr>
            <a:endParaRPr lang="es-ES" b="1" dirty="0"/>
          </a:p>
          <a:p>
            <a:pPr defTabSz="898136">
              <a:defRPr/>
            </a:pPr>
            <a:r>
              <a:rPr lang="es-ES" i="1" dirty="0"/>
              <a:t>Esto concluye Sección 2: Preparación y </a:t>
            </a:r>
            <a:r>
              <a:rPr lang="es-ES" i="1" dirty="0" smtClean="0"/>
              <a:t>requisitos de capacitación. </a:t>
            </a:r>
            <a:r>
              <a:rPr lang="es-ES" i="1" dirty="0"/>
              <a:t>Continúe con Sección 3: </a:t>
            </a:r>
            <a:r>
              <a:rPr lang="es-ES" i="1" dirty="0" smtClean="0"/>
              <a:t>tareas </a:t>
            </a:r>
            <a:r>
              <a:rPr lang="es-ES" i="1" dirty="0"/>
              <a:t>y restricciones del empleado o regrese a la </a:t>
            </a:r>
            <a:r>
              <a:rPr lang="es-ES" i="1" dirty="0" smtClean="0"/>
              <a:t>tabla</a:t>
            </a:r>
            <a:r>
              <a:rPr lang="es-ES" i="1" baseline="0" dirty="0" smtClean="0"/>
              <a:t> </a:t>
            </a:r>
            <a:r>
              <a:rPr lang="es-ES" i="1" baseline="0" dirty="0"/>
              <a:t>de </a:t>
            </a:r>
            <a:r>
              <a:rPr lang="es-ES" i="1" baseline="0" dirty="0" smtClean="0"/>
              <a:t>contenido </a:t>
            </a:r>
            <a:r>
              <a:rPr lang="es-ES" i="1" dirty="0"/>
              <a:t>al hacer clic en el botón "Volver a la tabla de contenido" en la esquina inferior derecha de esta diapositiva (sólo en el modo</a:t>
            </a:r>
            <a:r>
              <a:rPr lang="es-ES" i="1" baseline="0" dirty="0"/>
              <a:t> </a:t>
            </a:r>
            <a:r>
              <a:rPr lang="es-ES" i="1" dirty="0"/>
              <a:t>de presentación).</a:t>
            </a:r>
            <a:endParaRPr lang="en-US" i="1" dirty="0"/>
          </a:p>
          <a:p>
            <a:pPr marL="449068" lvl="1"/>
            <a:endParaRPr lang="es-ES" dirty="0"/>
          </a:p>
          <a:p>
            <a:pPr marL="449068" lvl="1"/>
            <a:endParaRPr lang="es-ES" dirty="0"/>
          </a:p>
          <a:p>
            <a:pPr marL="677868" lvl="1" indent="-228800">
              <a:buFont typeface="Arial" panose="020B0604020202020204" pitchFamily="34" charset="0"/>
              <a:buChar char="•"/>
            </a:pPr>
            <a:endParaRPr lang="es-ES" dirty="0"/>
          </a:p>
          <a:p>
            <a:pPr marL="677868" lvl="1" indent="-228800">
              <a:buFont typeface="Arial" panose="020B0604020202020204" pitchFamily="34" charset="0"/>
              <a:buChar char="•"/>
            </a:pPr>
            <a:endParaRPr lang="es-ES" dirty="0"/>
          </a:p>
          <a:p>
            <a:pPr marL="677868" lvl="1" indent="-2288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35</a:t>
            </a:fld>
            <a:endParaRPr lang="en-US" dirty="0"/>
          </a:p>
        </p:txBody>
      </p:sp>
    </p:spTree>
    <p:extLst>
      <p:ext uri="{BB962C8B-B14F-4D97-AF65-F5344CB8AC3E}">
        <p14:creationId xmlns:p14="http://schemas.microsoft.com/office/powerpoint/2010/main" val="1403296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a:t>
            </a:r>
          </a:p>
          <a:p>
            <a:pPr marL="220348" indent="-220348">
              <a:buFont typeface="+mj-lt"/>
              <a:buAutoNum type="arabicPeriod"/>
            </a:pPr>
            <a:r>
              <a:rPr lang="en-US" b="1" dirty="0"/>
              <a:t>This Section </a:t>
            </a:r>
            <a:r>
              <a:rPr lang="en-US" b="1" baseline="0" dirty="0" smtClean="0"/>
              <a:t>contains </a:t>
            </a:r>
            <a:r>
              <a:rPr lang="en-US" b="1" baseline="0" dirty="0"/>
              <a:t>training requirements for both workers or handlers.</a:t>
            </a:r>
            <a:endParaRPr lang="en-US" b="1" dirty="0"/>
          </a:p>
          <a:p>
            <a:pPr marL="220348" indent="-220348">
              <a:buFont typeface="+mj-lt"/>
              <a:buAutoNum type="arabicPeriod"/>
            </a:pPr>
            <a:r>
              <a:rPr lang="en-US" dirty="0"/>
              <a:t>This Section will inform workers and handlers of employee tasks and restrictions</a:t>
            </a:r>
            <a:r>
              <a:rPr lang="en-US" baseline="0" dirty="0"/>
              <a:t>.</a:t>
            </a:r>
          </a:p>
          <a:p>
            <a:endParaRPr lang="en-US" baseline="0" dirty="0"/>
          </a:p>
          <a:p>
            <a:r>
              <a:rPr lang="en-US" baseline="0" dirty="0"/>
              <a:t>Specific worker and handler training topics that are included in this Section include:</a:t>
            </a:r>
          </a:p>
          <a:p>
            <a:pPr marL="165261" indent="-165261">
              <a:buFont typeface="Arial" panose="020B0604020202020204" pitchFamily="34" charset="0"/>
              <a:buChar char="•"/>
            </a:pPr>
            <a:r>
              <a:rPr lang="en-US" dirty="0"/>
              <a:t>The rule prohibits agricultural employers from allowing or directing any worker to mix, load, or apply pesticides or assist in the application of pesticides unless</a:t>
            </a:r>
            <a:r>
              <a:rPr lang="en-US" baseline="0" dirty="0"/>
              <a:t> the worker has been trained as a handler.</a:t>
            </a:r>
          </a:p>
          <a:p>
            <a:pPr marL="165261" indent="-165261">
              <a:buFont typeface="Arial" panose="020B0604020202020204" pitchFamily="34" charset="0"/>
              <a:buChar char="•"/>
            </a:pPr>
            <a:r>
              <a:rPr lang="en-US" baseline="0" dirty="0"/>
              <a:t>Agricultural employers must provide specific information to workers before directing them to perform early-entry activities. Workers must be at least 18 years old to perform early-entry activities.</a:t>
            </a:r>
          </a:p>
          <a:p>
            <a:pPr marL="165261" indent="-165261">
              <a:buFont typeface="Arial" panose="020B0604020202020204" pitchFamily="34" charset="0"/>
              <a:buChar char="•"/>
            </a:pPr>
            <a:endParaRPr lang="en-US" baseline="0" dirty="0"/>
          </a:p>
          <a:p>
            <a:pPr defTabSz="881390">
              <a:defRPr/>
            </a:pPr>
            <a:r>
              <a:rPr lang="en-US" altLang="es-MX" b="1" dirty="0" err="1"/>
              <a:t>Notas</a:t>
            </a:r>
            <a:r>
              <a:rPr lang="en-US" altLang="es-MX" b="1" dirty="0"/>
              <a:t> para </a:t>
            </a:r>
            <a:r>
              <a:rPr lang="en-US" altLang="es-MX" b="1" dirty="0" err="1"/>
              <a:t>capacitadores</a:t>
            </a:r>
            <a:r>
              <a:rPr lang="en-US" altLang="es-MX" b="1" dirty="0"/>
              <a:t>:</a:t>
            </a:r>
          </a:p>
          <a:p>
            <a:pPr marL="220348" indent="-220348">
              <a:buFont typeface="+mj-lt"/>
              <a:buAutoNum type="arabicPeriod"/>
            </a:pPr>
            <a:r>
              <a:rPr lang="en-US" b="1" dirty="0" err="1"/>
              <a:t>Esta</a:t>
            </a:r>
            <a:r>
              <a:rPr lang="en-US" b="1" dirty="0"/>
              <a:t> </a:t>
            </a:r>
            <a:r>
              <a:rPr lang="en-US" b="1" dirty="0" err="1"/>
              <a:t>sección</a:t>
            </a:r>
            <a:r>
              <a:rPr lang="en-US" b="1" dirty="0"/>
              <a:t> </a:t>
            </a:r>
            <a:r>
              <a:rPr lang="en-US" b="1" dirty="0" err="1"/>
              <a:t>contiene</a:t>
            </a:r>
            <a:r>
              <a:rPr lang="en-US" b="1" baseline="0" dirty="0"/>
              <a:t> los </a:t>
            </a:r>
            <a:r>
              <a:rPr lang="en-US" b="1" baseline="0" dirty="0" err="1"/>
              <a:t>requisitos</a:t>
            </a:r>
            <a:r>
              <a:rPr lang="en-US" b="1" baseline="0" dirty="0"/>
              <a:t> de </a:t>
            </a:r>
            <a:r>
              <a:rPr lang="en-US" b="1" baseline="0" dirty="0" err="1" smtClean="0"/>
              <a:t>capacitación</a:t>
            </a:r>
            <a:r>
              <a:rPr lang="en-US" b="1" baseline="0" dirty="0" smtClean="0"/>
              <a:t> </a:t>
            </a:r>
            <a:r>
              <a:rPr lang="en-US" b="1" baseline="0" dirty="0"/>
              <a:t>para ambos los </a:t>
            </a:r>
            <a:r>
              <a:rPr lang="en-US" b="1" baseline="0" dirty="0" err="1"/>
              <a:t>trabajadores</a:t>
            </a:r>
            <a:r>
              <a:rPr lang="en-US" b="1" baseline="0" dirty="0"/>
              <a:t> </a:t>
            </a:r>
            <a:r>
              <a:rPr lang="en-US" b="1" baseline="0" dirty="0" err="1"/>
              <a:t>agrícolas</a:t>
            </a:r>
            <a:r>
              <a:rPr lang="en-US" b="1" baseline="0" dirty="0"/>
              <a:t> y los </a:t>
            </a:r>
            <a:r>
              <a:rPr lang="en-US" b="1" baseline="0" dirty="0" err="1" smtClean="0"/>
              <a:t>manipuladores</a:t>
            </a:r>
            <a:r>
              <a:rPr lang="en-US" b="1" baseline="0" dirty="0" smtClean="0"/>
              <a:t> </a:t>
            </a:r>
            <a:r>
              <a:rPr lang="en-US" b="1" baseline="0" dirty="0"/>
              <a:t>de </a:t>
            </a:r>
            <a:r>
              <a:rPr lang="en-US" b="1" baseline="0" dirty="0" err="1"/>
              <a:t>pesticidas</a:t>
            </a:r>
            <a:r>
              <a:rPr lang="en-US" b="1" baseline="0" dirty="0"/>
              <a:t>. </a:t>
            </a:r>
          </a:p>
          <a:p>
            <a:pPr marL="220348" indent="-220348">
              <a:buFont typeface="+mj-lt"/>
              <a:buAutoNum type="arabicPeriod"/>
            </a:pPr>
            <a:r>
              <a:rPr lang="en-US" b="0" baseline="0" dirty="0" err="1"/>
              <a:t>Esta</a:t>
            </a:r>
            <a:r>
              <a:rPr lang="en-US" b="0" baseline="0" dirty="0"/>
              <a:t> </a:t>
            </a:r>
            <a:r>
              <a:rPr lang="en-US" b="0" baseline="0" dirty="0" err="1"/>
              <a:t>sección</a:t>
            </a:r>
            <a:r>
              <a:rPr lang="en-US" b="0" baseline="0" dirty="0"/>
              <a:t> </a:t>
            </a:r>
            <a:r>
              <a:rPr lang="en-US" b="0" baseline="0" dirty="0" err="1"/>
              <a:t>informará</a:t>
            </a:r>
            <a:r>
              <a:rPr lang="en-US" b="0" baseline="0" dirty="0"/>
              <a:t> a </a:t>
            </a:r>
            <a:r>
              <a:rPr lang="en-US" b="0" baseline="0" dirty="0" err="1"/>
              <a:t>los</a:t>
            </a:r>
            <a:r>
              <a:rPr lang="en-US" b="0" baseline="0" dirty="0"/>
              <a:t> </a:t>
            </a:r>
            <a:r>
              <a:rPr lang="en-US" b="0" baseline="0" dirty="0" err="1"/>
              <a:t>trabajadores</a:t>
            </a:r>
            <a:r>
              <a:rPr lang="en-US" b="0" baseline="0" dirty="0"/>
              <a:t> y </a:t>
            </a:r>
            <a:r>
              <a:rPr lang="en-US" b="0" baseline="0" dirty="0" err="1" smtClean="0"/>
              <a:t>manipuladores</a:t>
            </a:r>
            <a:r>
              <a:rPr lang="en-US" b="0" baseline="0" dirty="0" smtClean="0"/>
              <a:t> </a:t>
            </a:r>
            <a:r>
              <a:rPr lang="en-US" b="0" baseline="0" dirty="0" err="1"/>
              <a:t>sobre</a:t>
            </a:r>
            <a:r>
              <a:rPr lang="en-US" b="0" baseline="0" dirty="0"/>
              <a:t> las </a:t>
            </a:r>
            <a:r>
              <a:rPr lang="en-US" b="0" baseline="0" dirty="0" err="1"/>
              <a:t>tareas</a:t>
            </a:r>
            <a:r>
              <a:rPr lang="en-US" b="0" baseline="0" dirty="0"/>
              <a:t> y </a:t>
            </a:r>
            <a:r>
              <a:rPr lang="en-US" b="0" baseline="0" dirty="0" err="1"/>
              <a:t>restricciones</a:t>
            </a:r>
            <a:r>
              <a:rPr lang="en-US" b="0" baseline="0" dirty="0"/>
              <a:t> para </a:t>
            </a:r>
            <a:r>
              <a:rPr lang="en-US" b="0" baseline="0" dirty="0" err="1"/>
              <a:t>los</a:t>
            </a:r>
            <a:r>
              <a:rPr lang="en-US" b="0" baseline="0" dirty="0"/>
              <a:t> </a:t>
            </a:r>
            <a:r>
              <a:rPr lang="en-US" b="0" baseline="0" dirty="0" err="1"/>
              <a:t>empleados</a:t>
            </a:r>
            <a:r>
              <a:rPr lang="en-US" b="0" baseline="0" dirty="0"/>
              <a:t>. </a:t>
            </a:r>
          </a:p>
          <a:p>
            <a:endParaRPr lang="en-US" baseline="0" dirty="0"/>
          </a:p>
          <a:p>
            <a:r>
              <a:rPr lang="en-US" baseline="0" dirty="0"/>
              <a:t>Los </a:t>
            </a:r>
            <a:r>
              <a:rPr lang="en-US" baseline="0" dirty="0" err="1"/>
              <a:t>temas</a:t>
            </a:r>
            <a:r>
              <a:rPr lang="en-US" baseline="0" dirty="0"/>
              <a:t> </a:t>
            </a:r>
            <a:r>
              <a:rPr lang="en-US" baseline="0" dirty="0" err="1"/>
              <a:t>específicos</a:t>
            </a:r>
            <a:r>
              <a:rPr lang="en-US" baseline="0" dirty="0"/>
              <a:t> de </a:t>
            </a:r>
            <a:r>
              <a:rPr lang="en-US" baseline="0" dirty="0" err="1"/>
              <a:t>capacitación</a:t>
            </a:r>
            <a:r>
              <a:rPr lang="en-US" baseline="0" dirty="0"/>
              <a:t> de </a:t>
            </a:r>
            <a:r>
              <a:rPr lang="en-US" baseline="0" dirty="0" err="1"/>
              <a:t>trabajadores</a:t>
            </a:r>
            <a:r>
              <a:rPr lang="en-US" baseline="0" dirty="0"/>
              <a:t> y </a:t>
            </a:r>
            <a:r>
              <a:rPr lang="en-US" baseline="0" dirty="0" err="1" smtClean="0"/>
              <a:t>manipuladores</a:t>
            </a:r>
            <a:r>
              <a:rPr lang="en-US" baseline="0" dirty="0" smtClean="0"/>
              <a:t> </a:t>
            </a:r>
            <a:r>
              <a:rPr lang="en-US" baseline="0" dirty="0"/>
              <a:t>se </a:t>
            </a:r>
            <a:r>
              <a:rPr lang="en-US" baseline="0" dirty="0" err="1"/>
              <a:t>incluyen</a:t>
            </a:r>
            <a:r>
              <a:rPr lang="en-US" baseline="0" dirty="0"/>
              <a:t> </a:t>
            </a:r>
            <a:r>
              <a:rPr lang="en-US" baseline="0" dirty="0" err="1"/>
              <a:t>en</a:t>
            </a:r>
            <a:r>
              <a:rPr lang="en-US" baseline="0" dirty="0"/>
              <a:t> </a:t>
            </a:r>
            <a:r>
              <a:rPr lang="en-US" baseline="0" dirty="0" err="1"/>
              <a:t>esta</a:t>
            </a:r>
            <a:r>
              <a:rPr lang="en-US" baseline="0" dirty="0"/>
              <a:t> </a:t>
            </a:r>
            <a:r>
              <a:rPr lang="en-US" baseline="0" dirty="0" err="1"/>
              <a:t>sección</a:t>
            </a:r>
            <a:r>
              <a:rPr lang="en-US" baseline="0" dirty="0"/>
              <a:t> son:</a:t>
            </a:r>
          </a:p>
          <a:p>
            <a:endParaRPr lang="en-US" baseline="0" dirty="0"/>
          </a:p>
          <a:p>
            <a:pPr marL="171450" indent="-171450">
              <a:buFont typeface="Arial" panose="020B0604020202020204" pitchFamily="34" charset="0"/>
              <a:buChar char="•"/>
            </a:pPr>
            <a:r>
              <a:rPr lang="en-US" dirty="0"/>
              <a:t>La</a:t>
            </a:r>
            <a:r>
              <a:rPr lang="en-US" baseline="0" dirty="0"/>
              <a:t> ley</a:t>
            </a:r>
            <a:r>
              <a:rPr lang="en-US" dirty="0"/>
              <a:t> </a:t>
            </a:r>
            <a:r>
              <a:rPr lang="en-US" dirty="0" err="1"/>
              <a:t>prohibe</a:t>
            </a:r>
            <a:r>
              <a:rPr lang="en-US" dirty="0"/>
              <a:t> a los </a:t>
            </a:r>
            <a:r>
              <a:rPr lang="en-US" dirty="0" err="1"/>
              <a:t>empleadores</a:t>
            </a:r>
            <a:r>
              <a:rPr lang="en-US" baseline="0" dirty="0"/>
              <a:t> </a:t>
            </a:r>
            <a:r>
              <a:rPr lang="en-US" baseline="0" dirty="0" err="1"/>
              <a:t>agrícolas</a:t>
            </a:r>
            <a:r>
              <a:rPr lang="en-US" baseline="0" dirty="0"/>
              <a:t> </a:t>
            </a:r>
            <a:r>
              <a:rPr lang="en-US" baseline="0" dirty="0" err="1"/>
              <a:t>permitir</a:t>
            </a:r>
            <a:r>
              <a:rPr lang="en-US" baseline="0" dirty="0"/>
              <a:t> or </a:t>
            </a:r>
            <a:r>
              <a:rPr lang="en-US" baseline="0" dirty="0" err="1"/>
              <a:t>dirigir</a:t>
            </a:r>
            <a:r>
              <a:rPr lang="en-US" baseline="0" dirty="0"/>
              <a:t> a </a:t>
            </a:r>
            <a:r>
              <a:rPr lang="en-US" baseline="0" dirty="0" err="1"/>
              <a:t>cualquier</a:t>
            </a:r>
            <a:r>
              <a:rPr lang="en-US" baseline="0" dirty="0"/>
              <a:t> </a:t>
            </a:r>
            <a:r>
              <a:rPr lang="en-US" baseline="0" dirty="0" err="1"/>
              <a:t>trabajador</a:t>
            </a:r>
            <a:r>
              <a:rPr lang="en-US" baseline="0" dirty="0"/>
              <a:t> a </a:t>
            </a:r>
            <a:r>
              <a:rPr lang="en-US" baseline="0" dirty="0" err="1"/>
              <a:t>mezclar</a:t>
            </a:r>
            <a:r>
              <a:rPr lang="en-US" baseline="0" dirty="0"/>
              <a:t>, </a:t>
            </a:r>
            <a:r>
              <a:rPr lang="en-US" baseline="0" dirty="0" err="1"/>
              <a:t>cargar</a:t>
            </a:r>
            <a:r>
              <a:rPr lang="en-US" baseline="0" dirty="0"/>
              <a:t> o </a:t>
            </a:r>
            <a:r>
              <a:rPr lang="en-US" baseline="0" dirty="0" err="1"/>
              <a:t>aplicar</a:t>
            </a:r>
            <a:r>
              <a:rPr lang="en-US" baseline="0" dirty="0"/>
              <a:t> </a:t>
            </a:r>
            <a:r>
              <a:rPr lang="en-US" baseline="0" dirty="0" err="1"/>
              <a:t>pesticidas</a:t>
            </a:r>
            <a:r>
              <a:rPr lang="en-US" baseline="0" dirty="0"/>
              <a:t> o </a:t>
            </a:r>
            <a:r>
              <a:rPr lang="en-US" baseline="0" dirty="0" err="1"/>
              <a:t>ayuda</a:t>
            </a:r>
            <a:r>
              <a:rPr lang="en-US" baseline="0" dirty="0"/>
              <a:t> con la </a:t>
            </a:r>
            <a:r>
              <a:rPr lang="en-US" baseline="0" dirty="0" err="1" smtClean="0"/>
              <a:t>aplicación</a:t>
            </a:r>
            <a:r>
              <a:rPr lang="en-US" baseline="0" dirty="0" smtClean="0"/>
              <a:t> </a:t>
            </a:r>
            <a:r>
              <a:rPr lang="en-US" baseline="0" dirty="0"/>
              <a:t>de pesticides a </a:t>
            </a:r>
            <a:r>
              <a:rPr lang="en-US" baseline="0" dirty="0" err="1"/>
              <a:t>menos</a:t>
            </a:r>
            <a:r>
              <a:rPr lang="en-US" baseline="0" dirty="0"/>
              <a:t> que el </a:t>
            </a:r>
            <a:r>
              <a:rPr lang="en-US" baseline="0" dirty="0" err="1"/>
              <a:t>trabajador</a:t>
            </a:r>
            <a:r>
              <a:rPr lang="en-US" baseline="0" dirty="0"/>
              <a:t> </a:t>
            </a:r>
            <a:r>
              <a:rPr lang="en-US" baseline="0" dirty="0" err="1"/>
              <a:t>haya</a:t>
            </a:r>
            <a:r>
              <a:rPr lang="en-US" baseline="0" dirty="0"/>
              <a:t> </a:t>
            </a:r>
            <a:r>
              <a:rPr lang="en-US" baseline="0" dirty="0" err="1"/>
              <a:t>sido</a:t>
            </a:r>
            <a:r>
              <a:rPr lang="en-US" baseline="0" dirty="0"/>
              <a:t> </a:t>
            </a:r>
            <a:r>
              <a:rPr lang="en-US" baseline="0" dirty="0" err="1"/>
              <a:t>capacitada</a:t>
            </a:r>
            <a:r>
              <a:rPr lang="en-US" baseline="0" dirty="0"/>
              <a:t> </a:t>
            </a:r>
            <a:r>
              <a:rPr lang="en-US" baseline="0" dirty="0" err="1"/>
              <a:t>como</a:t>
            </a:r>
            <a:r>
              <a:rPr lang="en-US" baseline="0" dirty="0"/>
              <a:t> un </a:t>
            </a:r>
            <a:r>
              <a:rPr lang="en-US" baseline="0" dirty="0" err="1" smtClean="0"/>
              <a:t>manipulador</a:t>
            </a:r>
            <a:r>
              <a:rPr lang="en-US" baseline="0" dirty="0" smtClean="0"/>
              <a:t>. </a:t>
            </a:r>
            <a:endParaRPr lang="en-US" baseline="0" dirty="0"/>
          </a:p>
          <a:p>
            <a:pPr marL="171450" indent="-171450">
              <a:buFont typeface="Arial" panose="020B0604020202020204" pitchFamily="34" charset="0"/>
              <a:buChar char="•"/>
            </a:pPr>
            <a:r>
              <a:rPr lang="en-US" baseline="0" dirty="0"/>
              <a:t>Los </a:t>
            </a:r>
            <a:r>
              <a:rPr lang="en-US" baseline="0" dirty="0" err="1"/>
              <a:t>empleadores</a:t>
            </a:r>
            <a:r>
              <a:rPr lang="en-US" baseline="0" dirty="0"/>
              <a:t> </a:t>
            </a:r>
            <a:r>
              <a:rPr lang="en-US" baseline="0" dirty="0" err="1"/>
              <a:t>agrícolas</a:t>
            </a:r>
            <a:r>
              <a:rPr lang="en-US" baseline="0" dirty="0"/>
              <a:t> </a:t>
            </a:r>
            <a:r>
              <a:rPr lang="en-US" baseline="0" dirty="0" err="1"/>
              <a:t>debe</a:t>
            </a:r>
            <a:r>
              <a:rPr lang="en-US" baseline="0" dirty="0"/>
              <a:t> </a:t>
            </a:r>
            <a:r>
              <a:rPr lang="en-US" baseline="0" dirty="0" err="1"/>
              <a:t>proporcionar</a:t>
            </a:r>
            <a:r>
              <a:rPr lang="en-US" baseline="0" dirty="0"/>
              <a:t> </a:t>
            </a:r>
            <a:r>
              <a:rPr lang="en-US" baseline="0" dirty="0" err="1"/>
              <a:t>información</a:t>
            </a:r>
            <a:r>
              <a:rPr lang="en-US" baseline="0" dirty="0"/>
              <a:t> </a:t>
            </a:r>
            <a:r>
              <a:rPr lang="en-US" baseline="0" dirty="0" err="1"/>
              <a:t>específica</a:t>
            </a:r>
            <a:r>
              <a:rPr lang="en-US" baseline="0" dirty="0"/>
              <a:t> a los </a:t>
            </a:r>
            <a:r>
              <a:rPr lang="en-US" baseline="0" dirty="0" err="1"/>
              <a:t>trabajadores</a:t>
            </a:r>
            <a:r>
              <a:rPr lang="en-US" baseline="0" dirty="0"/>
              <a:t> antes de </a:t>
            </a:r>
            <a:r>
              <a:rPr lang="en-US" baseline="0" dirty="0" err="1"/>
              <a:t>dirigirlos</a:t>
            </a:r>
            <a:r>
              <a:rPr lang="en-US" baseline="0" dirty="0"/>
              <a:t> a </a:t>
            </a:r>
            <a:r>
              <a:rPr lang="en-US" baseline="0" dirty="0" err="1" smtClean="0"/>
              <a:t>realizar</a:t>
            </a:r>
            <a:r>
              <a:rPr lang="en-US" baseline="0" dirty="0" smtClean="0"/>
              <a:t> </a:t>
            </a:r>
            <a:r>
              <a:rPr lang="en-US" baseline="0" dirty="0" err="1"/>
              <a:t>tareas</a:t>
            </a:r>
            <a:r>
              <a:rPr lang="en-US" baseline="0" dirty="0"/>
              <a:t> de </a:t>
            </a:r>
            <a:r>
              <a:rPr lang="en-US" baseline="0" dirty="0" smtClean="0"/>
              <a:t>entrada </a:t>
            </a:r>
            <a:r>
              <a:rPr lang="en-US" baseline="0" dirty="0" err="1" smtClean="0"/>
              <a:t>anticipada</a:t>
            </a:r>
            <a:r>
              <a:rPr lang="en-US" baseline="0" dirty="0" smtClean="0"/>
              <a:t>. </a:t>
            </a:r>
            <a:r>
              <a:rPr lang="es-ES" dirty="0"/>
              <a:t>Los trabajadores deben tener por lo menos 18 años de edad para realizar</a:t>
            </a:r>
            <a:r>
              <a:rPr lang="es-ES" baseline="0" dirty="0"/>
              <a:t> tareas </a:t>
            </a:r>
            <a:r>
              <a:rPr lang="es-ES" dirty="0"/>
              <a:t>de </a:t>
            </a:r>
            <a:r>
              <a:rPr lang="es-ES" dirty="0" smtClean="0"/>
              <a:t>entrada anticipada.</a:t>
            </a:r>
            <a:endParaRPr lang="en-US" dirty="0"/>
          </a:p>
          <a:p>
            <a:pPr marL="165261" indent="-1652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36</a:t>
            </a:fld>
            <a:endParaRPr lang="en-US" dirty="0"/>
          </a:p>
        </p:txBody>
      </p:sp>
    </p:spTree>
    <p:extLst>
      <p:ext uri="{BB962C8B-B14F-4D97-AF65-F5344CB8AC3E}">
        <p14:creationId xmlns:p14="http://schemas.microsoft.com/office/powerpoint/2010/main" val="1614604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9068">
              <a:defRPr/>
            </a:pPr>
            <a:r>
              <a:rPr lang="en-US" altLang="es-MX" b="1" dirty="0"/>
              <a:t>Information required to be covered: </a:t>
            </a:r>
          </a:p>
          <a:p>
            <a:pPr marL="224535" indent="-224535" defTabSz="449068">
              <a:buFont typeface="+mj-lt"/>
              <a:buAutoNum type="arabicPeriod"/>
              <a:defRPr/>
            </a:pPr>
            <a:r>
              <a:rPr lang="en-US" dirty="0"/>
              <a:t>An agricultural worker is any person working in a field that has been sprayed with any type of pesticide, or that has had</a:t>
            </a:r>
            <a:r>
              <a:rPr lang="en-US" baseline="0" dirty="0"/>
              <a:t> an REI in effect</a:t>
            </a:r>
            <a:r>
              <a:rPr lang="en-US" dirty="0"/>
              <a:t> within the last 30 days. </a:t>
            </a:r>
          </a:p>
          <a:p>
            <a:pPr marL="224535" indent="-224535" defTabSz="449068">
              <a:buFont typeface="+mj-lt"/>
              <a:buAutoNum type="arabicPeriod"/>
              <a:defRPr/>
            </a:pPr>
            <a:r>
              <a:rPr lang="en-US" dirty="0"/>
              <a:t>These are people that are doing agricultural</a:t>
            </a:r>
            <a:r>
              <a:rPr lang="en-US" baseline="0" dirty="0"/>
              <a:t> tasks with high-contact:</a:t>
            </a:r>
            <a:r>
              <a:rPr lang="en-US" dirty="0"/>
              <a:t> weeding, moving irrigation equipment, pruning, harvesting, etc. </a:t>
            </a:r>
          </a:p>
          <a:p>
            <a:pPr marL="224535" indent="-224535" defTabSz="449068">
              <a:buFont typeface="+mj-lt"/>
              <a:buAutoNum type="arabicPeriod"/>
              <a:defRPr/>
            </a:pPr>
            <a:r>
              <a:rPr lang="en-US" dirty="0"/>
              <a:t>Workers</a:t>
            </a:r>
            <a:r>
              <a:rPr lang="en-US" baseline="0" dirty="0"/>
              <a:t> DO NOT handle pesticides. </a:t>
            </a:r>
          </a:p>
          <a:p>
            <a:pPr defTabSz="449068">
              <a:defRPr/>
            </a:pPr>
            <a:endParaRPr lang="en-US" baseline="0" dirty="0"/>
          </a:p>
          <a:p>
            <a:pPr defTabSz="449068">
              <a:defRPr/>
            </a:pPr>
            <a:r>
              <a:rPr lang="en-US" altLang="es-MX" b="1" dirty="0"/>
              <a:t>Notes for trainers of workers and pesticide handlers:</a:t>
            </a:r>
          </a:p>
          <a:p>
            <a:pPr marL="224535" indent="-224535" defTabSz="449068">
              <a:buFont typeface="+mj-lt"/>
              <a:buAutoNum type="arabicPeriod"/>
              <a:defRPr/>
            </a:pPr>
            <a:r>
              <a:rPr lang="en-US" dirty="0"/>
              <a:t>Start this Section with a discussion question. “The person in this picture is an agricultural worker.</a:t>
            </a:r>
            <a:r>
              <a:rPr lang="en-US" baseline="0" dirty="0"/>
              <a:t> As a worker, what kinds of tasks does she do?”</a:t>
            </a:r>
          </a:p>
          <a:p>
            <a:pPr marL="224535" indent="-224535" defTabSz="449068">
              <a:buFont typeface="+mj-lt"/>
              <a:buAutoNum type="arabicPeriod"/>
              <a:defRPr/>
            </a:pPr>
            <a:endParaRPr lang="en-US" baseline="0" dirty="0"/>
          </a:p>
          <a:p>
            <a:pPr defTabSz="449068">
              <a:defRPr/>
            </a:pPr>
            <a:r>
              <a:rPr lang="en-US" altLang="es-MX" b="1" dirty="0" err="1"/>
              <a:t>Información</a:t>
            </a:r>
            <a:r>
              <a:rPr lang="en-US" altLang="es-MX" b="1" dirty="0"/>
              <a:t> que se </a:t>
            </a:r>
            <a:r>
              <a:rPr lang="en-US" altLang="es-MX" b="1" dirty="0" err="1"/>
              <a:t>requiere</a:t>
            </a:r>
            <a:r>
              <a:rPr lang="en-US" altLang="es-MX" b="1" baseline="0" dirty="0"/>
              <a:t> </a:t>
            </a:r>
            <a:r>
              <a:rPr lang="en-US" altLang="es-MX" b="1" baseline="0" dirty="0" err="1"/>
              <a:t>cubrir</a:t>
            </a:r>
            <a:r>
              <a:rPr lang="en-US" altLang="es-MX" b="1" baseline="0" dirty="0"/>
              <a:t>:</a:t>
            </a:r>
            <a:endParaRPr lang="en-US" altLang="es-MX" b="1" dirty="0"/>
          </a:p>
          <a:p>
            <a:pPr marL="224535" indent="-224535" defTabSz="449068">
              <a:buFont typeface="+mj-lt"/>
              <a:buAutoNum type="arabicPeriod"/>
              <a:defRPr/>
            </a:pPr>
            <a:r>
              <a:rPr lang="en-US" dirty="0"/>
              <a:t>Un </a:t>
            </a:r>
            <a:r>
              <a:rPr lang="en-US" dirty="0" err="1"/>
              <a:t>trabajador</a:t>
            </a:r>
            <a:r>
              <a:rPr lang="en-US" dirty="0"/>
              <a:t> </a:t>
            </a:r>
            <a:r>
              <a:rPr lang="en-US" dirty="0" err="1"/>
              <a:t>es</a:t>
            </a:r>
            <a:r>
              <a:rPr lang="en-US" dirty="0"/>
              <a:t> </a:t>
            </a:r>
            <a:r>
              <a:rPr lang="en-US" dirty="0" err="1"/>
              <a:t>cualquier</a:t>
            </a:r>
            <a:r>
              <a:rPr lang="en-US" baseline="0" dirty="0"/>
              <a:t> persona que </a:t>
            </a:r>
            <a:r>
              <a:rPr lang="en-US" baseline="0" dirty="0" err="1"/>
              <a:t>trabaja</a:t>
            </a:r>
            <a:r>
              <a:rPr lang="en-US" baseline="0" dirty="0"/>
              <a:t> </a:t>
            </a:r>
            <a:r>
              <a:rPr lang="en-US" baseline="0" dirty="0" err="1"/>
              <a:t>en</a:t>
            </a:r>
            <a:r>
              <a:rPr lang="en-US" baseline="0" dirty="0"/>
              <a:t> un </a:t>
            </a:r>
            <a:r>
              <a:rPr lang="en-US" baseline="0" dirty="0" err="1"/>
              <a:t>área</a:t>
            </a:r>
            <a:r>
              <a:rPr lang="en-US" baseline="0" dirty="0"/>
              <a:t> que ha </a:t>
            </a:r>
            <a:r>
              <a:rPr lang="en-US" baseline="0" dirty="0" err="1"/>
              <a:t>sido</a:t>
            </a:r>
            <a:r>
              <a:rPr lang="en-US" baseline="0" dirty="0"/>
              <a:t> </a:t>
            </a:r>
            <a:r>
              <a:rPr lang="en-US" baseline="0" dirty="0" err="1"/>
              <a:t>tratada</a:t>
            </a:r>
            <a:r>
              <a:rPr lang="en-US" baseline="0" dirty="0"/>
              <a:t> con un </a:t>
            </a:r>
            <a:r>
              <a:rPr lang="en-US" baseline="0" dirty="0" err="1"/>
              <a:t>tipo</a:t>
            </a:r>
            <a:r>
              <a:rPr lang="en-US" baseline="0" dirty="0"/>
              <a:t> de </a:t>
            </a:r>
            <a:r>
              <a:rPr lang="en-US" baseline="0" dirty="0" err="1" smtClean="0"/>
              <a:t>pesticida</a:t>
            </a:r>
            <a:r>
              <a:rPr lang="en-US" baseline="0" dirty="0" smtClean="0"/>
              <a:t> </a:t>
            </a:r>
            <a:r>
              <a:rPr lang="en-US" baseline="0" dirty="0"/>
              <a:t>o </a:t>
            </a:r>
            <a:r>
              <a:rPr lang="en-US" baseline="0" dirty="0" err="1"/>
              <a:t>donde</a:t>
            </a:r>
            <a:r>
              <a:rPr lang="en-US" baseline="0" dirty="0"/>
              <a:t> ha </a:t>
            </a:r>
            <a:r>
              <a:rPr lang="en-US" baseline="0" dirty="0" err="1"/>
              <a:t>sido</a:t>
            </a:r>
            <a:r>
              <a:rPr lang="en-US" baseline="0" dirty="0"/>
              <a:t> un </a:t>
            </a:r>
            <a:r>
              <a:rPr lang="en-US" baseline="0" dirty="0" err="1"/>
              <a:t>intervalo</a:t>
            </a:r>
            <a:r>
              <a:rPr lang="en-US" baseline="0" dirty="0"/>
              <a:t> de entrada </a:t>
            </a:r>
            <a:r>
              <a:rPr lang="en-US" baseline="0" dirty="0" err="1"/>
              <a:t>restringida</a:t>
            </a:r>
            <a:r>
              <a:rPr lang="en-US" baseline="0" dirty="0"/>
              <a:t> (REI) </a:t>
            </a:r>
            <a:r>
              <a:rPr lang="en-US" baseline="0" dirty="0" err="1"/>
              <a:t>en</a:t>
            </a:r>
            <a:r>
              <a:rPr lang="en-US" baseline="0" dirty="0"/>
              <a:t> </a:t>
            </a:r>
            <a:r>
              <a:rPr lang="en-US" baseline="0" dirty="0" err="1"/>
              <a:t>efecto</a:t>
            </a:r>
            <a:r>
              <a:rPr lang="en-US" baseline="0" dirty="0"/>
              <a:t> </a:t>
            </a:r>
            <a:r>
              <a:rPr lang="en-US" baseline="0" dirty="0" err="1"/>
              <a:t>dentro</a:t>
            </a:r>
            <a:r>
              <a:rPr lang="en-US" baseline="0" dirty="0"/>
              <a:t> </a:t>
            </a:r>
            <a:r>
              <a:rPr lang="en-US" baseline="0" dirty="0" err="1"/>
              <a:t>los</a:t>
            </a:r>
            <a:r>
              <a:rPr lang="en-US" baseline="0" dirty="0"/>
              <a:t> </a:t>
            </a:r>
            <a:r>
              <a:rPr lang="en-US" baseline="0" dirty="0" err="1"/>
              <a:t>últimos</a:t>
            </a:r>
            <a:r>
              <a:rPr lang="en-US" baseline="0" dirty="0"/>
              <a:t> 30 </a:t>
            </a:r>
            <a:r>
              <a:rPr lang="en-US" baseline="0" dirty="0" err="1"/>
              <a:t>días</a:t>
            </a:r>
            <a:r>
              <a:rPr lang="en-US" baseline="0" dirty="0"/>
              <a:t>. </a:t>
            </a:r>
          </a:p>
          <a:p>
            <a:pPr marL="224535" indent="-224535" defTabSz="449068">
              <a:buFont typeface="+mj-lt"/>
              <a:buAutoNum type="arabicPeriod"/>
              <a:defRPr/>
            </a:pPr>
            <a:r>
              <a:rPr lang="es-ES" dirty="0"/>
              <a:t>Tareas agrícolas durante las cuales las personas tienen un alto contacto con las superficies tratadas: remoción de malezas, movimiento del equipo de riego, poda, cosecha, etc.</a:t>
            </a:r>
          </a:p>
          <a:p>
            <a:pPr marL="224535" indent="-224535" defTabSz="449068">
              <a:buFont typeface="+mj-lt"/>
              <a:buAutoNum type="arabicPeriod"/>
              <a:defRPr/>
            </a:pPr>
            <a:r>
              <a:rPr lang="en-US" dirty="0"/>
              <a:t>Los </a:t>
            </a:r>
            <a:r>
              <a:rPr lang="en-US" dirty="0" err="1"/>
              <a:t>trabajadores</a:t>
            </a:r>
            <a:r>
              <a:rPr lang="en-US" baseline="0" dirty="0"/>
              <a:t> NO MANEJAN </a:t>
            </a:r>
            <a:r>
              <a:rPr lang="en-US" baseline="0" dirty="0" err="1"/>
              <a:t>pesticidas</a:t>
            </a:r>
            <a:r>
              <a:rPr lang="en-US" baseline="0" dirty="0"/>
              <a:t>. </a:t>
            </a:r>
          </a:p>
          <a:p>
            <a:pPr defTabSz="449068">
              <a:defRPr/>
            </a:pPr>
            <a:endParaRPr lang="en-US" baseline="0" dirty="0"/>
          </a:p>
          <a:p>
            <a:pPr defTabSz="449068">
              <a:defRPr/>
            </a:pPr>
            <a:r>
              <a:rPr lang="en-US" altLang="es-MX" b="1" dirty="0" err="1"/>
              <a:t>Notas</a:t>
            </a:r>
            <a:r>
              <a:rPr lang="en-US" altLang="es-MX" b="1" dirty="0"/>
              <a:t> para </a:t>
            </a:r>
            <a:r>
              <a:rPr lang="en-US" altLang="es-MX" b="1" dirty="0" err="1"/>
              <a:t>capacitadores</a:t>
            </a:r>
            <a:r>
              <a:rPr lang="en-US" altLang="es-MX" b="1" dirty="0"/>
              <a:t> de </a:t>
            </a:r>
            <a:r>
              <a:rPr lang="en-US" altLang="es-MX" b="1" dirty="0" err="1"/>
              <a:t>trabajadores</a:t>
            </a:r>
            <a:r>
              <a:rPr lang="en-US" altLang="es-MX" b="1" baseline="0" dirty="0"/>
              <a:t> y </a:t>
            </a:r>
            <a:r>
              <a:rPr lang="en-US" altLang="es-MX" b="1" baseline="0" dirty="0" err="1" smtClean="0"/>
              <a:t>manipuladores</a:t>
            </a:r>
            <a:r>
              <a:rPr lang="en-US" altLang="es-MX" b="1" baseline="0" dirty="0" smtClean="0"/>
              <a:t> </a:t>
            </a:r>
            <a:r>
              <a:rPr lang="en-US" altLang="es-MX" b="1" baseline="0" dirty="0"/>
              <a:t>de </a:t>
            </a:r>
            <a:r>
              <a:rPr lang="en-US" altLang="es-MX" b="1" baseline="0" dirty="0" err="1"/>
              <a:t>pesticidas</a:t>
            </a:r>
            <a:r>
              <a:rPr lang="en-US" altLang="es-MX" b="1" baseline="0" dirty="0"/>
              <a:t>: </a:t>
            </a:r>
          </a:p>
          <a:p>
            <a:pPr defTabSz="449068">
              <a:defRPr/>
            </a:pPr>
            <a:r>
              <a:rPr lang="en-US" b="0" baseline="0" dirty="0" err="1"/>
              <a:t>Comience</a:t>
            </a:r>
            <a:r>
              <a:rPr lang="en-US" b="0" baseline="0" dirty="0"/>
              <a:t> </a:t>
            </a:r>
            <a:r>
              <a:rPr lang="en-US" b="0" baseline="0" dirty="0" err="1"/>
              <a:t>esta</a:t>
            </a:r>
            <a:r>
              <a:rPr lang="en-US" b="0" baseline="0" dirty="0"/>
              <a:t> </a:t>
            </a:r>
            <a:r>
              <a:rPr lang="en-US" b="0" baseline="0" dirty="0" err="1"/>
              <a:t>sección</a:t>
            </a:r>
            <a:r>
              <a:rPr lang="en-US" b="0" baseline="0" dirty="0"/>
              <a:t> con </a:t>
            </a:r>
            <a:r>
              <a:rPr lang="en-US" b="0" baseline="0" dirty="0" err="1"/>
              <a:t>una</a:t>
            </a:r>
            <a:r>
              <a:rPr lang="en-US" b="0" baseline="0" dirty="0"/>
              <a:t> </a:t>
            </a:r>
            <a:r>
              <a:rPr lang="en-US" b="0" baseline="0" dirty="0" err="1"/>
              <a:t>pregunta</a:t>
            </a:r>
            <a:r>
              <a:rPr lang="en-US" b="0" baseline="0" dirty="0"/>
              <a:t> para </a:t>
            </a:r>
            <a:r>
              <a:rPr lang="en-US" b="0" baseline="0" dirty="0" err="1"/>
              <a:t>discutir</a:t>
            </a:r>
            <a:r>
              <a:rPr lang="en-US" b="0" baseline="0" dirty="0"/>
              <a:t>. </a:t>
            </a:r>
            <a:r>
              <a:rPr lang="es-ES" b="0" baseline="0" dirty="0"/>
              <a:t>"La persona en este foto es un trabajador agrícola. Como trabajadora, ¿qué </a:t>
            </a:r>
            <a:r>
              <a:rPr lang="es-ES" b="0" baseline="0" dirty="0" smtClean="0"/>
              <a:t>tipos </a:t>
            </a:r>
            <a:r>
              <a:rPr lang="es-ES" b="0" baseline="0" dirty="0"/>
              <a:t>de tareas hace?"</a:t>
            </a:r>
            <a:endParaRPr lang="en-US" b="0" baseline="0" dirty="0"/>
          </a:p>
          <a:p>
            <a:pPr defTabSz="449068">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37</a:t>
            </a:fld>
            <a:endParaRPr lang="en-US" dirty="0"/>
          </a:p>
        </p:txBody>
      </p:sp>
    </p:spTree>
    <p:extLst>
      <p:ext uri="{BB962C8B-B14F-4D97-AF65-F5344CB8AC3E}">
        <p14:creationId xmlns:p14="http://schemas.microsoft.com/office/powerpoint/2010/main" val="3548307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Early entry</a:t>
            </a:r>
            <a:r>
              <a:rPr lang="en-US" b="1" dirty="0"/>
              <a:t> </a:t>
            </a:r>
            <a:r>
              <a:rPr lang="en-US" dirty="0"/>
              <a:t>means entry into a treated field or other area after the pesticide application is complete, but before the restricted-entry interval or other restrictions on entry for that pesticide have expired.</a:t>
            </a:r>
          </a:p>
          <a:p>
            <a:pPr marL="220348" indent="-220348">
              <a:buFont typeface="+mj-lt"/>
              <a:buAutoNum type="arabicPeriod"/>
            </a:pPr>
            <a:r>
              <a:rPr lang="en-US" dirty="0"/>
              <a:t>Agricultural workers who are required to go into treated areas before the REI expires are early entry employees. Agricultural employers must provide early-entry specific training and protection to workers before directing them to perform early-entry activities. </a:t>
            </a:r>
          </a:p>
          <a:p>
            <a:pPr marL="220348" indent="-220348">
              <a:buFont typeface="+mj-lt"/>
              <a:buAutoNum type="arabicPeriod"/>
            </a:pPr>
            <a:r>
              <a:rPr lang="en-US" dirty="0"/>
              <a:t>The new minimum age for early entry workers is 18 years old.</a:t>
            </a:r>
          </a:p>
          <a:p>
            <a:endParaRPr lang="en-US" dirty="0"/>
          </a:p>
          <a:p>
            <a:pPr defTabSz="881390">
              <a:defRPr/>
            </a:pPr>
            <a:r>
              <a:rPr lang="en-US" altLang="es-MX" b="1" dirty="0" err="1"/>
              <a:t>Información</a:t>
            </a:r>
            <a:r>
              <a:rPr lang="en-US" altLang="es-MX" b="1" dirty="0"/>
              <a:t> que se </a:t>
            </a:r>
            <a:r>
              <a:rPr lang="en-US" altLang="es-MX" b="1" dirty="0" err="1"/>
              <a:t>requiere</a:t>
            </a:r>
            <a:r>
              <a:rPr lang="en-US" altLang="es-MX" b="1" baseline="0" dirty="0"/>
              <a:t> </a:t>
            </a:r>
            <a:r>
              <a:rPr lang="en-US" altLang="es-MX" b="1" baseline="0" dirty="0" err="1"/>
              <a:t>cubrir</a:t>
            </a:r>
            <a:r>
              <a:rPr lang="en-US" altLang="es-MX" b="1" baseline="0" dirty="0"/>
              <a:t>:</a:t>
            </a:r>
            <a:endParaRPr lang="en-US" altLang="es-MX" b="1" dirty="0"/>
          </a:p>
          <a:p>
            <a:pPr marL="220348" indent="-220348">
              <a:buFont typeface="+mj-lt"/>
              <a:buAutoNum type="arabicPeriod"/>
            </a:pPr>
            <a:r>
              <a:rPr lang="es-ES" dirty="0" smtClean="0"/>
              <a:t>La entrada anticipada es la entrada en un campo tratado u otra área después de que la aplicación del pesticida esté completa, pero antes de que haya vencido el intervalo de entrada restringida u otras restricciones de entrada para ese pesticida.</a:t>
            </a:r>
          </a:p>
          <a:p>
            <a:pPr marL="220348" indent="-220348">
              <a:buFont typeface="+mj-lt"/>
              <a:buAutoNum type="arabicPeriod"/>
            </a:pPr>
            <a:r>
              <a:rPr lang="en-US" dirty="0" err="1" smtClean="0"/>
              <a:t>Trabajadores</a:t>
            </a:r>
            <a:r>
              <a:rPr lang="en-US" dirty="0" smtClean="0"/>
              <a:t> </a:t>
            </a:r>
            <a:r>
              <a:rPr lang="en-US" dirty="0"/>
              <a:t>que </a:t>
            </a:r>
            <a:r>
              <a:rPr lang="en-US" dirty="0" err="1"/>
              <a:t>están</a:t>
            </a:r>
            <a:r>
              <a:rPr lang="en-US" dirty="0"/>
              <a:t> </a:t>
            </a:r>
            <a:r>
              <a:rPr lang="en-US" dirty="0" err="1"/>
              <a:t>requiridos</a:t>
            </a:r>
            <a:r>
              <a:rPr lang="en-US" dirty="0"/>
              <a:t> a </a:t>
            </a:r>
            <a:r>
              <a:rPr lang="en-US" dirty="0" err="1"/>
              <a:t>entrar</a:t>
            </a:r>
            <a:r>
              <a:rPr lang="en-US" dirty="0"/>
              <a:t> </a:t>
            </a:r>
            <a:r>
              <a:rPr lang="en-US" dirty="0" err="1"/>
              <a:t>áreas</a:t>
            </a:r>
            <a:r>
              <a:rPr lang="en-US" dirty="0"/>
              <a:t> </a:t>
            </a:r>
            <a:r>
              <a:rPr lang="en-US" dirty="0" err="1"/>
              <a:t>tratada</a:t>
            </a:r>
            <a:r>
              <a:rPr lang="en-US" dirty="0"/>
              <a:t> antes</a:t>
            </a:r>
            <a:r>
              <a:rPr lang="en-US" baseline="0" dirty="0"/>
              <a:t> de que el REI se </a:t>
            </a:r>
            <a:r>
              <a:rPr lang="en-US" baseline="0" dirty="0" err="1"/>
              <a:t>vence</a:t>
            </a:r>
            <a:r>
              <a:rPr lang="en-US" baseline="0" dirty="0"/>
              <a:t> son </a:t>
            </a:r>
            <a:r>
              <a:rPr lang="en-US" baseline="0" dirty="0" err="1"/>
              <a:t>considerados</a:t>
            </a:r>
            <a:r>
              <a:rPr lang="en-US" baseline="0" dirty="0"/>
              <a:t> </a:t>
            </a:r>
            <a:r>
              <a:rPr lang="en-US" baseline="0" dirty="0" err="1"/>
              <a:t>trabajadores</a:t>
            </a:r>
            <a:r>
              <a:rPr lang="en-US" baseline="0" dirty="0"/>
              <a:t> de </a:t>
            </a:r>
            <a:r>
              <a:rPr lang="en-US" baseline="0" dirty="0" smtClean="0"/>
              <a:t>entrada </a:t>
            </a:r>
            <a:r>
              <a:rPr lang="en-US" baseline="0" dirty="0" err="1" smtClean="0"/>
              <a:t>anticipada</a:t>
            </a:r>
            <a:r>
              <a:rPr lang="en-US" baseline="0" dirty="0" smtClean="0"/>
              <a:t>. </a:t>
            </a:r>
            <a:r>
              <a:rPr lang="en-US" dirty="0"/>
              <a:t>Los </a:t>
            </a:r>
            <a:r>
              <a:rPr lang="en-US" dirty="0" err="1"/>
              <a:t>empleadores</a:t>
            </a:r>
            <a:r>
              <a:rPr lang="en-US" dirty="0"/>
              <a:t> </a:t>
            </a:r>
            <a:r>
              <a:rPr lang="en-US" dirty="0" err="1"/>
              <a:t>agricolas</a:t>
            </a:r>
            <a:r>
              <a:rPr lang="en-US" dirty="0"/>
              <a:t> </a:t>
            </a:r>
            <a:r>
              <a:rPr lang="en-US" dirty="0" err="1"/>
              <a:t>deben</a:t>
            </a:r>
            <a:r>
              <a:rPr lang="en-US" dirty="0"/>
              <a:t> </a:t>
            </a:r>
            <a:r>
              <a:rPr lang="en-US" dirty="0" err="1"/>
              <a:t>proporcionar</a:t>
            </a:r>
            <a:r>
              <a:rPr lang="en-US" baseline="0" dirty="0"/>
              <a:t> </a:t>
            </a:r>
            <a:r>
              <a:rPr lang="en-US" baseline="0" dirty="0" err="1" smtClean="0"/>
              <a:t>capacitación</a:t>
            </a:r>
            <a:r>
              <a:rPr lang="en-US" baseline="0" dirty="0" smtClean="0"/>
              <a:t> </a:t>
            </a:r>
            <a:r>
              <a:rPr lang="en-US" baseline="0" dirty="0" err="1"/>
              <a:t>especificamente</a:t>
            </a:r>
            <a:r>
              <a:rPr lang="en-US" baseline="0" dirty="0"/>
              <a:t> a la </a:t>
            </a:r>
            <a:r>
              <a:rPr lang="en-US" baseline="0" dirty="0" smtClean="0"/>
              <a:t>entrada </a:t>
            </a:r>
            <a:r>
              <a:rPr lang="en-US" baseline="0" dirty="0" err="1" smtClean="0"/>
              <a:t>anticipada</a:t>
            </a:r>
            <a:r>
              <a:rPr lang="en-US" baseline="0" dirty="0" smtClean="0"/>
              <a:t> </a:t>
            </a:r>
            <a:r>
              <a:rPr lang="en-US" baseline="0" dirty="0"/>
              <a:t>y </a:t>
            </a:r>
            <a:r>
              <a:rPr lang="en-US" baseline="0" dirty="0" err="1"/>
              <a:t>protecciones</a:t>
            </a:r>
            <a:r>
              <a:rPr lang="en-US" baseline="0" dirty="0"/>
              <a:t> a los </a:t>
            </a:r>
            <a:r>
              <a:rPr lang="en-US" baseline="0" dirty="0" err="1"/>
              <a:t>trabajadores</a:t>
            </a:r>
            <a:r>
              <a:rPr lang="en-US" baseline="0" dirty="0"/>
              <a:t> antes de </a:t>
            </a:r>
            <a:r>
              <a:rPr lang="en-US" baseline="0" dirty="0" err="1"/>
              <a:t>dirigerlos</a:t>
            </a:r>
            <a:r>
              <a:rPr lang="en-US" baseline="0" dirty="0"/>
              <a:t> a </a:t>
            </a:r>
            <a:r>
              <a:rPr lang="en-US" baseline="0" dirty="0" err="1"/>
              <a:t>realizar</a:t>
            </a:r>
            <a:r>
              <a:rPr lang="en-US" baseline="0" dirty="0"/>
              <a:t> las </a:t>
            </a:r>
            <a:r>
              <a:rPr lang="en-US" baseline="0" dirty="0" err="1"/>
              <a:t>tareas</a:t>
            </a:r>
            <a:r>
              <a:rPr lang="en-US" baseline="0" dirty="0"/>
              <a:t> de </a:t>
            </a:r>
            <a:r>
              <a:rPr lang="en-US" baseline="0" dirty="0" smtClean="0"/>
              <a:t>entrada </a:t>
            </a:r>
            <a:r>
              <a:rPr lang="en-US" baseline="0" dirty="0" err="1" smtClean="0"/>
              <a:t>anticipada</a:t>
            </a:r>
            <a:r>
              <a:rPr lang="en-US" baseline="0" dirty="0" smtClean="0"/>
              <a:t>. </a:t>
            </a:r>
            <a:endParaRPr lang="en-US" baseline="0" dirty="0"/>
          </a:p>
          <a:p>
            <a:pPr marL="220348" indent="-220348">
              <a:buFont typeface="+mj-lt"/>
              <a:buAutoNum type="arabicPeriod"/>
            </a:pPr>
            <a:r>
              <a:rPr lang="en-US" dirty="0"/>
              <a:t>La </a:t>
            </a:r>
            <a:r>
              <a:rPr lang="en-US" dirty="0" err="1"/>
              <a:t>nueva</a:t>
            </a:r>
            <a:r>
              <a:rPr lang="en-US" baseline="0" dirty="0"/>
              <a:t> </a:t>
            </a:r>
            <a:r>
              <a:rPr lang="en-US" dirty="0" err="1"/>
              <a:t>edad</a:t>
            </a:r>
            <a:r>
              <a:rPr lang="en-US" baseline="0" dirty="0"/>
              <a:t> </a:t>
            </a:r>
            <a:r>
              <a:rPr lang="en-US" baseline="0" dirty="0" err="1"/>
              <a:t>mínima</a:t>
            </a:r>
            <a:r>
              <a:rPr lang="en-US" baseline="0" dirty="0"/>
              <a:t> para </a:t>
            </a:r>
            <a:r>
              <a:rPr lang="en-US" baseline="0" dirty="0" err="1"/>
              <a:t>los</a:t>
            </a:r>
            <a:r>
              <a:rPr lang="en-US" baseline="0" dirty="0"/>
              <a:t> </a:t>
            </a:r>
            <a:r>
              <a:rPr lang="en-US" baseline="0" dirty="0" err="1"/>
              <a:t>trabajadores</a:t>
            </a:r>
            <a:r>
              <a:rPr lang="en-US" baseline="0" dirty="0"/>
              <a:t> de </a:t>
            </a:r>
            <a:r>
              <a:rPr lang="en-US" baseline="0" dirty="0" smtClean="0"/>
              <a:t>entrada </a:t>
            </a:r>
            <a:r>
              <a:rPr lang="en-US" baseline="0" dirty="0" err="1" smtClean="0"/>
              <a:t>anticipada</a:t>
            </a:r>
            <a:r>
              <a:rPr lang="en-US" baseline="0" dirty="0" smtClean="0"/>
              <a:t> </a:t>
            </a:r>
            <a:r>
              <a:rPr lang="en-US" baseline="0" dirty="0" err="1"/>
              <a:t>es</a:t>
            </a:r>
            <a:r>
              <a:rPr lang="en-US" baseline="0" dirty="0"/>
              <a:t> 18 </a:t>
            </a:r>
            <a:r>
              <a:rPr lang="en-US" baseline="0" dirty="0" err="1"/>
              <a:t>años</a:t>
            </a:r>
            <a:r>
              <a:rPr lang="en-US" baseline="0" dirty="0"/>
              <a:t> de </a:t>
            </a:r>
            <a:r>
              <a:rPr lang="en-US" baseline="0" dirty="0" err="1"/>
              <a:t>edad</a:t>
            </a:r>
            <a:r>
              <a:rPr lang="en-US" baseline="0" dirty="0"/>
              <a:t>.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38</a:t>
            </a:fld>
            <a:endParaRPr lang="en-US" dirty="0"/>
          </a:p>
        </p:txBody>
      </p:sp>
    </p:spTree>
    <p:extLst>
      <p:ext uri="{BB962C8B-B14F-4D97-AF65-F5344CB8AC3E}">
        <p14:creationId xmlns:p14="http://schemas.microsoft.com/office/powerpoint/2010/main" val="3112873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sz="1000" b="1" dirty="0"/>
              <a:t>Information required to be covered: </a:t>
            </a:r>
          </a:p>
          <a:p>
            <a:pPr marL="224535" indent="-224535">
              <a:buFont typeface="+mj-lt"/>
              <a:buAutoNum type="arabicPeriod"/>
            </a:pPr>
            <a:r>
              <a:rPr lang="en-US" sz="1000" dirty="0"/>
              <a:t>You are a pesticide handler if you:</a:t>
            </a:r>
          </a:p>
          <a:p>
            <a:pPr marL="617469" lvl="1" indent="-168401">
              <a:buFont typeface="Arial" charset="0"/>
              <a:buChar char="•"/>
            </a:pPr>
            <a:r>
              <a:rPr lang="en-US" sz="1000" dirty="0"/>
              <a:t>Apply pesticides</a:t>
            </a:r>
          </a:p>
          <a:p>
            <a:pPr marL="617469" lvl="1" indent="-168401">
              <a:buFont typeface="Arial" charset="0"/>
              <a:buChar char="•"/>
            </a:pPr>
            <a:r>
              <a:rPr lang="en-US" sz="1000" dirty="0"/>
              <a:t>Assist with pesticide applications</a:t>
            </a:r>
          </a:p>
          <a:p>
            <a:pPr marL="617469" lvl="1" indent="-168401">
              <a:buFont typeface="Arial" charset="0"/>
              <a:buChar char="•"/>
            </a:pPr>
            <a:r>
              <a:rPr lang="en-US" sz="1000" dirty="0"/>
              <a:t>Clean, repair, or maintain pesticide application equipment – such as boom sprayers, backpack sprayers, or hoppers – that may contain pesticide residues</a:t>
            </a:r>
          </a:p>
          <a:p>
            <a:pPr marL="617469" lvl="1" indent="-168401">
              <a:buFont typeface="Arial" charset="0"/>
              <a:buChar char="•"/>
            </a:pPr>
            <a:r>
              <a:rPr lang="en-US" sz="1000" dirty="0"/>
              <a:t>Mix, load, or transfer pesticides into application equipment</a:t>
            </a:r>
          </a:p>
          <a:p>
            <a:pPr marL="617469" lvl="1" indent="-168401">
              <a:buFont typeface="Arial" charset="0"/>
              <a:buChar char="•"/>
            </a:pPr>
            <a:r>
              <a:rPr lang="en-US" sz="1000" dirty="0"/>
              <a:t>Dispose of pesticides or materials with pesticides on them, such as containers</a:t>
            </a:r>
          </a:p>
          <a:p>
            <a:pPr marL="617469" lvl="1" indent="-168401">
              <a:buFont typeface="Arial" charset="0"/>
              <a:buChar char="•"/>
            </a:pPr>
            <a:r>
              <a:rPr lang="en-US" sz="1000" dirty="0"/>
              <a:t>Act as a flagger</a:t>
            </a:r>
          </a:p>
          <a:p>
            <a:pPr marL="617469" lvl="1" indent="-168401">
              <a:buFont typeface="Arial" charset="0"/>
              <a:buChar char="•"/>
            </a:pPr>
            <a:r>
              <a:rPr lang="en-US" sz="1000" dirty="0"/>
              <a:t>Perform tasks as a crop advisor (this includes Pest Control Advisors, or PCAs, in California) during the pesticide application or during the REI</a:t>
            </a:r>
          </a:p>
          <a:p>
            <a:pPr marL="617469" lvl="1" indent="-168401">
              <a:buFont typeface="Arial" charset="0"/>
              <a:buChar char="•"/>
            </a:pPr>
            <a:r>
              <a:rPr lang="en-US" sz="1000" dirty="0"/>
              <a:t>The new minimum age for handlers is 18.</a:t>
            </a:r>
          </a:p>
          <a:p>
            <a:pPr marL="224535" indent="-224535">
              <a:buFont typeface="+mj-lt"/>
              <a:buAutoNum type="arabicPeriod"/>
            </a:pPr>
            <a:r>
              <a:rPr lang="en-US" sz="1000" dirty="0"/>
              <a:t>Agricultural employers are prohibited by the rule from allowing or directing a worker to mix/load/or apply pesticides or assist in their application unless trained as a handler. </a:t>
            </a:r>
          </a:p>
          <a:p>
            <a:pPr marL="224535" indent="-224535">
              <a:buFont typeface="+mj-lt"/>
              <a:buAutoNum type="arabicPeriod"/>
            </a:pPr>
            <a:endParaRPr lang="en-US" sz="1000" dirty="0"/>
          </a:p>
          <a:p>
            <a:pPr defTabSz="449068">
              <a:defRPr/>
            </a:pPr>
            <a:r>
              <a:rPr lang="en-US" altLang="es-MX" sz="1000" b="1" dirty="0"/>
              <a:t>Notes for trainers of workers and pesticide handlers:</a:t>
            </a:r>
          </a:p>
          <a:p>
            <a:pPr marL="224535" indent="-224535" defTabSz="898136">
              <a:buFont typeface="+mj-lt"/>
              <a:buAutoNum type="arabicPeriod"/>
              <a:defRPr/>
            </a:pPr>
            <a:r>
              <a:rPr lang="en-US" sz="1000" dirty="0"/>
              <a:t>Start this Section with a discussion question. “What kind of tasks does a handler do?”</a:t>
            </a:r>
          </a:p>
          <a:p>
            <a:pPr marL="224535" indent="-224535" defTabSz="898136">
              <a:buFont typeface="+mj-lt"/>
              <a:buAutoNum type="arabicPeriod"/>
              <a:defRPr/>
            </a:pPr>
            <a:r>
              <a:rPr lang="en-US" sz="1000" dirty="0"/>
              <a:t>This concludes Section 3: Employee Tasks and Restrictions. Continue on to Section 4: Where You May Encounter Pesticides at Work and How They Can Enter Your Body or Return to the Table of Contents by clicking on the “Return to Table of Contents” in the bottom-right corner of this slide (when in presentation view only).</a:t>
            </a:r>
          </a:p>
          <a:p>
            <a:pPr marL="224535" indent="-224535" defTabSz="898136">
              <a:buFont typeface="+mj-lt"/>
              <a:buAutoNum type="arabicPeriod"/>
              <a:defRPr/>
            </a:pPr>
            <a:endParaRPr lang="en-US" baseline="0" dirty="0"/>
          </a:p>
          <a:p>
            <a:pPr defTabSz="898136">
              <a:defRPr/>
            </a:pPr>
            <a:r>
              <a:rPr lang="en-US" altLang="es-MX" sz="1000" b="1" dirty="0" err="1"/>
              <a:t>Información</a:t>
            </a:r>
            <a:r>
              <a:rPr lang="en-US" altLang="es-MX" sz="1000" b="1" dirty="0"/>
              <a:t> que se </a:t>
            </a:r>
            <a:r>
              <a:rPr lang="en-US" altLang="es-MX" sz="1000" b="1" dirty="0" err="1"/>
              <a:t>requiere</a:t>
            </a:r>
            <a:r>
              <a:rPr lang="en-US" altLang="es-MX" sz="1000" b="1" dirty="0"/>
              <a:t> </a:t>
            </a:r>
            <a:r>
              <a:rPr lang="en-US" altLang="es-MX" sz="1000" b="1" dirty="0" err="1"/>
              <a:t>cubrir</a:t>
            </a:r>
            <a:r>
              <a:rPr lang="en-US" altLang="es-MX" sz="1000" b="1" dirty="0"/>
              <a:t>: </a:t>
            </a:r>
          </a:p>
          <a:p>
            <a:pPr marL="224535" indent="-224535">
              <a:buFont typeface="+mj-lt"/>
              <a:buAutoNum type="arabicPeriod"/>
            </a:pPr>
            <a:r>
              <a:rPr lang="en-US" sz="1000" dirty="0" err="1"/>
              <a:t>Tareas</a:t>
            </a:r>
            <a:r>
              <a:rPr lang="en-US" sz="1000" dirty="0"/>
              <a:t> de </a:t>
            </a:r>
            <a:r>
              <a:rPr lang="en-US" sz="1000" dirty="0" err="1"/>
              <a:t>manipuladores</a:t>
            </a:r>
            <a:r>
              <a:rPr lang="en-US" sz="1000" dirty="0"/>
              <a:t> de </a:t>
            </a:r>
            <a:r>
              <a:rPr lang="en-US" sz="1000" dirty="0" err="1"/>
              <a:t>pesticidas</a:t>
            </a:r>
            <a:r>
              <a:rPr lang="en-US" sz="1000" dirty="0"/>
              <a:t>:</a:t>
            </a:r>
          </a:p>
          <a:p>
            <a:pPr marL="617469" lvl="1" indent="-168401">
              <a:buFont typeface="Arial" charset="0"/>
              <a:buChar char="•"/>
            </a:pPr>
            <a:r>
              <a:rPr lang="en-US" sz="1000" dirty="0" err="1"/>
              <a:t>Aplicar</a:t>
            </a:r>
            <a:r>
              <a:rPr lang="en-US" sz="1000" dirty="0"/>
              <a:t> </a:t>
            </a:r>
            <a:r>
              <a:rPr lang="en-US" sz="1000" dirty="0" err="1"/>
              <a:t>pesticidas</a:t>
            </a:r>
            <a:endParaRPr lang="en-US" sz="1000" dirty="0"/>
          </a:p>
          <a:p>
            <a:pPr marL="617469" lvl="1" indent="-168401">
              <a:buFont typeface="Arial" charset="0"/>
              <a:buChar char="•"/>
            </a:pPr>
            <a:r>
              <a:rPr lang="en-US" sz="1000" dirty="0" err="1" smtClean="0"/>
              <a:t>Ayudar</a:t>
            </a:r>
            <a:r>
              <a:rPr lang="en-US" sz="1000" dirty="0" smtClean="0"/>
              <a:t> </a:t>
            </a:r>
            <a:r>
              <a:rPr lang="en-US" sz="1000" dirty="0"/>
              <a:t>con las </a:t>
            </a:r>
            <a:r>
              <a:rPr lang="en-US" sz="1000" dirty="0" err="1"/>
              <a:t>aplicaciones</a:t>
            </a:r>
            <a:r>
              <a:rPr lang="en-US" sz="1000" dirty="0"/>
              <a:t> de </a:t>
            </a:r>
            <a:r>
              <a:rPr lang="en-US" sz="1000" dirty="0" err="1"/>
              <a:t>pesticidas</a:t>
            </a:r>
            <a:endParaRPr lang="en-US" sz="1000" dirty="0"/>
          </a:p>
          <a:p>
            <a:pPr marL="617469" lvl="1" indent="-168401">
              <a:buFont typeface="Arial" charset="0"/>
              <a:buChar char="•"/>
            </a:pPr>
            <a:r>
              <a:rPr lang="en-US" sz="1000" dirty="0" err="1"/>
              <a:t>Limpiar</a:t>
            </a:r>
            <a:r>
              <a:rPr lang="en-US" sz="1000" dirty="0"/>
              <a:t>, </a:t>
            </a:r>
            <a:r>
              <a:rPr lang="en-US" sz="1000" dirty="0" err="1"/>
              <a:t>reparar</a:t>
            </a:r>
            <a:r>
              <a:rPr lang="en-US" sz="1000" dirty="0"/>
              <a:t> o </a:t>
            </a:r>
            <a:r>
              <a:rPr lang="en-US" sz="1000" dirty="0" err="1"/>
              <a:t>mantener</a:t>
            </a:r>
            <a:r>
              <a:rPr lang="en-US" sz="1000" dirty="0"/>
              <a:t> el </a:t>
            </a:r>
            <a:r>
              <a:rPr lang="en-US" sz="1000" dirty="0" err="1"/>
              <a:t>equipo</a:t>
            </a:r>
            <a:r>
              <a:rPr lang="en-US" sz="1000" dirty="0"/>
              <a:t> de </a:t>
            </a:r>
            <a:r>
              <a:rPr lang="en-US" sz="1000" dirty="0" err="1"/>
              <a:t>aplicación</a:t>
            </a:r>
            <a:r>
              <a:rPr lang="en-US" sz="1000" dirty="0"/>
              <a:t> de </a:t>
            </a:r>
            <a:r>
              <a:rPr lang="en-US" sz="1000" dirty="0" err="1"/>
              <a:t>pesticidas</a:t>
            </a:r>
            <a:r>
              <a:rPr lang="en-US" sz="1000" dirty="0"/>
              <a:t> – son </a:t>
            </a:r>
            <a:r>
              <a:rPr lang="en-US" sz="1000" dirty="0" err="1"/>
              <a:t>como</a:t>
            </a:r>
            <a:r>
              <a:rPr lang="en-US" sz="1000" dirty="0"/>
              <a:t> </a:t>
            </a:r>
            <a:r>
              <a:rPr lang="en-US" sz="1000" dirty="0" err="1"/>
              <a:t>aspersores</a:t>
            </a:r>
            <a:r>
              <a:rPr lang="en-US" sz="1000" dirty="0"/>
              <a:t>/</a:t>
            </a:r>
            <a:r>
              <a:rPr lang="en-US" sz="1000" dirty="0" err="1"/>
              <a:t>rociadores</a:t>
            </a:r>
            <a:r>
              <a:rPr lang="en-US" sz="1000" dirty="0"/>
              <a:t> con </a:t>
            </a:r>
            <a:r>
              <a:rPr lang="en-US" sz="1000" dirty="0" err="1"/>
              <a:t>aguilón</a:t>
            </a:r>
            <a:r>
              <a:rPr lang="en-US" sz="1000" dirty="0"/>
              <a:t> o </a:t>
            </a:r>
            <a:r>
              <a:rPr lang="en-US" sz="1000" dirty="0" err="1"/>
              <a:t>barra</a:t>
            </a:r>
            <a:r>
              <a:rPr lang="en-US" sz="1000" dirty="0"/>
              <a:t> </a:t>
            </a:r>
            <a:r>
              <a:rPr lang="en-US" sz="1000" dirty="0" err="1"/>
              <a:t>aspersora</a:t>
            </a:r>
            <a:r>
              <a:rPr lang="en-US" sz="1000" dirty="0"/>
              <a:t>, mochila de </a:t>
            </a:r>
            <a:r>
              <a:rPr lang="en-US" sz="1000" dirty="0" err="1"/>
              <a:t>bomba</a:t>
            </a:r>
            <a:r>
              <a:rPr lang="en-US" sz="1000" dirty="0"/>
              <a:t>, o las </a:t>
            </a:r>
            <a:r>
              <a:rPr lang="en-US" sz="1000" dirty="0" err="1"/>
              <a:t>tolvas</a:t>
            </a:r>
            <a:r>
              <a:rPr lang="en-US" sz="1000" dirty="0"/>
              <a:t> – que </a:t>
            </a:r>
            <a:r>
              <a:rPr lang="en-US" sz="1000" dirty="0" err="1"/>
              <a:t>pueden</a:t>
            </a:r>
            <a:r>
              <a:rPr lang="en-US" sz="1000" dirty="0"/>
              <a:t> </a:t>
            </a:r>
            <a:r>
              <a:rPr lang="en-US" sz="1000" dirty="0" err="1"/>
              <a:t>contener</a:t>
            </a:r>
            <a:r>
              <a:rPr lang="en-US" sz="1000" dirty="0"/>
              <a:t> </a:t>
            </a:r>
            <a:r>
              <a:rPr lang="en-US" sz="1000" dirty="0" err="1"/>
              <a:t>residuos</a:t>
            </a:r>
            <a:r>
              <a:rPr lang="en-US" sz="1000" dirty="0"/>
              <a:t>.</a:t>
            </a:r>
          </a:p>
          <a:p>
            <a:pPr marL="617469" lvl="1" indent="-168401">
              <a:buFont typeface="Arial" charset="0"/>
              <a:buChar char="•"/>
            </a:pPr>
            <a:r>
              <a:rPr lang="en-US" sz="1000" dirty="0" err="1"/>
              <a:t>Mezclar</a:t>
            </a:r>
            <a:r>
              <a:rPr lang="en-US" sz="1000" dirty="0"/>
              <a:t>, </a:t>
            </a:r>
            <a:r>
              <a:rPr lang="en-US" sz="1000" dirty="0" err="1"/>
              <a:t>cargar</a:t>
            </a:r>
            <a:r>
              <a:rPr lang="en-US" sz="1000" dirty="0"/>
              <a:t> o </a:t>
            </a:r>
            <a:r>
              <a:rPr lang="en-US" sz="1000" dirty="0" err="1"/>
              <a:t>transferir</a:t>
            </a:r>
            <a:r>
              <a:rPr lang="en-US" sz="1000" dirty="0"/>
              <a:t> </a:t>
            </a:r>
            <a:r>
              <a:rPr lang="en-US" sz="1000" dirty="0" err="1"/>
              <a:t>los</a:t>
            </a:r>
            <a:r>
              <a:rPr lang="en-US" sz="1000" dirty="0"/>
              <a:t> </a:t>
            </a:r>
            <a:r>
              <a:rPr lang="en-US" sz="1000" dirty="0" err="1"/>
              <a:t>pesticidas</a:t>
            </a:r>
            <a:r>
              <a:rPr lang="en-US" sz="1000" dirty="0"/>
              <a:t> al </a:t>
            </a:r>
            <a:r>
              <a:rPr lang="en-US" sz="1000" dirty="0" err="1"/>
              <a:t>equipo</a:t>
            </a:r>
            <a:r>
              <a:rPr lang="en-US" sz="1000" dirty="0"/>
              <a:t> de </a:t>
            </a:r>
            <a:r>
              <a:rPr lang="en-US" sz="1000" dirty="0" err="1"/>
              <a:t>aplicación</a:t>
            </a:r>
            <a:r>
              <a:rPr lang="en-US" sz="1000" dirty="0"/>
              <a:t> </a:t>
            </a:r>
          </a:p>
          <a:p>
            <a:pPr marL="617469" lvl="1" indent="-168401">
              <a:buFont typeface="Arial" charset="0"/>
              <a:buChar char="•"/>
            </a:pPr>
            <a:r>
              <a:rPr lang="en-US" sz="1000" dirty="0" err="1"/>
              <a:t>Desechar</a:t>
            </a:r>
            <a:r>
              <a:rPr lang="en-US" sz="1000" dirty="0"/>
              <a:t> </a:t>
            </a:r>
            <a:r>
              <a:rPr lang="en-US" sz="1000" dirty="0" err="1"/>
              <a:t>los</a:t>
            </a:r>
            <a:r>
              <a:rPr lang="en-US" sz="1000" dirty="0"/>
              <a:t> </a:t>
            </a:r>
            <a:r>
              <a:rPr lang="en-US" sz="1000" dirty="0" err="1"/>
              <a:t>pesticidas</a:t>
            </a:r>
            <a:r>
              <a:rPr lang="en-US" sz="1000" dirty="0"/>
              <a:t> o </a:t>
            </a:r>
            <a:r>
              <a:rPr lang="en-US" sz="1000" dirty="0" err="1"/>
              <a:t>los</a:t>
            </a:r>
            <a:r>
              <a:rPr lang="en-US" sz="1000" dirty="0"/>
              <a:t> </a:t>
            </a:r>
            <a:r>
              <a:rPr lang="en-US" sz="1000" dirty="0" err="1"/>
              <a:t>materiales</a:t>
            </a:r>
            <a:r>
              <a:rPr lang="en-US" sz="1000" dirty="0"/>
              <a:t> que </a:t>
            </a:r>
            <a:r>
              <a:rPr lang="en-US" sz="1000" dirty="0" err="1"/>
              <a:t>contienen</a:t>
            </a:r>
            <a:r>
              <a:rPr lang="en-US" sz="1000" dirty="0"/>
              <a:t> </a:t>
            </a:r>
            <a:r>
              <a:rPr lang="en-US" sz="1000" dirty="0" err="1"/>
              <a:t>pesticidas</a:t>
            </a:r>
            <a:r>
              <a:rPr lang="en-US" sz="1000" dirty="0"/>
              <a:t> </a:t>
            </a:r>
            <a:r>
              <a:rPr lang="en-US" sz="1000" dirty="0" err="1"/>
              <a:t>encima</a:t>
            </a:r>
            <a:r>
              <a:rPr lang="en-US" sz="1000" dirty="0"/>
              <a:t> de </a:t>
            </a:r>
            <a:r>
              <a:rPr lang="en-US" sz="1000" dirty="0" err="1"/>
              <a:t>ellos</a:t>
            </a:r>
            <a:r>
              <a:rPr lang="en-US" sz="1000" dirty="0"/>
              <a:t>, </a:t>
            </a:r>
            <a:r>
              <a:rPr lang="en-US" sz="1000" dirty="0" err="1"/>
              <a:t>como</a:t>
            </a:r>
            <a:r>
              <a:rPr lang="en-US" sz="1000" dirty="0"/>
              <a:t> </a:t>
            </a:r>
            <a:r>
              <a:rPr lang="en-US" sz="1000" dirty="0" err="1"/>
              <a:t>los</a:t>
            </a:r>
            <a:r>
              <a:rPr lang="en-US" sz="1000" dirty="0"/>
              <a:t> </a:t>
            </a:r>
            <a:r>
              <a:rPr lang="en-US" sz="1000" dirty="0" err="1"/>
              <a:t>envases</a:t>
            </a:r>
            <a:r>
              <a:rPr lang="en-US" sz="1000" dirty="0"/>
              <a:t>/</a:t>
            </a:r>
            <a:r>
              <a:rPr lang="en-US" sz="1000" dirty="0" err="1"/>
              <a:t>contenedores</a:t>
            </a:r>
            <a:r>
              <a:rPr lang="en-US" sz="1000" dirty="0"/>
              <a:t>. </a:t>
            </a:r>
          </a:p>
          <a:p>
            <a:pPr marL="617469" lvl="1" indent="-168401">
              <a:buFont typeface="Arial" charset="0"/>
              <a:buChar char="•"/>
            </a:pPr>
            <a:r>
              <a:rPr lang="en-US" sz="1000" dirty="0" err="1"/>
              <a:t>Trabajar</a:t>
            </a:r>
            <a:r>
              <a:rPr lang="en-US" sz="1000" dirty="0"/>
              <a:t> </a:t>
            </a:r>
            <a:r>
              <a:rPr lang="en-US" sz="1000" dirty="0" err="1"/>
              <a:t>como</a:t>
            </a:r>
            <a:r>
              <a:rPr lang="en-US" sz="1000" dirty="0"/>
              <a:t> un </a:t>
            </a:r>
            <a:r>
              <a:rPr lang="en-US" sz="1000" dirty="0" err="1"/>
              <a:t>banderero</a:t>
            </a:r>
            <a:endParaRPr lang="en-US" sz="1000" dirty="0"/>
          </a:p>
          <a:p>
            <a:pPr marL="617469" lvl="1" indent="-168401">
              <a:buFont typeface="Arial" charset="0"/>
              <a:buChar char="•"/>
            </a:pPr>
            <a:r>
              <a:rPr lang="en-US" sz="1000" dirty="0" err="1"/>
              <a:t>Realizar</a:t>
            </a:r>
            <a:r>
              <a:rPr lang="en-US" sz="1000" dirty="0"/>
              <a:t> </a:t>
            </a:r>
            <a:r>
              <a:rPr lang="en-US" sz="1000" dirty="0" err="1"/>
              <a:t>tareas</a:t>
            </a:r>
            <a:r>
              <a:rPr lang="en-US" sz="1000" dirty="0"/>
              <a:t> </a:t>
            </a:r>
            <a:r>
              <a:rPr lang="en-US" sz="1000" dirty="0" err="1"/>
              <a:t>como</a:t>
            </a:r>
            <a:r>
              <a:rPr lang="en-US" sz="1000" dirty="0"/>
              <a:t> un </a:t>
            </a:r>
            <a:r>
              <a:rPr lang="en-US" sz="1000" dirty="0" err="1"/>
              <a:t>asesor</a:t>
            </a:r>
            <a:r>
              <a:rPr lang="en-US" sz="1000" dirty="0"/>
              <a:t> de </a:t>
            </a:r>
            <a:r>
              <a:rPr lang="en-US" sz="1000" dirty="0" err="1"/>
              <a:t>cultivo</a:t>
            </a:r>
            <a:r>
              <a:rPr lang="en-US" sz="1000" dirty="0"/>
              <a:t> (</a:t>
            </a:r>
            <a:r>
              <a:rPr lang="en-US" sz="1000" dirty="0" err="1"/>
              <a:t>esto</a:t>
            </a:r>
            <a:r>
              <a:rPr lang="en-US" sz="1000" dirty="0"/>
              <a:t> </a:t>
            </a:r>
            <a:r>
              <a:rPr lang="en-US" sz="1000" dirty="0" err="1"/>
              <a:t>incluye</a:t>
            </a:r>
            <a:r>
              <a:rPr lang="en-US" sz="1000" dirty="0"/>
              <a:t> </a:t>
            </a:r>
            <a:r>
              <a:rPr lang="en-US" sz="1000" dirty="0" err="1"/>
              <a:t>los</a:t>
            </a:r>
            <a:r>
              <a:rPr lang="en-US" sz="1000" dirty="0"/>
              <a:t> </a:t>
            </a:r>
            <a:r>
              <a:rPr lang="en-US" sz="1000" dirty="0" err="1"/>
              <a:t>Asesores</a:t>
            </a:r>
            <a:r>
              <a:rPr lang="en-US" sz="1000" dirty="0"/>
              <a:t> de Control de las </a:t>
            </a:r>
            <a:r>
              <a:rPr lang="en-US" sz="1000" dirty="0" err="1"/>
              <a:t>Plagas</a:t>
            </a:r>
            <a:r>
              <a:rPr lang="en-US" sz="1000" dirty="0"/>
              <a:t>, o PCAs, </a:t>
            </a:r>
            <a:r>
              <a:rPr lang="en-US" sz="1000" dirty="0" err="1"/>
              <a:t>en</a:t>
            </a:r>
            <a:r>
              <a:rPr lang="en-US" sz="1000" dirty="0"/>
              <a:t> California) </a:t>
            </a:r>
            <a:r>
              <a:rPr lang="en-US" sz="1000" dirty="0" err="1"/>
              <a:t>durante</a:t>
            </a:r>
            <a:r>
              <a:rPr lang="en-US" sz="1000" dirty="0"/>
              <a:t> la </a:t>
            </a:r>
            <a:r>
              <a:rPr lang="en-US" sz="1000" dirty="0" err="1"/>
              <a:t>aplicación</a:t>
            </a:r>
            <a:r>
              <a:rPr lang="en-US" sz="1000" dirty="0"/>
              <a:t> de </a:t>
            </a:r>
            <a:r>
              <a:rPr lang="en-US" sz="1000" dirty="0" smtClean="0"/>
              <a:t>un</a:t>
            </a:r>
            <a:r>
              <a:rPr lang="en-US" sz="1000" baseline="0" dirty="0" smtClean="0"/>
              <a:t> </a:t>
            </a:r>
            <a:r>
              <a:rPr lang="en-US" sz="1000" dirty="0" err="1" smtClean="0"/>
              <a:t>pesticida</a:t>
            </a:r>
            <a:r>
              <a:rPr lang="en-US" sz="1000" dirty="0" smtClean="0"/>
              <a:t> </a:t>
            </a:r>
            <a:r>
              <a:rPr lang="en-US" sz="1000" dirty="0"/>
              <a:t>o </a:t>
            </a:r>
            <a:r>
              <a:rPr lang="en-US" sz="1000" dirty="0" err="1"/>
              <a:t>durante</a:t>
            </a:r>
            <a:r>
              <a:rPr lang="en-US" sz="1000" dirty="0"/>
              <a:t> el REI.</a:t>
            </a:r>
          </a:p>
          <a:p>
            <a:pPr marL="617469" lvl="1" indent="-168401">
              <a:buFont typeface="Arial" charset="0"/>
              <a:buChar char="•"/>
            </a:pPr>
            <a:r>
              <a:rPr lang="es-ES" sz="1000" dirty="0"/>
              <a:t>La nueva edad mínima para los manipuladores es 18 años.</a:t>
            </a:r>
          </a:p>
          <a:p>
            <a:pPr marL="617469" lvl="1" indent="-168401">
              <a:buFont typeface="Arial" charset="0"/>
              <a:buChar char="•"/>
            </a:pPr>
            <a:endParaRPr lang="es-ES" sz="1000" dirty="0"/>
          </a:p>
          <a:p>
            <a:pPr marL="224535" indent="-224535">
              <a:buFont typeface="+mj-lt"/>
              <a:buAutoNum type="arabicPeriod"/>
            </a:pPr>
            <a:r>
              <a:rPr lang="en-US" sz="1000" dirty="0"/>
              <a:t>Los </a:t>
            </a:r>
            <a:r>
              <a:rPr lang="en-US" sz="1000" dirty="0" err="1"/>
              <a:t>empleadores</a:t>
            </a:r>
            <a:r>
              <a:rPr lang="en-US" sz="1000" dirty="0"/>
              <a:t> </a:t>
            </a:r>
            <a:r>
              <a:rPr lang="en-US" sz="1000" dirty="0" err="1"/>
              <a:t>agrícolas</a:t>
            </a:r>
            <a:r>
              <a:rPr lang="en-US" sz="1000" dirty="0"/>
              <a:t> son </a:t>
            </a:r>
            <a:r>
              <a:rPr lang="en-US" sz="1000" dirty="0" err="1"/>
              <a:t>prohibidos</a:t>
            </a:r>
            <a:r>
              <a:rPr lang="en-US" sz="1000" dirty="0"/>
              <a:t> </a:t>
            </a:r>
            <a:r>
              <a:rPr lang="en-US" sz="1000" dirty="0" err="1"/>
              <a:t>por</a:t>
            </a:r>
            <a:r>
              <a:rPr lang="en-US" sz="1000" dirty="0"/>
              <a:t> la </a:t>
            </a:r>
            <a:r>
              <a:rPr lang="en-US" sz="1000" dirty="0" err="1"/>
              <a:t>norma</a:t>
            </a:r>
            <a:r>
              <a:rPr lang="en-US" sz="1000" dirty="0"/>
              <a:t> de </a:t>
            </a:r>
            <a:r>
              <a:rPr lang="en-US" sz="1000" dirty="0" err="1"/>
              <a:t>permitir</a:t>
            </a:r>
            <a:r>
              <a:rPr lang="en-US" sz="1000" dirty="0"/>
              <a:t> or </a:t>
            </a:r>
            <a:r>
              <a:rPr lang="en-US" sz="1000" dirty="0" err="1"/>
              <a:t>diriger</a:t>
            </a:r>
            <a:r>
              <a:rPr lang="en-US" sz="1000" dirty="0"/>
              <a:t> a un </a:t>
            </a:r>
            <a:r>
              <a:rPr lang="en-US" sz="1000" dirty="0" err="1"/>
              <a:t>trabajador</a:t>
            </a:r>
            <a:r>
              <a:rPr lang="en-US" sz="1000" dirty="0"/>
              <a:t> a </a:t>
            </a:r>
            <a:r>
              <a:rPr lang="en-US" sz="1000" dirty="0" err="1"/>
              <a:t>mezclar</a:t>
            </a:r>
            <a:r>
              <a:rPr lang="en-US" sz="1000" dirty="0"/>
              <a:t>/</a:t>
            </a:r>
            <a:r>
              <a:rPr lang="en-US" sz="1000" dirty="0" err="1"/>
              <a:t>cargar</a:t>
            </a:r>
            <a:r>
              <a:rPr lang="en-US" sz="1000" dirty="0"/>
              <a:t>/o </a:t>
            </a:r>
            <a:r>
              <a:rPr lang="en-US" sz="1000" dirty="0" err="1"/>
              <a:t>aplicar</a:t>
            </a:r>
            <a:r>
              <a:rPr lang="en-US" sz="1000" dirty="0"/>
              <a:t> </a:t>
            </a:r>
            <a:r>
              <a:rPr lang="en-US" sz="1000" dirty="0" err="1"/>
              <a:t>pesticidas</a:t>
            </a:r>
            <a:r>
              <a:rPr lang="en-US" sz="1000" dirty="0"/>
              <a:t> o </a:t>
            </a:r>
            <a:r>
              <a:rPr lang="en-US" sz="1000" dirty="0" err="1"/>
              <a:t>ayudar</a:t>
            </a:r>
            <a:r>
              <a:rPr lang="en-US" sz="1000" dirty="0"/>
              <a:t> con la </a:t>
            </a:r>
            <a:r>
              <a:rPr lang="en-US" sz="1000" dirty="0" err="1"/>
              <a:t>aplicación</a:t>
            </a:r>
            <a:r>
              <a:rPr lang="en-US" sz="1000" dirty="0"/>
              <a:t> al </a:t>
            </a:r>
            <a:r>
              <a:rPr lang="en-US" sz="1000" dirty="0" err="1"/>
              <a:t>menos</a:t>
            </a:r>
            <a:r>
              <a:rPr lang="en-US" sz="1000" dirty="0"/>
              <a:t> que </a:t>
            </a:r>
            <a:r>
              <a:rPr lang="en-US" sz="1000" dirty="0" err="1"/>
              <a:t>estén</a:t>
            </a:r>
            <a:r>
              <a:rPr lang="en-US" sz="1000" dirty="0"/>
              <a:t> </a:t>
            </a:r>
            <a:r>
              <a:rPr lang="en-US" sz="1000" dirty="0" err="1"/>
              <a:t>capacitadas</a:t>
            </a:r>
            <a:r>
              <a:rPr lang="en-US" sz="1000" dirty="0"/>
              <a:t> </a:t>
            </a:r>
            <a:r>
              <a:rPr lang="en-US" sz="1000" dirty="0" err="1"/>
              <a:t>como</a:t>
            </a:r>
            <a:r>
              <a:rPr lang="en-US" sz="1000" dirty="0"/>
              <a:t> </a:t>
            </a:r>
            <a:r>
              <a:rPr lang="en-US" sz="1000" dirty="0" err="1"/>
              <a:t>manipuladores</a:t>
            </a:r>
            <a:r>
              <a:rPr lang="en-US" sz="1000" dirty="0"/>
              <a:t>.</a:t>
            </a:r>
          </a:p>
          <a:p>
            <a:endParaRPr lang="en-US" sz="1000" dirty="0"/>
          </a:p>
          <a:p>
            <a:pPr defTabSz="449068">
              <a:defRPr/>
            </a:pPr>
            <a:r>
              <a:rPr lang="en-US" altLang="es-MX" sz="1000" b="1" dirty="0" err="1" smtClean="0"/>
              <a:t>Notas</a:t>
            </a:r>
            <a:r>
              <a:rPr lang="en-US" altLang="es-MX" sz="1000" b="1" dirty="0" smtClean="0"/>
              <a:t> para </a:t>
            </a:r>
            <a:r>
              <a:rPr lang="en-US" altLang="es-MX" sz="1000" b="1" dirty="0" err="1" smtClean="0"/>
              <a:t>capacitadores</a:t>
            </a:r>
            <a:r>
              <a:rPr lang="en-US" altLang="es-MX" sz="1000" b="1" baseline="0" dirty="0" smtClean="0"/>
              <a:t> de </a:t>
            </a:r>
            <a:r>
              <a:rPr lang="en-US" altLang="es-MX" sz="1000" b="1" baseline="0" dirty="0" err="1" smtClean="0"/>
              <a:t>trabajadores</a:t>
            </a:r>
            <a:r>
              <a:rPr lang="en-US" altLang="es-MX" sz="1000" b="1" baseline="0" dirty="0" smtClean="0"/>
              <a:t> y </a:t>
            </a:r>
            <a:r>
              <a:rPr lang="en-US" altLang="es-MX" sz="1000" b="1" baseline="0" dirty="0" err="1" smtClean="0"/>
              <a:t>manejadores</a:t>
            </a:r>
            <a:r>
              <a:rPr lang="en-US" altLang="es-MX" sz="1000" b="1" dirty="0" smtClean="0"/>
              <a:t>:</a:t>
            </a:r>
            <a:endParaRPr lang="en-US" altLang="es-MX" sz="1000" b="1" dirty="0"/>
          </a:p>
          <a:p>
            <a:pPr marL="224535" indent="-224535" defTabSz="898136">
              <a:buFont typeface="+mj-lt"/>
              <a:buAutoNum type="arabicPeriod"/>
              <a:defRPr/>
            </a:pPr>
            <a:r>
              <a:rPr lang="en-US" sz="1000" dirty="0" err="1"/>
              <a:t>Comience</a:t>
            </a:r>
            <a:r>
              <a:rPr lang="en-US" sz="1000" dirty="0"/>
              <a:t> </a:t>
            </a:r>
            <a:r>
              <a:rPr lang="en-US" sz="1000" dirty="0" err="1"/>
              <a:t>esta</a:t>
            </a:r>
            <a:r>
              <a:rPr lang="en-US" sz="1000" dirty="0"/>
              <a:t> </a:t>
            </a:r>
            <a:r>
              <a:rPr lang="en-US" sz="1000" dirty="0" err="1"/>
              <a:t>sección</a:t>
            </a:r>
            <a:r>
              <a:rPr lang="en-US" sz="1000" dirty="0"/>
              <a:t> con </a:t>
            </a:r>
            <a:r>
              <a:rPr lang="en-US" sz="1000" dirty="0" err="1"/>
              <a:t>una</a:t>
            </a:r>
            <a:r>
              <a:rPr lang="en-US" sz="1000" dirty="0"/>
              <a:t> </a:t>
            </a:r>
            <a:r>
              <a:rPr lang="en-US" sz="1000" dirty="0" err="1"/>
              <a:t>pregunta</a:t>
            </a:r>
            <a:r>
              <a:rPr lang="en-US" sz="1000" dirty="0"/>
              <a:t> a </a:t>
            </a:r>
            <a:r>
              <a:rPr lang="en-US" sz="1000" dirty="0" err="1"/>
              <a:t>discutir</a:t>
            </a:r>
            <a:r>
              <a:rPr lang="en-US" sz="1000" dirty="0"/>
              <a:t>. “¿</a:t>
            </a:r>
            <a:r>
              <a:rPr lang="en-US" sz="1000" dirty="0" err="1"/>
              <a:t>Qué</a:t>
            </a:r>
            <a:r>
              <a:rPr lang="en-US" sz="1000" dirty="0"/>
              <a:t> </a:t>
            </a:r>
            <a:r>
              <a:rPr lang="en-US" sz="1000" dirty="0" err="1"/>
              <a:t>tipos</a:t>
            </a:r>
            <a:r>
              <a:rPr lang="en-US" sz="1000" dirty="0"/>
              <a:t> de </a:t>
            </a:r>
            <a:r>
              <a:rPr lang="en-US" sz="1000" dirty="0" err="1"/>
              <a:t>tareas</a:t>
            </a:r>
            <a:r>
              <a:rPr lang="en-US" sz="1000" dirty="0"/>
              <a:t> </a:t>
            </a:r>
            <a:r>
              <a:rPr lang="en-US" sz="1000" dirty="0" err="1"/>
              <a:t>realicen</a:t>
            </a:r>
            <a:r>
              <a:rPr lang="en-US" sz="1000" dirty="0"/>
              <a:t> </a:t>
            </a:r>
            <a:r>
              <a:rPr lang="en-US" sz="1000" dirty="0" err="1"/>
              <a:t>los</a:t>
            </a:r>
            <a:r>
              <a:rPr lang="en-US" sz="1000" dirty="0"/>
              <a:t> </a:t>
            </a:r>
            <a:r>
              <a:rPr lang="en-US" sz="1000" dirty="0" err="1"/>
              <a:t>manipuladores</a:t>
            </a:r>
            <a:r>
              <a:rPr lang="en-US" sz="1000" dirty="0"/>
              <a:t> de </a:t>
            </a:r>
            <a:r>
              <a:rPr lang="en-US" sz="1000" dirty="0" err="1"/>
              <a:t>pesticidas</a:t>
            </a:r>
            <a:r>
              <a:rPr lang="en-US" sz="1000" dirty="0"/>
              <a:t>?”</a:t>
            </a:r>
          </a:p>
          <a:p>
            <a:pPr marL="224535" indent="-224535" defTabSz="898136">
              <a:buFont typeface="+mj-lt"/>
              <a:buAutoNum type="arabicPeriod"/>
              <a:defRPr/>
            </a:pPr>
            <a:r>
              <a:rPr lang="en-US" sz="1000" dirty="0" err="1"/>
              <a:t>Esto</a:t>
            </a:r>
            <a:r>
              <a:rPr lang="en-US" sz="1000" dirty="0"/>
              <a:t> </a:t>
            </a:r>
            <a:r>
              <a:rPr lang="en-US" sz="1000" dirty="0" err="1"/>
              <a:t>concluye</a:t>
            </a:r>
            <a:r>
              <a:rPr lang="en-US" sz="1000" dirty="0"/>
              <a:t> la </a:t>
            </a:r>
            <a:r>
              <a:rPr lang="en-US" sz="1000" dirty="0" err="1"/>
              <a:t>sección</a:t>
            </a:r>
            <a:r>
              <a:rPr lang="en-US" sz="1000" dirty="0"/>
              <a:t> 3: </a:t>
            </a:r>
            <a:r>
              <a:rPr lang="en-US" sz="1000" dirty="0" err="1"/>
              <a:t>Tareas</a:t>
            </a:r>
            <a:r>
              <a:rPr lang="en-US" sz="1000" dirty="0"/>
              <a:t> y </a:t>
            </a:r>
            <a:r>
              <a:rPr lang="en-US" sz="1000" dirty="0" err="1"/>
              <a:t>resticciones</a:t>
            </a:r>
            <a:r>
              <a:rPr lang="en-US" sz="1000" dirty="0"/>
              <a:t> para </a:t>
            </a:r>
            <a:r>
              <a:rPr lang="en-US" sz="1000" dirty="0" err="1"/>
              <a:t>empleados</a:t>
            </a:r>
            <a:r>
              <a:rPr lang="en-US" sz="1000" dirty="0"/>
              <a:t>. </a:t>
            </a:r>
            <a:r>
              <a:rPr lang="es-ES" sz="1000" dirty="0"/>
              <a:t>Continúe con la Sección 4: Dónde puede encontrar los pesticidas en el trabajo y cómo pueden entrar en su cuerpo o regrese a la Tabla de Contenido al hacer clic en "Volver a la tabla de contenido" en la esquina inferior derecha de esta diapositiva (sólo cuando está en el modo de presentación).</a:t>
            </a:r>
          </a:p>
        </p:txBody>
      </p:sp>
      <p:sp>
        <p:nvSpPr>
          <p:cNvPr id="4" name="Slide Number Placeholder 3"/>
          <p:cNvSpPr>
            <a:spLocks noGrp="1"/>
          </p:cNvSpPr>
          <p:nvPr>
            <p:ph type="sldNum" sz="quarter" idx="10"/>
          </p:nvPr>
        </p:nvSpPr>
        <p:spPr/>
        <p:txBody>
          <a:bodyPr/>
          <a:lstStyle/>
          <a:p>
            <a:fld id="{C17A8D3B-8073-F647-89F8-2555B1CABB06}" type="slidenum">
              <a:rPr lang="en-US" smtClean="0"/>
              <a:t>39</a:t>
            </a:fld>
            <a:endParaRPr lang="en-US" dirty="0"/>
          </a:p>
        </p:txBody>
      </p:sp>
    </p:spTree>
    <p:extLst>
      <p:ext uri="{BB962C8B-B14F-4D97-AF65-F5344CB8AC3E}">
        <p14:creationId xmlns:p14="http://schemas.microsoft.com/office/powerpoint/2010/main" val="124720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includes 12 sections. </a:t>
            </a:r>
            <a:r>
              <a:rPr lang="en-US" baseline="0" dirty="0"/>
              <a:t>Sections 1 y 2 are for review and preparation for trainers. Sections 3 through 8 contain training topics for both workers and handlers. Sections 9 through 11 are training topics for handlers only. Section 12 contains instructions for early entry workers.</a:t>
            </a:r>
          </a:p>
          <a:p>
            <a:endParaRPr lang="en-US" baseline="0" dirty="0"/>
          </a:p>
          <a:p>
            <a:r>
              <a:rPr lang="en-US" baseline="0" dirty="0"/>
              <a:t>When in presentation view, please click on the Section you would like to view. To return to the Table of Contents simply click the “</a:t>
            </a:r>
            <a:r>
              <a:rPr lang="es-ES" baseline="0" dirty="0"/>
              <a:t>Volver a la tabla de contenido</a:t>
            </a:r>
            <a:r>
              <a:rPr lang="en-US" baseline="0" dirty="0"/>
              <a:t>” text in the bottom-right corner at the end of each Section.</a:t>
            </a:r>
          </a:p>
          <a:p>
            <a:endParaRPr lang="en-US" baseline="0" dirty="0"/>
          </a:p>
          <a:p>
            <a:r>
              <a:rPr lang="en-US" dirty="0" err="1"/>
              <a:t>Esta</a:t>
            </a:r>
            <a:r>
              <a:rPr lang="en-US" baseline="0" dirty="0"/>
              <a:t> </a:t>
            </a:r>
            <a:r>
              <a:rPr lang="en-US" baseline="0" dirty="0" err="1"/>
              <a:t>capacitación</a:t>
            </a:r>
            <a:r>
              <a:rPr lang="en-US" baseline="0" dirty="0"/>
              <a:t> </a:t>
            </a:r>
            <a:r>
              <a:rPr lang="en-US" baseline="0" dirty="0" err="1"/>
              <a:t>incluye</a:t>
            </a:r>
            <a:r>
              <a:rPr lang="en-US" baseline="0" dirty="0"/>
              <a:t> 12 </a:t>
            </a:r>
            <a:r>
              <a:rPr lang="en-US" baseline="0" dirty="0" err="1"/>
              <a:t>secciones</a:t>
            </a:r>
            <a:r>
              <a:rPr lang="en-US" baseline="0" dirty="0"/>
              <a:t>. </a:t>
            </a:r>
            <a:r>
              <a:rPr lang="en-US" baseline="0" dirty="0" err="1"/>
              <a:t>Secciones</a:t>
            </a:r>
            <a:r>
              <a:rPr lang="en-US" baseline="0" dirty="0"/>
              <a:t> 1 y 2 son para </a:t>
            </a:r>
            <a:r>
              <a:rPr lang="en-US" baseline="0" dirty="0" err="1"/>
              <a:t>revisión</a:t>
            </a:r>
            <a:r>
              <a:rPr lang="en-US" baseline="0" dirty="0"/>
              <a:t> y </a:t>
            </a:r>
            <a:r>
              <a:rPr lang="en-US" dirty="0" err="1"/>
              <a:t>preparación</a:t>
            </a:r>
            <a:r>
              <a:rPr lang="en-US" dirty="0"/>
              <a:t> de </a:t>
            </a:r>
            <a:r>
              <a:rPr lang="en-US" baseline="0" dirty="0" err="1"/>
              <a:t>capacitadores</a:t>
            </a:r>
            <a:r>
              <a:rPr lang="en-US" baseline="0" dirty="0"/>
              <a:t>. </a:t>
            </a:r>
            <a:r>
              <a:rPr lang="en-US" dirty="0" err="1"/>
              <a:t>Secciones</a:t>
            </a:r>
            <a:r>
              <a:rPr lang="en-US" dirty="0"/>
              <a:t> </a:t>
            </a:r>
            <a:r>
              <a:rPr lang="en-US" baseline="0" dirty="0"/>
              <a:t>3 a 8 </a:t>
            </a:r>
            <a:r>
              <a:rPr lang="en-US" dirty="0" err="1"/>
              <a:t>contenien</a:t>
            </a:r>
            <a:r>
              <a:rPr lang="en-US" dirty="0"/>
              <a:t> </a:t>
            </a:r>
            <a:r>
              <a:rPr lang="en-US" baseline="0" dirty="0" err="1"/>
              <a:t>temas</a:t>
            </a:r>
            <a:r>
              <a:rPr lang="en-US" baseline="0" dirty="0"/>
              <a:t> de </a:t>
            </a:r>
            <a:r>
              <a:rPr lang="en-US" baseline="0" dirty="0" err="1"/>
              <a:t>capacitación</a:t>
            </a:r>
            <a:r>
              <a:rPr lang="en-US" baseline="0" dirty="0"/>
              <a:t> </a:t>
            </a:r>
            <a:r>
              <a:rPr lang="en-US" dirty="0"/>
              <a:t>para </a:t>
            </a:r>
            <a:r>
              <a:rPr lang="en-US" baseline="0" dirty="0" err="1"/>
              <a:t>trabajadores</a:t>
            </a:r>
            <a:r>
              <a:rPr lang="en-US" baseline="0" dirty="0"/>
              <a:t> y </a:t>
            </a:r>
            <a:r>
              <a:rPr lang="en-US" dirty="0" err="1"/>
              <a:t>manipuladores</a:t>
            </a:r>
            <a:r>
              <a:rPr lang="en-US" baseline="0" dirty="0"/>
              <a:t>. </a:t>
            </a:r>
            <a:r>
              <a:rPr lang="en-US" baseline="0" dirty="0" err="1"/>
              <a:t>Secciones</a:t>
            </a:r>
            <a:r>
              <a:rPr lang="en-US" baseline="0" dirty="0"/>
              <a:t> 9 a 11 son </a:t>
            </a:r>
            <a:r>
              <a:rPr lang="en-US" baseline="0" dirty="0" err="1"/>
              <a:t>temas</a:t>
            </a:r>
            <a:r>
              <a:rPr lang="en-US" baseline="0" dirty="0"/>
              <a:t> de </a:t>
            </a:r>
            <a:r>
              <a:rPr lang="en-US" baseline="0" dirty="0" err="1"/>
              <a:t>capacitación</a:t>
            </a:r>
            <a:r>
              <a:rPr lang="en-US" baseline="0" dirty="0"/>
              <a:t> </a:t>
            </a:r>
            <a:r>
              <a:rPr lang="es-MX" dirty="0"/>
              <a:t>solamente </a:t>
            </a:r>
            <a:r>
              <a:rPr lang="en-US" baseline="0" dirty="0"/>
              <a:t>para </a:t>
            </a:r>
            <a:r>
              <a:rPr lang="en-US" dirty="0" err="1"/>
              <a:t>manipuladores</a:t>
            </a:r>
            <a:r>
              <a:rPr lang="en-US" baseline="0" dirty="0"/>
              <a:t>. </a:t>
            </a:r>
            <a:r>
              <a:rPr lang="en-US" baseline="0" dirty="0" err="1"/>
              <a:t>Sección</a:t>
            </a:r>
            <a:r>
              <a:rPr lang="en-US" baseline="0" dirty="0"/>
              <a:t> 12 </a:t>
            </a:r>
            <a:r>
              <a:rPr lang="en-US" baseline="0" dirty="0" err="1"/>
              <a:t>contiene</a:t>
            </a:r>
            <a:r>
              <a:rPr lang="en-US" baseline="0" dirty="0"/>
              <a:t> </a:t>
            </a:r>
            <a:r>
              <a:rPr lang="en-US" baseline="0" dirty="0" err="1"/>
              <a:t>instrucciones</a:t>
            </a:r>
            <a:r>
              <a:rPr lang="en-US" baseline="0" dirty="0"/>
              <a:t> para </a:t>
            </a:r>
            <a:r>
              <a:rPr lang="en-US" baseline="0" dirty="0" err="1"/>
              <a:t>trabajadores</a:t>
            </a:r>
            <a:r>
              <a:rPr lang="en-US" baseline="0" dirty="0"/>
              <a:t> de entrada </a:t>
            </a:r>
            <a:r>
              <a:rPr lang="en-US" baseline="0" dirty="0" err="1" smtClean="0"/>
              <a:t>anticipada</a:t>
            </a:r>
            <a:r>
              <a:rPr lang="es-MX" dirty="0" smtClean="0"/>
              <a:t>.</a:t>
            </a:r>
            <a:r>
              <a:rPr lang="en-US" dirty="0" smtClean="0"/>
              <a:t>  </a:t>
            </a:r>
            <a:endParaRPr lang="en-US" baseline="0" dirty="0"/>
          </a:p>
          <a:p>
            <a:endParaRPr lang="en-US" dirty="0"/>
          </a:p>
          <a:p>
            <a:r>
              <a:rPr lang="es-ES" dirty="0"/>
              <a:t>Cuando esté en modo de presentación, haga clic en la sección que desea ver. Para regresar a la tabla de contenido, simplemente haga clic en el texto "Volver a la Tabla de Contenido" en la esquina inferior derecha al final de cada </a:t>
            </a:r>
            <a:r>
              <a:rPr lang="es-ES" dirty="0" smtClean="0"/>
              <a:t>sección</a:t>
            </a:r>
            <a:r>
              <a:rPr lang="es-ES" dirty="0"/>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4</a:t>
            </a:fld>
            <a:endParaRPr lang="en-US" dirty="0"/>
          </a:p>
        </p:txBody>
      </p:sp>
    </p:spTree>
    <p:extLst>
      <p:ext uri="{BB962C8B-B14F-4D97-AF65-F5344CB8AC3E}">
        <p14:creationId xmlns:p14="http://schemas.microsoft.com/office/powerpoint/2010/main" val="1476552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Notes for trainers:</a:t>
            </a:r>
          </a:p>
          <a:p>
            <a:pPr marL="224535" indent="-224535" defTabSz="898136">
              <a:buFont typeface="+mj-lt"/>
              <a:buAutoNum type="arabicPeriod"/>
              <a:defRPr/>
            </a:pPr>
            <a:r>
              <a:rPr lang="en-US" b="1" dirty="0"/>
              <a:t>This Section </a:t>
            </a:r>
            <a:r>
              <a:rPr lang="en-US" b="1" baseline="0" dirty="0"/>
              <a:t>contain training requirements for both workers or handlers.</a:t>
            </a:r>
            <a:endParaRPr lang="en-US" b="1" dirty="0"/>
          </a:p>
          <a:p>
            <a:pPr marL="224535" indent="-224535">
              <a:buFont typeface="+mj-lt"/>
              <a:buAutoNum type="arabicPeriod"/>
            </a:pPr>
            <a:r>
              <a:rPr lang="en-US" dirty="0"/>
              <a:t>This Section will inform workers and handlers of where</a:t>
            </a:r>
            <a:r>
              <a:rPr lang="en-US" baseline="0" dirty="0"/>
              <a:t> they may encounter pesticides at work and how pesticides can enter their body.</a:t>
            </a:r>
          </a:p>
          <a:p>
            <a:endParaRPr lang="en-US" baseline="0" dirty="0"/>
          </a:p>
          <a:p>
            <a:r>
              <a:rPr lang="en-US" baseline="0" dirty="0"/>
              <a:t>Specific worker and handler training topics that are included in this Section include:</a:t>
            </a:r>
          </a:p>
          <a:p>
            <a:pPr marL="224535" indent="-224535">
              <a:buFont typeface="Arial" panose="020B0604020202020204" pitchFamily="34" charset="0"/>
              <a:buChar char="•"/>
            </a:pPr>
            <a:r>
              <a:rPr lang="en-US" baseline="0" dirty="0"/>
              <a:t>Where and in what form pesticides may be encountered during work activities, and potential sources of pesticide exposure on the agricultural establishment. This includes exposure to pesticide residues that may be on or in plants, soil, tractors, application and chemigation equipment, or used PPE, and that pesticides may drift through air from nearby applications or be in irrigation water.</a:t>
            </a:r>
          </a:p>
          <a:p>
            <a:pPr marL="224535" indent="-224535">
              <a:buFont typeface="Arial" panose="020B0604020202020204" pitchFamily="34" charset="0"/>
              <a:buChar char="•"/>
            </a:pPr>
            <a:r>
              <a:rPr lang="en-US" baseline="0" dirty="0"/>
              <a:t>Routes through which pesticides can enter the body.</a:t>
            </a:r>
          </a:p>
          <a:p>
            <a:endParaRPr lang="en-US" baseline="0" dirty="0"/>
          </a:p>
          <a:p>
            <a:pPr defTabSz="898136">
              <a:defRPr/>
            </a:pPr>
            <a:r>
              <a:rPr lang="en-US" altLang="es-MX" b="1" dirty="0" err="1" smtClean="0"/>
              <a:t>Notas</a:t>
            </a:r>
            <a:r>
              <a:rPr lang="en-US" altLang="es-MX" b="1" dirty="0" smtClean="0"/>
              <a:t> para </a:t>
            </a:r>
            <a:r>
              <a:rPr lang="en-US" altLang="es-MX" b="1" dirty="0" err="1" smtClean="0"/>
              <a:t>capacitadores</a:t>
            </a:r>
            <a:r>
              <a:rPr lang="en-US" altLang="es-MX" b="1" dirty="0" smtClean="0"/>
              <a:t>:</a:t>
            </a:r>
            <a:endParaRPr lang="en-US" altLang="es-MX" b="1" dirty="0"/>
          </a:p>
          <a:p>
            <a:pPr marL="224535" indent="-224535" defTabSz="898136">
              <a:buFont typeface="+mj-lt"/>
              <a:buAutoNum type="arabicPeriod"/>
              <a:defRPr/>
            </a:pPr>
            <a:r>
              <a:rPr lang="en-US" b="1" dirty="0" err="1"/>
              <a:t>Esta</a:t>
            </a:r>
            <a:r>
              <a:rPr lang="en-US" b="1" dirty="0"/>
              <a:t> </a:t>
            </a:r>
            <a:r>
              <a:rPr lang="en-US" b="1" dirty="0" err="1"/>
              <a:t>sección</a:t>
            </a:r>
            <a:r>
              <a:rPr lang="en-US" b="1" dirty="0"/>
              <a:t> </a:t>
            </a:r>
            <a:r>
              <a:rPr lang="en-US" b="1" dirty="0" err="1"/>
              <a:t>contiene</a:t>
            </a:r>
            <a:r>
              <a:rPr lang="en-US" b="1" baseline="0" dirty="0"/>
              <a:t> </a:t>
            </a:r>
            <a:r>
              <a:rPr lang="en-US" b="1" baseline="0" dirty="0" err="1"/>
              <a:t>requisitos</a:t>
            </a:r>
            <a:r>
              <a:rPr lang="en-US" b="1" baseline="0" dirty="0"/>
              <a:t> de </a:t>
            </a:r>
            <a:r>
              <a:rPr lang="en-US" b="1" baseline="0" dirty="0" err="1" smtClean="0"/>
              <a:t>capacitación</a:t>
            </a:r>
            <a:r>
              <a:rPr lang="en-US" b="1" baseline="0" dirty="0" smtClean="0"/>
              <a:t> para </a:t>
            </a:r>
            <a:r>
              <a:rPr lang="en-US" b="1" baseline="0" dirty="0" err="1" smtClean="0"/>
              <a:t>trabajadores</a:t>
            </a:r>
            <a:r>
              <a:rPr lang="en-US" b="1" baseline="0" dirty="0" smtClean="0"/>
              <a:t> </a:t>
            </a:r>
            <a:r>
              <a:rPr lang="en-US" b="1" baseline="0" dirty="0"/>
              <a:t>y </a:t>
            </a:r>
            <a:r>
              <a:rPr lang="en-US" b="1" baseline="0" dirty="0" err="1" smtClean="0"/>
              <a:t>manipuladores</a:t>
            </a:r>
            <a:endParaRPr lang="en-US" b="1" baseline="0" dirty="0"/>
          </a:p>
          <a:p>
            <a:pPr marL="224535" indent="-224535" defTabSz="898136">
              <a:buFont typeface="+mj-lt"/>
              <a:buAutoNum type="arabicPeriod"/>
              <a:defRPr/>
            </a:pPr>
            <a:r>
              <a:rPr lang="en-US" dirty="0" err="1"/>
              <a:t>Esta</a:t>
            </a:r>
            <a:r>
              <a:rPr lang="en-US" baseline="0" dirty="0"/>
              <a:t> </a:t>
            </a:r>
            <a:r>
              <a:rPr lang="en-US" baseline="0" dirty="0" err="1"/>
              <a:t>sección</a:t>
            </a:r>
            <a:r>
              <a:rPr lang="en-US" baseline="0" dirty="0"/>
              <a:t> </a:t>
            </a:r>
            <a:r>
              <a:rPr lang="en-US" baseline="0" dirty="0" err="1"/>
              <a:t>informará</a:t>
            </a:r>
            <a:r>
              <a:rPr lang="en-US" baseline="0" dirty="0"/>
              <a:t> a </a:t>
            </a:r>
            <a:r>
              <a:rPr lang="en-US" baseline="0" dirty="0" err="1"/>
              <a:t>los</a:t>
            </a:r>
            <a:r>
              <a:rPr lang="en-US" baseline="0" dirty="0"/>
              <a:t> </a:t>
            </a:r>
            <a:r>
              <a:rPr lang="en-US" baseline="0" dirty="0" err="1"/>
              <a:t>trabajadores</a:t>
            </a:r>
            <a:r>
              <a:rPr lang="en-US" baseline="0" dirty="0"/>
              <a:t> y las </a:t>
            </a:r>
            <a:r>
              <a:rPr lang="en-US" baseline="0" dirty="0" err="1" smtClean="0"/>
              <a:t>manipuladores</a:t>
            </a:r>
            <a:r>
              <a:rPr lang="en-US" baseline="0" dirty="0" smtClean="0"/>
              <a:t> </a:t>
            </a:r>
            <a:r>
              <a:rPr lang="en-US" baseline="0" dirty="0" err="1"/>
              <a:t>por</a:t>
            </a:r>
            <a:r>
              <a:rPr lang="en-US" baseline="0" dirty="0"/>
              <a:t> </a:t>
            </a:r>
            <a:r>
              <a:rPr lang="es-ES" baseline="0" dirty="0"/>
              <a:t>d</a:t>
            </a:r>
            <a:r>
              <a:rPr lang="es-ES" dirty="0"/>
              <a:t>onde pueden encontrar los pesticidas en el trabajo y cómo los pesticidas pueden entrar </a:t>
            </a:r>
            <a:r>
              <a:rPr lang="es-ES" dirty="0" smtClean="0"/>
              <a:t>a </a:t>
            </a:r>
            <a:r>
              <a:rPr lang="es-ES" dirty="0"/>
              <a:t>su cuerpo.</a:t>
            </a:r>
            <a:endParaRPr lang="en-US" baseline="0" dirty="0"/>
          </a:p>
          <a:p>
            <a:endParaRPr lang="en-US" baseline="0" dirty="0"/>
          </a:p>
          <a:p>
            <a:r>
              <a:rPr lang="en-US" baseline="0" dirty="0"/>
              <a:t>Los </a:t>
            </a:r>
            <a:r>
              <a:rPr lang="en-US" baseline="0" dirty="0" err="1"/>
              <a:t>temas</a:t>
            </a:r>
            <a:r>
              <a:rPr lang="en-US" baseline="0" dirty="0"/>
              <a:t> </a:t>
            </a:r>
            <a:r>
              <a:rPr lang="en-US" baseline="0" dirty="0" err="1"/>
              <a:t>específicos</a:t>
            </a:r>
            <a:r>
              <a:rPr lang="en-US" baseline="0" dirty="0"/>
              <a:t> de </a:t>
            </a:r>
            <a:r>
              <a:rPr lang="en-US" baseline="0" dirty="0" err="1"/>
              <a:t>capacitación</a:t>
            </a:r>
            <a:r>
              <a:rPr lang="en-US" baseline="0" dirty="0"/>
              <a:t> de </a:t>
            </a:r>
            <a:r>
              <a:rPr lang="en-US" baseline="0" dirty="0" err="1"/>
              <a:t>trabajadores</a:t>
            </a:r>
            <a:r>
              <a:rPr lang="en-US" baseline="0" dirty="0"/>
              <a:t> y </a:t>
            </a:r>
            <a:r>
              <a:rPr lang="en-US" baseline="0" dirty="0" err="1" smtClean="0"/>
              <a:t>manipuladores</a:t>
            </a:r>
            <a:r>
              <a:rPr lang="en-US" baseline="0" dirty="0" smtClean="0"/>
              <a:t> </a:t>
            </a:r>
            <a:r>
              <a:rPr lang="en-US" baseline="0" dirty="0"/>
              <a:t>se </a:t>
            </a:r>
            <a:r>
              <a:rPr lang="en-US" baseline="0" dirty="0" err="1"/>
              <a:t>incluyen</a:t>
            </a:r>
            <a:r>
              <a:rPr lang="en-US" baseline="0" dirty="0"/>
              <a:t> </a:t>
            </a:r>
            <a:r>
              <a:rPr lang="en-US" baseline="0" dirty="0" err="1"/>
              <a:t>en</a:t>
            </a:r>
            <a:r>
              <a:rPr lang="en-US" baseline="0" dirty="0"/>
              <a:t> </a:t>
            </a:r>
            <a:r>
              <a:rPr lang="en-US" baseline="0" dirty="0" err="1"/>
              <a:t>esta</a:t>
            </a:r>
            <a:r>
              <a:rPr lang="en-US" baseline="0" dirty="0"/>
              <a:t> </a:t>
            </a:r>
            <a:r>
              <a:rPr lang="en-US" baseline="0" dirty="0" err="1"/>
              <a:t>sección</a:t>
            </a:r>
            <a:r>
              <a:rPr lang="en-US" baseline="0" dirty="0"/>
              <a:t> son:</a:t>
            </a:r>
          </a:p>
          <a:p>
            <a:pPr marL="224535" indent="-224535">
              <a:buFont typeface="Arial" panose="020B0604020202020204" pitchFamily="34" charset="0"/>
              <a:buChar char="•"/>
            </a:pPr>
            <a:r>
              <a:rPr lang="en-US" baseline="0" dirty="0" err="1"/>
              <a:t>Dónde</a:t>
            </a:r>
            <a:r>
              <a:rPr lang="en-US" baseline="0" dirty="0"/>
              <a:t> y </a:t>
            </a:r>
            <a:r>
              <a:rPr lang="en-US" baseline="0" dirty="0" err="1"/>
              <a:t>en</a:t>
            </a:r>
            <a:r>
              <a:rPr lang="en-US" baseline="0" dirty="0"/>
              <a:t> </a:t>
            </a:r>
            <a:r>
              <a:rPr lang="en-US" baseline="0" dirty="0" err="1"/>
              <a:t>qué</a:t>
            </a:r>
            <a:r>
              <a:rPr lang="en-US" baseline="0" dirty="0"/>
              <a:t> forma </a:t>
            </a:r>
            <a:r>
              <a:rPr lang="en-US" baseline="0" dirty="0" err="1"/>
              <a:t>pueden</a:t>
            </a:r>
            <a:r>
              <a:rPr lang="en-US" baseline="0" dirty="0"/>
              <a:t> </a:t>
            </a:r>
            <a:r>
              <a:rPr lang="en-US" baseline="0" dirty="0" err="1"/>
              <a:t>encontrarse</a:t>
            </a:r>
            <a:r>
              <a:rPr lang="en-US" baseline="0" dirty="0"/>
              <a:t> </a:t>
            </a:r>
            <a:r>
              <a:rPr lang="en-US" baseline="0" dirty="0" err="1"/>
              <a:t>los</a:t>
            </a:r>
            <a:r>
              <a:rPr lang="en-US" baseline="0" dirty="0"/>
              <a:t> </a:t>
            </a:r>
            <a:r>
              <a:rPr lang="en-US" baseline="0" dirty="0" err="1"/>
              <a:t>pesticidas</a:t>
            </a:r>
            <a:r>
              <a:rPr lang="en-US" baseline="0" dirty="0"/>
              <a:t> </a:t>
            </a:r>
            <a:r>
              <a:rPr lang="en-US" baseline="0" dirty="0" err="1"/>
              <a:t>durante</a:t>
            </a:r>
            <a:r>
              <a:rPr lang="en-US" baseline="0" dirty="0"/>
              <a:t> las </a:t>
            </a:r>
            <a:r>
              <a:rPr lang="en-US" baseline="0" dirty="0" err="1"/>
              <a:t>tareas</a:t>
            </a:r>
            <a:r>
              <a:rPr lang="en-US" baseline="0" dirty="0"/>
              <a:t> del </a:t>
            </a:r>
            <a:r>
              <a:rPr lang="en-US" baseline="0" dirty="0" err="1"/>
              <a:t>trabajo</a:t>
            </a:r>
            <a:r>
              <a:rPr lang="en-US" baseline="0" dirty="0"/>
              <a:t> y las </a:t>
            </a:r>
            <a:r>
              <a:rPr lang="en-US" baseline="0" dirty="0" err="1"/>
              <a:t>fuentes</a:t>
            </a:r>
            <a:r>
              <a:rPr lang="en-US" baseline="0" dirty="0"/>
              <a:t> </a:t>
            </a:r>
            <a:r>
              <a:rPr lang="en-US" baseline="0" dirty="0" err="1"/>
              <a:t>potenciales</a:t>
            </a:r>
            <a:r>
              <a:rPr lang="en-US" baseline="0" dirty="0"/>
              <a:t> de </a:t>
            </a:r>
            <a:r>
              <a:rPr lang="en-US" baseline="0" dirty="0" err="1"/>
              <a:t>exposición</a:t>
            </a:r>
            <a:r>
              <a:rPr lang="en-US" baseline="0" dirty="0"/>
              <a:t> a </a:t>
            </a:r>
            <a:r>
              <a:rPr lang="en-US" baseline="0" dirty="0" err="1"/>
              <a:t>los</a:t>
            </a:r>
            <a:r>
              <a:rPr lang="en-US" baseline="0" dirty="0"/>
              <a:t> </a:t>
            </a:r>
            <a:r>
              <a:rPr lang="en-US" baseline="0" dirty="0" err="1"/>
              <a:t>pesticidas</a:t>
            </a:r>
            <a:r>
              <a:rPr lang="en-US" baseline="0" dirty="0"/>
              <a:t> </a:t>
            </a:r>
            <a:r>
              <a:rPr lang="en-US" baseline="0" dirty="0" err="1"/>
              <a:t>en</a:t>
            </a:r>
            <a:r>
              <a:rPr lang="en-US" baseline="0" dirty="0"/>
              <a:t> </a:t>
            </a:r>
            <a:r>
              <a:rPr lang="en-US" baseline="0" dirty="0" err="1"/>
              <a:t>los</a:t>
            </a:r>
            <a:r>
              <a:rPr lang="en-US" baseline="0" dirty="0"/>
              <a:t> </a:t>
            </a:r>
            <a:r>
              <a:rPr lang="en-US" baseline="0" dirty="0" err="1"/>
              <a:t>establecimientos</a:t>
            </a:r>
            <a:r>
              <a:rPr lang="en-US" baseline="0" dirty="0"/>
              <a:t> </a:t>
            </a:r>
            <a:r>
              <a:rPr lang="en-US" baseline="0" dirty="0" err="1"/>
              <a:t>agrícolas</a:t>
            </a:r>
            <a:r>
              <a:rPr lang="en-US" baseline="0" dirty="0"/>
              <a:t>. </a:t>
            </a:r>
            <a:r>
              <a:rPr lang="en-US" baseline="0" dirty="0" err="1"/>
              <a:t>Esta</a:t>
            </a:r>
            <a:r>
              <a:rPr lang="en-US" baseline="0" dirty="0"/>
              <a:t> </a:t>
            </a:r>
            <a:r>
              <a:rPr lang="en-US" baseline="0" dirty="0" err="1"/>
              <a:t>incluye</a:t>
            </a:r>
            <a:r>
              <a:rPr lang="en-US" baseline="0" dirty="0"/>
              <a:t> </a:t>
            </a:r>
            <a:r>
              <a:rPr lang="en-US" baseline="0" dirty="0" err="1"/>
              <a:t>exposición</a:t>
            </a:r>
            <a:r>
              <a:rPr lang="en-US" baseline="0" dirty="0"/>
              <a:t> al </a:t>
            </a:r>
            <a:r>
              <a:rPr lang="en-US" baseline="0" dirty="0" err="1"/>
              <a:t>los</a:t>
            </a:r>
            <a:r>
              <a:rPr lang="en-US" baseline="0" dirty="0"/>
              <a:t> </a:t>
            </a:r>
            <a:r>
              <a:rPr lang="en-US" baseline="0" dirty="0" err="1"/>
              <a:t>residuos</a:t>
            </a:r>
            <a:r>
              <a:rPr lang="en-US" baseline="0" dirty="0"/>
              <a:t> de </a:t>
            </a:r>
            <a:r>
              <a:rPr lang="en-US" baseline="0" dirty="0" err="1"/>
              <a:t>pesticidas</a:t>
            </a:r>
            <a:r>
              <a:rPr lang="en-US" baseline="0" dirty="0"/>
              <a:t> que </a:t>
            </a:r>
            <a:r>
              <a:rPr lang="en-US" baseline="0" dirty="0" err="1"/>
              <a:t>pueden</a:t>
            </a:r>
            <a:r>
              <a:rPr lang="en-US" baseline="0" dirty="0"/>
              <a:t> </a:t>
            </a:r>
            <a:r>
              <a:rPr lang="en-US" baseline="0" dirty="0" err="1"/>
              <a:t>estar</a:t>
            </a:r>
            <a:r>
              <a:rPr lang="en-US" baseline="0" dirty="0"/>
              <a:t> </a:t>
            </a:r>
            <a:r>
              <a:rPr lang="en-US" baseline="0" dirty="0" err="1"/>
              <a:t>encima</a:t>
            </a:r>
            <a:r>
              <a:rPr lang="en-US" baseline="0" dirty="0"/>
              <a:t> or </a:t>
            </a:r>
            <a:r>
              <a:rPr lang="en-US" baseline="0" dirty="0" err="1"/>
              <a:t>adentro</a:t>
            </a:r>
            <a:r>
              <a:rPr lang="en-US" baseline="0" dirty="0"/>
              <a:t> de las </a:t>
            </a:r>
            <a:r>
              <a:rPr lang="en-US" baseline="0" dirty="0" err="1"/>
              <a:t>plantas</a:t>
            </a:r>
            <a:r>
              <a:rPr lang="en-US" baseline="0" dirty="0"/>
              <a:t>, el </a:t>
            </a:r>
            <a:r>
              <a:rPr lang="en-US" baseline="0" dirty="0" err="1"/>
              <a:t>suelo</a:t>
            </a:r>
            <a:r>
              <a:rPr lang="en-US" baseline="0" dirty="0"/>
              <a:t>, </a:t>
            </a:r>
            <a:r>
              <a:rPr lang="en-US" baseline="0" dirty="0" err="1"/>
              <a:t>los</a:t>
            </a:r>
            <a:r>
              <a:rPr lang="en-US" baseline="0" dirty="0"/>
              <a:t> tractors, </a:t>
            </a:r>
            <a:r>
              <a:rPr lang="en-US" baseline="0" dirty="0" err="1"/>
              <a:t>equipo</a:t>
            </a:r>
            <a:r>
              <a:rPr lang="en-US" baseline="0" dirty="0"/>
              <a:t> de </a:t>
            </a:r>
            <a:r>
              <a:rPr lang="en-US" baseline="0" dirty="0" err="1"/>
              <a:t>aplicación</a:t>
            </a:r>
            <a:r>
              <a:rPr lang="en-US" baseline="0" dirty="0"/>
              <a:t> o </a:t>
            </a:r>
            <a:r>
              <a:rPr lang="en-US" baseline="0" dirty="0" err="1"/>
              <a:t>quimigación</a:t>
            </a:r>
            <a:r>
              <a:rPr lang="en-US" baseline="0" dirty="0"/>
              <a:t>, o PPE </a:t>
            </a:r>
            <a:r>
              <a:rPr lang="en-US" baseline="0" dirty="0" err="1"/>
              <a:t>usado</a:t>
            </a:r>
            <a:r>
              <a:rPr lang="en-US" baseline="0" dirty="0"/>
              <a:t>. </a:t>
            </a:r>
            <a:r>
              <a:rPr lang="en-US" baseline="0" dirty="0" err="1"/>
              <a:t>Además</a:t>
            </a:r>
            <a:r>
              <a:rPr lang="en-US" baseline="0" dirty="0"/>
              <a:t>, </a:t>
            </a:r>
            <a:r>
              <a:rPr lang="en-US" baseline="0" dirty="0" err="1"/>
              <a:t>los</a:t>
            </a:r>
            <a:r>
              <a:rPr lang="en-US" baseline="0" dirty="0"/>
              <a:t> </a:t>
            </a:r>
            <a:r>
              <a:rPr lang="en-US" baseline="0" dirty="0" err="1"/>
              <a:t>pesticidas</a:t>
            </a:r>
            <a:r>
              <a:rPr lang="en-US" baseline="0" dirty="0"/>
              <a:t> </a:t>
            </a:r>
            <a:r>
              <a:rPr lang="en-US" baseline="0" dirty="0" err="1"/>
              <a:t>pueden</a:t>
            </a:r>
            <a:r>
              <a:rPr lang="en-US" baseline="0" dirty="0"/>
              <a:t> </a:t>
            </a:r>
            <a:r>
              <a:rPr lang="en-US" baseline="0" dirty="0" err="1" smtClean="0"/>
              <a:t>acarrear</a:t>
            </a:r>
            <a:r>
              <a:rPr lang="en-US" baseline="0" dirty="0" smtClean="0"/>
              <a:t> </a:t>
            </a:r>
            <a:r>
              <a:rPr lang="en-US" baseline="0" dirty="0" err="1"/>
              <a:t>por</a:t>
            </a:r>
            <a:r>
              <a:rPr lang="en-US" baseline="0" dirty="0"/>
              <a:t> el </a:t>
            </a:r>
            <a:r>
              <a:rPr lang="en-US" baseline="0" dirty="0" err="1"/>
              <a:t>aire</a:t>
            </a:r>
            <a:r>
              <a:rPr lang="en-US" baseline="0" dirty="0"/>
              <a:t> de </a:t>
            </a:r>
            <a:r>
              <a:rPr lang="en-US" baseline="0" dirty="0" err="1"/>
              <a:t>aplicaciones</a:t>
            </a:r>
            <a:r>
              <a:rPr lang="en-US" baseline="0" dirty="0"/>
              <a:t> </a:t>
            </a:r>
            <a:r>
              <a:rPr lang="en-US" baseline="0" dirty="0" err="1"/>
              <a:t>cercanas</a:t>
            </a:r>
            <a:r>
              <a:rPr lang="en-US" baseline="0" dirty="0"/>
              <a:t> o </a:t>
            </a:r>
            <a:r>
              <a:rPr lang="en-US" baseline="0" dirty="0" err="1"/>
              <a:t>pueden</a:t>
            </a:r>
            <a:r>
              <a:rPr lang="en-US" baseline="0" dirty="0"/>
              <a:t> </a:t>
            </a:r>
            <a:r>
              <a:rPr lang="en-US" baseline="0" dirty="0" err="1"/>
              <a:t>estar</a:t>
            </a:r>
            <a:r>
              <a:rPr lang="en-US" baseline="0" dirty="0"/>
              <a:t> </a:t>
            </a:r>
            <a:r>
              <a:rPr lang="en-US" baseline="0" dirty="0" err="1"/>
              <a:t>en</a:t>
            </a:r>
            <a:r>
              <a:rPr lang="en-US" baseline="0" dirty="0"/>
              <a:t> el </a:t>
            </a:r>
            <a:r>
              <a:rPr lang="en-US" baseline="0" dirty="0" err="1"/>
              <a:t>agua</a:t>
            </a:r>
            <a:r>
              <a:rPr lang="en-US" baseline="0" dirty="0"/>
              <a:t> de </a:t>
            </a:r>
            <a:r>
              <a:rPr lang="en-US" baseline="0" dirty="0" err="1"/>
              <a:t>riego</a:t>
            </a:r>
            <a:r>
              <a:rPr lang="en-US" baseline="0" dirty="0"/>
              <a:t>. </a:t>
            </a:r>
          </a:p>
          <a:p>
            <a:pPr marL="224535" indent="-224535">
              <a:buFont typeface="Arial" panose="020B0604020202020204" pitchFamily="34" charset="0"/>
              <a:buChar char="•"/>
            </a:pPr>
            <a:r>
              <a:rPr lang="en-US" baseline="0" dirty="0"/>
              <a:t>Las </a:t>
            </a:r>
            <a:r>
              <a:rPr lang="en-US" baseline="0" dirty="0" err="1"/>
              <a:t>vías</a:t>
            </a:r>
            <a:r>
              <a:rPr lang="en-US" baseline="0" dirty="0"/>
              <a:t> </a:t>
            </a:r>
            <a:r>
              <a:rPr lang="en-US" baseline="0" dirty="0" err="1"/>
              <a:t>por</a:t>
            </a:r>
            <a:r>
              <a:rPr lang="en-US" baseline="0" dirty="0"/>
              <a:t> las </a:t>
            </a:r>
            <a:r>
              <a:rPr lang="en-US" baseline="0" dirty="0" err="1"/>
              <a:t>cuales</a:t>
            </a:r>
            <a:r>
              <a:rPr lang="en-US" baseline="0" dirty="0"/>
              <a:t> </a:t>
            </a:r>
            <a:r>
              <a:rPr lang="en-US" baseline="0" dirty="0" err="1"/>
              <a:t>los</a:t>
            </a:r>
            <a:r>
              <a:rPr lang="en-US" baseline="0" dirty="0"/>
              <a:t> </a:t>
            </a:r>
            <a:r>
              <a:rPr lang="en-US" baseline="0" dirty="0" err="1"/>
              <a:t>pesticidas</a:t>
            </a:r>
            <a:r>
              <a:rPr lang="en-US" baseline="0" dirty="0"/>
              <a:t> </a:t>
            </a:r>
            <a:r>
              <a:rPr lang="en-US" baseline="0" dirty="0" err="1"/>
              <a:t>pueden</a:t>
            </a:r>
            <a:r>
              <a:rPr lang="en-US" baseline="0" dirty="0"/>
              <a:t> </a:t>
            </a:r>
            <a:r>
              <a:rPr lang="en-US" baseline="0" dirty="0" err="1"/>
              <a:t>entrar</a:t>
            </a:r>
            <a:r>
              <a:rPr lang="en-US" baseline="0" dirty="0"/>
              <a:t> </a:t>
            </a:r>
            <a:r>
              <a:rPr lang="en-US" baseline="0" dirty="0" smtClean="0"/>
              <a:t>a </a:t>
            </a:r>
            <a:r>
              <a:rPr lang="en-US" baseline="0" dirty="0" err="1" smtClean="0"/>
              <a:t>su</a:t>
            </a:r>
            <a:r>
              <a:rPr lang="en-US" baseline="0" dirty="0" smtClean="0"/>
              <a:t> </a:t>
            </a:r>
            <a:r>
              <a:rPr lang="en-US" baseline="0" dirty="0" err="1" smtClean="0"/>
              <a:t>cuerpo</a:t>
            </a:r>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687307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Pesticides protect plants from pests such as insects, weeds, fungi, and</a:t>
            </a:r>
            <a:r>
              <a:rPr lang="en-US" baseline="0" dirty="0"/>
              <a:t> rodents. </a:t>
            </a:r>
          </a:p>
          <a:p>
            <a:pPr marL="220348" indent="-220348">
              <a:buFont typeface="+mj-lt"/>
              <a:buAutoNum type="arabicPeriod"/>
            </a:pPr>
            <a:r>
              <a:rPr lang="en-US" dirty="0"/>
              <a:t>People often use the term "pesticide" to refer only to insecticides, but it actually applies to all the substances used to control pests.</a:t>
            </a:r>
          </a:p>
          <a:p>
            <a:pPr marL="220348" indent="-220348">
              <a:buFont typeface="+mj-lt"/>
              <a:buAutoNum type="arabicPeriod"/>
            </a:pPr>
            <a:r>
              <a:rPr lang="en-US" b="0" dirty="0"/>
              <a:t>Well known pesticides include: </a:t>
            </a:r>
            <a:r>
              <a:rPr lang="en-US" dirty="0"/>
              <a:t>insecticides, herbicides, and fungicides.</a:t>
            </a:r>
          </a:p>
          <a:p>
            <a:endParaRPr lang="en-US" u="sng" baseline="0" dirty="0"/>
          </a:p>
          <a:p>
            <a:r>
              <a:rPr lang="en-US" dirty="0"/>
              <a:t>Source:  </a:t>
            </a:r>
          </a:p>
          <a:p>
            <a:pPr defTabSz="881390">
              <a:defRPr/>
            </a:pPr>
            <a:r>
              <a:rPr lang="es-ES" dirty="0"/>
              <a:t>US </a:t>
            </a:r>
            <a:r>
              <a:rPr lang="en-US" dirty="0"/>
              <a:t>Environmental</a:t>
            </a:r>
            <a:r>
              <a:rPr lang="es-ES" dirty="0"/>
              <a:t> </a:t>
            </a:r>
            <a:r>
              <a:rPr lang="en-US" dirty="0"/>
              <a:t>Protection</a:t>
            </a:r>
            <a:r>
              <a:rPr lang="es-ES" dirty="0"/>
              <a:t> Agency (EPA) </a:t>
            </a:r>
            <a:endParaRPr lang="en-US" dirty="0"/>
          </a:p>
          <a:p>
            <a:r>
              <a:rPr lang="en-US" baseline="0" dirty="0"/>
              <a:t>https://www.epa.gov/ingredients-used-pesticide-products/types-pesticide-ingredients</a:t>
            </a:r>
          </a:p>
          <a:p>
            <a:endParaRPr lang="en-US" baseline="0" dirty="0"/>
          </a:p>
          <a:p>
            <a:r>
              <a:rPr lang="en-US" baseline="0" dirty="0"/>
              <a:t>EPA National Core Pest Management Manual.</a:t>
            </a:r>
          </a:p>
          <a:p>
            <a:endParaRPr lang="en-US" baseline="0" dirty="0"/>
          </a:p>
          <a:p>
            <a:r>
              <a:rPr lang="en-US" baseline="0" dirty="0"/>
              <a:t>EPA Label Review Manual Chapter 2</a:t>
            </a:r>
            <a:endParaRPr lang="en-US" dirty="0"/>
          </a:p>
          <a:p>
            <a:endParaRPr lang="en-US" dirty="0"/>
          </a:p>
          <a:p>
            <a:pPr defTabSz="881390">
              <a:defRPr/>
            </a:pPr>
            <a:r>
              <a:rPr lang="en-US" altLang="es-MX" b="1" dirty="0" err="1"/>
              <a:t>Información</a:t>
            </a:r>
            <a:r>
              <a:rPr lang="en-US" altLang="es-MX" b="1" dirty="0"/>
              <a:t> que se </a:t>
            </a:r>
            <a:r>
              <a:rPr lang="en-US" altLang="es-MX" b="1" dirty="0" err="1"/>
              <a:t>requiere</a:t>
            </a:r>
            <a:r>
              <a:rPr lang="en-US" altLang="es-MX" b="1" dirty="0"/>
              <a:t> </a:t>
            </a:r>
            <a:r>
              <a:rPr lang="en-US" altLang="es-MX" b="1" dirty="0" err="1"/>
              <a:t>cubrir</a:t>
            </a:r>
            <a:r>
              <a:rPr lang="en-US" altLang="es-MX" b="1" dirty="0"/>
              <a:t>:</a:t>
            </a:r>
          </a:p>
          <a:p>
            <a:pPr marL="220348" indent="-220348">
              <a:buFont typeface="+mj-lt"/>
              <a:buAutoNum type="arabicPeriod"/>
            </a:pPr>
            <a:r>
              <a:rPr lang="en-US" dirty="0"/>
              <a:t>Los </a:t>
            </a:r>
            <a:r>
              <a:rPr lang="en-US" dirty="0" err="1"/>
              <a:t>pesticidas</a:t>
            </a:r>
            <a:r>
              <a:rPr lang="en-US" baseline="0" dirty="0"/>
              <a:t> </a:t>
            </a:r>
            <a:r>
              <a:rPr lang="en-US" baseline="0" dirty="0" err="1"/>
              <a:t>protegen</a:t>
            </a:r>
            <a:r>
              <a:rPr lang="en-US" baseline="0" dirty="0"/>
              <a:t> a las </a:t>
            </a:r>
            <a:r>
              <a:rPr lang="en-US" baseline="0" dirty="0" err="1"/>
              <a:t>plantas</a:t>
            </a:r>
            <a:r>
              <a:rPr lang="en-US" baseline="0" dirty="0"/>
              <a:t> de las </a:t>
            </a:r>
            <a:r>
              <a:rPr lang="en-US" baseline="0" dirty="0" err="1"/>
              <a:t>plagas</a:t>
            </a:r>
            <a:r>
              <a:rPr lang="en-US" baseline="0" dirty="0"/>
              <a:t> </a:t>
            </a:r>
            <a:r>
              <a:rPr lang="en-US" baseline="0" dirty="0" err="1"/>
              <a:t>como</a:t>
            </a:r>
            <a:r>
              <a:rPr lang="en-US" baseline="0" dirty="0"/>
              <a:t> </a:t>
            </a:r>
            <a:r>
              <a:rPr lang="en-US" baseline="0" dirty="0" err="1"/>
              <a:t>insectos</a:t>
            </a:r>
            <a:r>
              <a:rPr lang="en-US" baseline="0" dirty="0"/>
              <a:t>, </a:t>
            </a:r>
            <a:r>
              <a:rPr lang="en-US" baseline="0" dirty="0" err="1" smtClean="0"/>
              <a:t>malezas</a:t>
            </a:r>
            <a:r>
              <a:rPr lang="en-US" baseline="0" dirty="0"/>
              <a:t>, </a:t>
            </a:r>
            <a:r>
              <a:rPr lang="en-US" baseline="0" dirty="0" err="1"/>
              <a:t>hongos</a:t>
            </a:r>
            <a:r>
              <a:rPr lang="en-US" baseline="0" dirty="0"/>
              <a:t> y </a:t>
            </a:r>
            <a:r>
              <a:rPr lang="en-US" baseline="0" dirty="0" err="1"/>
              <a:t>roedores</a:t>
            </a:r>
            <a:r>
              <a:rPr lang="en-US" baseline="0" dirty="0"/>
              <a:t>. </a:t>
            </a:r>
          </a:p>
          <a:p>
            <a:pPr marL="220348" indent="-220348">
              <a:buFont typeface="+mj-lt"/>
              <a:buAutoNum type="arabicPeriod"/>
            </a:pPr>
            <a:r>
              <a:rPr lang="en-US" dirty="0"/>
              <a:t>Las personas</a:t>
            </a:r>
            <a:r>
              <a:rPr lang="en-US" baseline="0" dirty="0"/>
              <a:t> a menudo </a:t>
            </a:r>
            <a:r>
              <a:rPr lang="en-US" baseline="0" dirty="0" err="1"/>
              <a:t>usan</a:t>
            </a:r>
            <a:r>
              <a:rPr lang="en-US" baseline="0" dirty="0"/>
              <a:t> el </a:t>
            </a:r>
            <a:r>
              <a:rPr lang="en-US" baseline="0" dirty="0" err="1"/>
              <a:t>término</a:t>
            </a:r>
            <a:r>
              <a:rPr lang="en-US" baseline="0" dirty="0"/>
              <a:t> “pesticide” para </a:t>
            </a:r>
            <a:r>
              <a:rPr lang="en-US" baseline="0" dirty="0" err="1"/>
              <a:t>referirse</a:t>
            </a:r>
            <a:r>
              <a:rPr lang="en-US" baseline="0" dirty="0"/>
              <a:t> </a:t>
            </a:r>
            <a:r>
              <a:rPr lang="en-US" baseline="0" dirty="0" err="1"/>
              <a:t>sólo</a:t>
            </a:r>
            <a:r>
              <a:rPr lang="en-US" baseline="0" dirty="0"/>
              <a:t> a </a:t>
            </a:r>
            <a:r>
              <a:rPr lang="en-US" baseline="0" dirty="0" err="1"/>
              <a:t>los</a:t>
            </a:r>
            <a:r>
              <a:rPr lang="en-US" baseline="0" dirty="0"/>
              <a:t> </a:t>
            </a:r>
            <a:r>
              <a:rPr lang="en-US" baseline="0" dirty="0" err="1"/>
              <a:t>insecticidas</a:t>
            </a:r>
            <a:r>
              <a:rPr lang="en-US" baseline="0" dirty="0"/>
              <a:t>, </a:t>
            </a:r>
            <a:r>
              <a:rPr lang="en-US" baseline="0" dirty="0" err="1"/>
              <a:t>pero</a:t>
            </a:r>
            <a:r>
              <a:rPr lang="en-US" baseline="0" dirty="0"/>
              <a:t> </a:t>
            </a:r>
            <a:r>
              <a:rPr lang="en-US" baseline="0" dirty="0" err="1"/>
              <a:t>en</a:t>
            </a:r>
            <a:r>
              <a:rPr lang="en-US" baseline="0" dirty="0"/>
              <a:t> </a:t>
            </a:r>
            <a:r>
              <a:rPr lang="en-US" baseline="0" dirty="0" err="1"/>
              <a:t>realidad</a:t>
            </a:r>
            <a:r>
              <a:rPr lang="en-US" baseline="0" dirty="0"/>
              <a:t> se </a:t>
            </a:r>
            <a:r>
              <a:rPr lang="en-US" baseline="0" dirty="0" err="1"/>
              <a:t>aplica</a:t>
            </a:r>
            <a:r>
              <a:rPr lang="en-US" baseline="0" dirty="0"/>
              <a:t> a </a:t>
            </a:r>
            <a:r>
              <a:rPr lang="en-US" baseline="0" dirty="0" err="1"/>
              <a:t>todas</a:t>
            </a:r>
            <a:r>
              <a:rPr lang="en-US" baseline="0" dirty="0"/>
              <a:t> las </a:t>
            </a:r>
            <a:r>
              <a:rPr lang="en-US" baseline="0" dirty="0" err="1"/>
              <a:t>sustancias</a:t>
            </a:r>
            <a:r>
              <a:rPr lang="en-US" baseline="0" dirty="0"/>
              <a:t> </a:t>
            </a:r>
            <a:r>
              <a:rPr lang="en-US" baseline="0" dirty="0" err="1"/>
              <a:t>utilizadas</a:t>
            </a:r>
            <a:r>
              <a:rPr lang="en-US" baseline="0" dirty="0"/>
              <a:t> para </a:t>
            </a:r>
            <a:r>
              <a:rPr lang="en-US" baseline="0" dirty="0" err="1"/>
              <a:t>controlar</a:t>
            </a:r>
            <a:r>
              <a:rPr lang="en-US" baseline="0" dirty="0"/>
              <a:t> las </a:t>
            </a:r>
            <a:r>
              <a:rPr lang="en-US" baseline="0" dirty="0" err="1"/>
              <a:t>plagas</a:t>
            </a:r>
            <a:r>
              <a:rPr lang="en-US" baseline="0" dirty="0"/>
              <a:t>. </a:t>
            </a:r>
            <a:endParaRPr lang="en-US" dirty="0"/>
          </a:p>
          <a:p>
            <a:pPr marL="220348" indent="-220348">
              <a:buFont typeface="+mj-lt"/>
              <a:buAutoNum type="arabicPeriod"/>
            </a:pPr>
            <a:r>
              <a:rPr lang="en-US" b="0" dirty="0"/>
              <a:t>Los</a:t>
            </a:r>
            <a:r>
              <a:rPr lang="en-US" b="0" baseline="0" dirty="0"/>
              <a:t> </a:t>
            </a:r>
            <a:r>
              <a:rPr lang="en-US" b="0" baseline="0" dirty="0" err="1"/>
              <a:t>p</a:t>
            </a:r>
            <a:r>
              <a:rPr lang="en-US" b="0" dirty="0" err="1"/>
              <a:t>esticidas</a:t>
            </a:r>
            <a:r>
              <a:rPr lang="en-US" b="0" dirty="0"/>
              <a:t> </a:t>
            </a:r>
            <a:r>
              <a:rPr lang="en-US" b="0" dirty="0" err="1"/>
              <a:t>muy</a:t>
            </a:r>
            <a:r>
              <a:rPr lang="en-US" b="0" dirty="0"/>
              <a:t> </a:t>
            </a:r>
            <a:r>
              <a:rPr lang="en-US" b="0" baseline="0" dirty="0" err="1"/>
              <a:t>conocidos</a:t>
            </a:r>
            <a:r>
              <a:rPr lang="en-US" b="0" baseline="0" dirty="0"/>
              <a:t> </a:t>
            </a:r>
            <a:r>
              <a:rPr lang="en-US" b="0" baseline="0" dirty="0" err="1"/>
              <a:t>incluyen</a:t>
            </a:r>
            <a:r>
              <a:rPr lang="en-US" b="0" baseline="0" dirty="0"/>
              <a:t>: </a:t>
            </a:r>
            <a:r>
              <a:rPr lang="en-US" b="0" baseline="0" dirty="0" err="1"/>
              <a:t>insecticidas</a:t>
            </a:r>
            <a:r>
              <a:rPr lang="en-US" b="0" baseline="0" dirty="0"/>
              <a:t>, </a:t>
            </a:r>
            <a:r>
              <a:rPr lang="en-US" b="0" baseline="0" dirty="0" err="1"/>
              <a:t>herbicidas</a:t>
            </a:r>
            <a:r>
              <a:rPr lang="en-US" b="0" baseline="0" dirty="0"/>
              <a:t> y </a:t>
            </a:r>
            <a:r>
              <a:rPr lang="en-US" b="0" baseline="0" dirty="0" err="1"/>
              <a:t>fungicidas</a:t>
            </a:r>
            <a:r>
              <a:rPr lang="en-US" b="0" baseline="0" dirty="0"/>
              <a:t>. </a:t>
            </a:r>
          </a:p>
          <a:p>
            <a:pPr marL="220348" indent="-220348">
              <a:buFont typeface="+mj-lt"/>
              <a:buAutoNum type="arabicPeriod"/>
            </a:pPr>
            <a:endParaRPr lang="en-US" u="sng" baseline="0" dirty="0"/>
          </a:p>
          <a:p>
            <a:r>
              <a:rPr lang="en-US" dirty="0" err="1"/>
              <a:t>Recursos</a:t>
            </a:r>
            <a:r>
              <a:rPr lang="en-US" dirty="0"/>
              <a:t>/</a:t>
            </a:r>
            <a:r>
              <a:rPr lang="en-US" dirty="0" err="1"/>
              <a:t>Referencias</a:t>
            </a:r>
            <a:r>
              <a:rPr lang="en-US" dirty="0"/>
              <a:t>  </a:t>
            </a:r>
          </a:p>
          <a:p>
            <a:pPr defTabSz="881390">
              <a:defRPr/>
            </a:pPr>
            <a:r>
              <a:rPr lang="es-ES" dirty="0"/>
              <a:t>US </a:t>
            </a:r>
            <a:r>
              <a:rPr lang="en-US" dirty="0"/>
              <a:t>Environmental</a:t>
            </a:r>
            <a:r>
              <a:rPr lang="es-ES" dirty="0"/>
              <a:t> </a:t>
            </a:r>
            <a:r>
              <a:rPr lang="en-US" dirty="0"/>
              <a:t>Protection</a:t>
            </a:r>
            <a:r>
              <a:rPr lang="es-ES" dirty="0"/>
              <a:t> Agency (EPA) </a:t>
            </a:r>
            <a:endParaRPr lang="en-US" dirty="0"/>
          </a:p>
          <a:p>
            <a:r>
              <a:rPr lang="en-US" baseline="0" dirty="0"/>
              <a:t>https://www.epa.gov/ingredients-used-pesticide-products/types-pesticide-ingredients</a:t>
            </a:r>
          </a:p>
          <a:p>
            <a:endParaRPr lang="en-US" baseline="0" dirty="0"/>
          </a:p>
          <a:p>
            <a:r>
              <a:rPr lang="en-US" baseline="0" dirty="0"/>
              <a:t>EPA National Core Pest Management Manual.</a:t>
            </a:r>
          </a:p>
          <a:p>
            <a:endParaRPr lang="en-US" baseline="0" dirty="0"/>
          </a:p>
          <a:p>
            <a:r>
              <a:rPr lang="en-US" baseline="0" dirty="0"/>
              <a:t>EPA Label Review Manual Chapter 2</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471045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Pesticides are formulated</a:t>
            </a:r>
            <a:r>
              <a:rPr lang="en-US" baseline="0" dirty="0"/>
              <a:t> in different ways and are applied to agricultural crops and cropland in a variety of different forms. Some of the most commonly-used formulations are: l</a:t>
            </a:r>
            <a:r>
              <a:rPr lang="en-US" dirty="0"/>
              <a:t>iquids, dusts, powders, granules, pellets, gases, gels,</a:t>
            </a:r>
            <a:r>
              <a:rPr lang="en-US" baseline="0" dirty="0"/>
              <a:t> and a</a:t>
            </a:r>
            <a:r>
              <a:rPr lang="en-US" dirty="0"/>
              <a:t>erosols.</a:t>
            </a:r>
          </a:p>
          <a:p>
            <a:pPr marL="220348" indent="-220348">
              <a:buFont typeface="+mj-lt"/>
              <a:buAutoNum type="arabicPeriod"/>
            </a:pPr>
            <a:endParaRPr lang="en-US" dirty="0"/>
          </a:p>
          <a:p>
            <a:pPr defTabSz="881390">
              <a:defRPr/>
            </a:pPr>
            <a:r>
              <a:rPr lang="en-US" altLang="es-MX" b="1" dirty="0" err="1"/>
              <a:t>Información</a:t>
            </a:r>
            <a:r>
              <a:rPr lang="en-US" altLang="es-MX" b="1" dirty="0"/>
              <a:t> que</a:t>
            </a:r>
            <a:r>
              <a:rPr lang="en-US" altLang="es-MX" b="1" baseline="0" dirty="0"/>
              <a:t> se </a:t>
            </a:r>
            <a:r>
              <a:rPr lang="en-US" altLang="es-MX" b="1" baseline="0" dirty="0" err="1"/>
              <a:t>requiere</a:t>
            </a:r>
            <a:r>
              <a:rPr lang="en-US" altLang="es-MX" b="1" baseline="0" dirty="0"/>
              <a:t> </a:t>
            </a:r>
            <a:r>
              <a:rPr lang="en-US" altLang="es-MX" b="1" baseline="0" dirty="0" err="1"/>
              <a:t>cubrir</a:t>
            </a:r>
            <a:r>
              <a:rPr lang="en-US" altLang="es-MX" b="1" baseline="0" dirty="0"/>
              <a:t>:</a:t>
            </a:r>
            <a:endParaRPr lang="en-US" altLang="es-MX" b="1" dirty="0"/>
          </a:p>
          <a:p>
            <a:pPr marL="220348" indent="-220348">
              <a:buFont typeface="+mj-lt"/>
              <a:buAutoNum type="arabicPeriod"/>
            </a:pPr>
            <a:r>
              <a:rPr lang="en-US" dirty="0"/>
              <a:t>Los </a:t>
            </a:r>
            <a:r>
              <a:rPr lang="en-US" dirty="0" err="1"/>
              <a:t>pesticidas</a:t>
            </a:r>
            <a:r>
              <a:rPr lang="en-US" baseline="0" dirty="0"/>
              <a:t> </a:t>
            </a:r>
            <a:r>
              <a:rPr lang="en-US" baseline="0" dirty="0" err="1"/>
              <a:t>están</a:t>
            </a:r>
            <a:r>
              <a:rPr lang="en-US" baseline="0" dirty="0"/>
              <a:t> </a:t>
            </a:r>
            <a:r>
              <a:rPr lang="en-US" baseline="0" dirty="0" err="1"/>
              <a:t>formulados</a:t>
            </a:r>
            <a:r>
              <a:rPr lang="en-US" baseline="0" dirty="0"/>
              <a:t> </a:t>
            </a:r>
            <a:r>
              <a:rPr lang="en-US" baseline="0" dirty="0" err="1"/>
              <a:t>en</a:t>
            </a:r>
            <a:r>
              <a:rPr lang="en-US" baseline="0" dirty="0"/>
              <a:t> </a:t>
            </a:r>
            <a:r>
              <a:rPr lang="en-US" baseline="0" dirty="0" err="1"/>
              <a:t>diferentes</a:t>
            </a:r>
            <a:r>
              <a:rPr lang="en-US" baseline="0" dirty="0"/>
              <a:t> </a:t>
            </a:r>
            <a:r>
              <a:rPr lang="en-US" baseline="0" dirty="0" err="1"/>
              <a:t>maneras</a:t>
            </a:r>
            <a:r>
              <a:rPr lang="en-US" baseline="0" dirty="0"/>
              <a:t> y </a:t>
            </a:r>
            <a:r>
              <a:rPr lang="en-US" baseline="0" dirty="0" err="1"/>
              <a:t>están</a:t>
            </a:r>
            <a:r>
              <a:rPr lang="en-US" baseline="0" dirty="0"/>
              <a:t> </a:t>
            </a:r>
            <a:r>
              <a:rPr lang="en-US" baseline="0" dirty="0" err="1"/>
              <a:t>aplicados</a:t>
            </a:r>
            <a:r>
              <a:rPr lang="en-US" baseline="0" dirty="0"/>
              <a:t> a </a:t>
            </a:r>
            <a:r>
              <a:rPr lang="en-US" baseline="0" dirty="0" err="1"/>
              <a:t>cultivos</a:t>
            </a:r>
            <a:r>
              <a:rPr lang="en-US" baseline="0" dirty="0"/>
              <a:t> </a:t>
            </a:r>
            <a:r>
              <a:rPr lang="en-US" baseline="0" dirty="0" err="1"/>
              <a:t>agrícolas</a:t>
            </a:r>
            <a:r>
              <a:rPr lang="en-US" baseline="0" dirty="0"/>
              <a:t> y </a:t>
            </a:r>
            <a:r>
              <a:rPr lang="en-US" baseline="0" dirty="0" err="1"/>
              <a:t>tierras</a:t>
            </a:r>
            <a:r>
              <a:rPr lang="en-US" baseline="0" dirty="0"/>
              <a:t> de </a:t>
            </a:r>
            <a:r>
              <a:rPr lang="en-US" baseline="0" dirty="0" err="1"/>
              <a:t>cultivos</a:t>
            </a:r>
            <a:r>
              <a:rPr lang="en-US" baseline="0" dirty="0"/>
              <a:t> </a:t>
            </a:r>
            <a:r>
              <a:rPr lang="en-US" baseline="0" dirty="0" err="1"/>
              <a:t>en</a:t>
            </a:r>
            <a:r>
              <a:rPr lang="en-US" baseline="0" dirty="0"/>
              <a:t> </a:t>
            </a:r>
            <a:r>
              <a:rPr lang="en-US" baseline="0" dirty="0" err="1"/>
              <a:t>una</a:t>
            </a:r>
            <a:r>
              <a:rPr lang="en-US" baseline="0" dirty="0"/>
              <a:t> </a:t>
            </a:r>
            <a:r>
              <a:rPr lang="en-US" baseline="0" dirty="0" err="1"/>
              <a:t>variedad</a:t>
            </a:r>
            <a:r>
              <a:rPr lang="en-US" baseline="0" dirty="0"/>
              <a:t> de </a:t>
            </a:r>
            <a:r>
              <a:rPr lang="en-US" baseline="0" dirty="0" err="1"/>
              <a:t>formas</a:t>
            </a:r>
            <a:r>
              <a:rPr lang="en-US" baseline="0" dirty="0"/>
              <a:t>. </a:t>
            </a:r>
            <a:r>
              <a:rPr lang="en-US" baseline="0" dirty="0" err="1"/>
              <a:t>Algunas</a:t>
            </a:r>
            <a:r>
              <a:rPr lang="en-US" baseline="0" dirty="0"/>
              <a:t> de los </a:t>
            </a:r>
            <a:r>
              <a:rPr lang="en-US" baseline="0" dirty="0" err="1"/>
              <a:t>formulaciones</a:t>
            </a:r>
            <a:r>
              <a:rPr lang="en-US" baseline="0" dirty="0"/>
              <a:t> </a:t>
            </a:r>
            <a:r>
              <a:rPr lang="en-US" baseline="0" dirty="0" err="1"/>
              <a:t>más</a:t>
            </a:r>
            <a:r>
              <a:rPr lang="en-US" baseline="0" dirty="0"/>
              <a:t> </a:t>
            </a:r>
            <a:r>
              <a:rPr lang="en-US" baseline="0" dirty="0" err="1" smtClean="0"/>
              <a:t>utilizadas</a:t>
            </a:r>
            <a:r>
              <a:rPr lang="en-US" baseline="0" dirty="0" smtClean="0"/>
              <a:t> son</a:t>
            </a:r>
            <a:r>
              <a:rPr lang="en-US" baseline="0" dirty="0"/>
              <a:t>: </a:t>
            </a:r>
            <a:r>
              <a:rPr lang="en-US" baseline="0" dirty="0" err="1"/>
              <a:t>l</a:t>
            </a:r>
            <a:r>
              <a:rPr lang="en-US" dirty="0" err="1"/>
              <a:t>iquidas</a:t>
            </a:r>
            <a:r>
              <a:rPr lang="en-US" dirty="0"/>
              <a:t>, </a:t>
            </a:r>
            <a:r>
              <a:rPr lang="en-US" dirty="0" err="1"/>
              <a:t>polvos</a:t>
            </a:r>
            <a:r>
              <a:rPr lang="en-US" dirty="0"/>
              <a:t>,</a:t>
            </a:r>
            <a:r>
              <a:rPr lang="en-US" baseline="0" dirty="0"/>
              <a:t> </a:t>
            </a:r>
            <a:r>
              <a:rPr lang="en-US" dirty="0" err="1"/>
              <a:t>granulados</a:t>
            </a:r>
            <a:r>
              <a:rPr lang="en-US" dirty="0"/>
              <a:t>, </a:t>
            </a:r>
            <a:r>
              <a:rPr lang="en-US" dirty="0" err="1"/>
              <a:t>comprimidos</a:t>
            </a:r>
            <a:r>
              <a:rPr lang="en-US" dirty="0"/>
              <a:t>, gases, </a:t>
            </a:r>
            <a:r>
              <a:rPr lang="en-US" dirty="0" err="1"/>
              <a:t>geles</a:t>
            </a:r>
            <a:r>
              <a:rPr lang="en-US" dirty="0"/>
              <a:t>,</a:t>
            </a:r>
            <a:r>
              <a:rPr lang="en-US" baseline="0" dirty="0"/>
              <a:t> and </a:t>
            </a:r>
            <a:r>
              <a:rPr lang="en-US" baseline="0" dirty="0" err="1"/>
              <a:t>a</a:t>
            </a:r>
            <a:r>
              <a:rPr lang="en-US" dirty="0" err="1"/>
              <a:t>erosoles</a:t>
            </a:r>
            <a:r>
              <a:rPr lang="en-US" dirty="0"/>
              <a:t>.</a:t>
            </a:r>
          </a:p>
          <a:p>
            <a:pPr marL="220348" indent="-220348">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408949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 typeface="+mj-lt"/>
              <a:buAutoNum type="arabicPeriod"/>
              <a:defRPr/>
            </a:pPr>
            <a:r>
              <a:rPr lang="en-US" dirty="0"/>
              <a:t>Workers and handlers must understand where they may encounter pesticides or pesticide residues at their workplace. Even people who do not mix, load, or apply pesticides can come into contact with pesticides or pesticide residues. Pesticide handlers can come into contact with concentrated and diluted pesticides as well as residues. </a:t>
            </a:r>
          </a:p>
          <a:p>
            <a:pPr marL="224535" indent="-224535" defTabSz="898136">
              <a:buFont typeface="+mj-lt"/>
              <a:buAutoNum type="arabicPeriod"/>
              <a:defRPr/>
            </a:pPr>
            <a:r>
              <a:rPr lang="en-US" dirty="0"/>
              <a:t>Pesticides and pesticide residues can be found:</a:t>
            </a:r>
          </a:p>
          <a:p>
            <a:pPr marL="617469" lvl="1" indent="-168401">
              <a:buFont typeface="Arial" panose="020B0604020202020204" pitchFamily="34" charset="0"/>
              <a:buChar char="•"/>
            </a:pPr>
            <a:r>
              <a:rPr lang="en-US" dirty="0"/>
              <a:t>On leaves, stems, and fruit of treated plants</a:t>
            </a:r>
          </a:p>
          <a:p>
            <a:pPr marL="617469" lvl="1" indent="-168401">
              <a:buFont typeface="Arial" panose="020B0604020202020204" pitchFamily="34" charset="0"/>
              <a:buChar char="•"/>
            </a:pPr>
            <a:r>
              <a:rPr lang="en-US" dirty="0"/>
              <a:t>In the soil where pesticides have been applied</a:t>
            </a:r>
          </a:p>
          <a:p>
            <a:pPr marL="617469" lvl="1" indent="-168401">
              <a:buFont typeface="Arial" panose="020B0604020202020204" pitchFamily="34" charset="0"/>
              <a:buChar char="•"/>
            </a:pPr>
            <a:r>
              <a:rPr lang="en-US" dirty="0"/>
              <a:t>In some irrigation water and on irrigation equipment if pesticides are applied through irrigation system</a:t>
            </a:r>
          </a:p>
          <a:p>
            <a:pPr marL="617469" lvl="1" indent="-168401">
              <a:buFont typeface="Arial" panose="020B0604020202020204" pitchFamily="34" charset="0"/>
              <a:buChar char="•"/>
            </a:pPr>
            <a:r>
              <a:rPr lang="en-US" dirty="0"/>
              <a:t>In the air (as droplets, dust or vapors) </a:t>
            </a:r>
          </a:p>
          <a:p>
            <a:pPr marL="617469" lvl="1" indent="-168401">
              <a:buFont typeface="Arial" panose="020B0604020202020204" pitchFamily="34" charset="0"/>
              <a:buChar char="•"/>
            </a:pPr>
            <a:r>
              <a:rPr lang="en-US" dirty="0"/>
              <a:t>On application equipment</a:t>
            </a:r>
          </a:p>
          <a:p>
            <a:pPr marL="617469" lvl="1" indent="-168401">
              <a:buFont typeface="Arial" panose="020B0604020202020204" pitchFamily="34" charset="0"/>
              <a:buChar char="•"/>
            </a:pPr>
            <a:r>
              <a:rPr lang="en-US" dirty="0"/>
              <a:t>In or on pesticide containers including empty pesticide containers</a:t>
            </a:r>
          </a:p>
          <a:p>
            <a:pPr marL="617469" lvl="1" indent="-168401">
              <a:buFont typeface="Arial" panose="020B0604020202020204" pitchFamily="34" charset="0"/>
              <a:buChar char="•"/>
            </a:pPr>
            <a:r>
              <a:rPr lang="en-US" dirty="0"/>
              <a:t>In the form of drift during a nearby pesticide application</a:t>
            </a:r>
          </a:p>
          <a:p>
            <a:pPr marL="617469" lvl="1" indent="-168401">
              <a:buFont typeface="Arial" panose="020B0604020202020204" pitchFamily="34" charset="0"/>
              <a:buChar char="•"/>
            </a:pPr>
            <a:r>
              <a:rPr lang="en-US" dirty="0"/>
              <a:t>In mixing and loading sites</a:t>
            </a:r>
          </a:p>
          <a:p>
            <a:pPr marL="617469" lvl="1" indent="-168401">
              <a:buFont typeface="Arial" panose="020B0604020202020204" pitchFamily="34" charset="0"/>
              <a:buChar char="•"/>
            </a:pPr>
            <a:r>
              <a:rPr lang="en-US" dirty="0"/>
              <a:t>In pesticide storages</a:t>
            </a:r>
          </a:p>
          <a:p>
            <a:pPr marL="617469" lvl="1" indent="-168401">
              <a:buFont typeface="Arial" panose="020B0604020202020204" pitchFamily="34" charset="0"/>
              <a:buChar char="•"/>
            </a:pPr>
            <a:r>
              <a:rPr lang="en-US" dirty="0"/>
              <a:t>On contaminated personal protective equipment (handlers)</a:t>
            </a:r>
          </a:p>
          <a:p>
            <a:pPr marL="617469" lvl="1" indent="-168401" defTabSz="898136">
              <a:buFont typeface="Arial" panose="020B0604020202020204" pitchFamily="34" charset="0"/>
              <a:buChar char="•"/>
              <a:defRPr/>
            </a:pPr>
            <a:r>
              <a:rPr lang="en-US" dirty="0"/>
              <a:t>On measuring devices used for mixing and loading (including the scale) (handlers)</a:t>
            </a:r>
          </a:p>
          <a:p>
            <a:pPr marL="617469" lvl="1" indent="-168401" defTabSz="898136">
              <a:buFont typeface="Arial" panose="020B0604020202020204" pitchFamily="34" charset="0"/>
              <a:buChar char="•"/>
              <a:defRPr/>
            </a:pPr>
            <a:r>
              <a:rPr lang="en-US" dirty="0"/>
              <a:t>In places where handlers remove personal protective equipment after the application is done (handlers)</a:t>
            </a:r>
          </a:p>
          <a:p>
            <a:pPr marL="617469" lvl="1" indent="-168401" defTabSz="898136">
              <a:buFont typeface="Arial" panose="020B0604020202020204" pitchFamily="34" charset="0"/>
              <a:buChar char="•"/>
              <a:defRPr/>
            </a:pPr>
            <a:r>
              <a:rPr lang="en-US" dirty="0"/>
              <a:t>On empty pesticide containers and tools to open them (handlers)</a:t>
            </a:r>
          </a:p>
          <a:p>
            <a:pPr marL="617469" lvl="1" indent="-168401" defTabSz="898136">
              <a:buFont typeface="Arial" panose="020B0604020202020204" pitchFamily="34" charset="0"/>
              <a:buChar char="•"/>
              <a:defRPr/>
            </a:pPr>
            <a:r>
              <a:rPr lang="en-US" dirty="0"/>
              <a:t>On tools used to unplug nozzles (handlers)</a:t>
            </a:r>
          </a:p>
          <a:p>
            <a:pPr marL="617469" lvl="1" indent="-168401" defTabSz="898136">
              <a:buFont typeface="Arial" panose="020B0604020202020204" pitchFamily="34" charset="0"/>
              <a:buChar char="•"/>
              <a:defRPr/>
            </a:pPr>
            <a:r>
              <a:rPr lang="en-US" dirty="0"/>
              <a:t>In tractor cabs used for pesticide applications (handlers)</a:t>
            </a:r>
          </a:p>
          <a:p>
            <a:pPr defTabSz="898136">
              <a:defRPr/>
            </a:pPr>
            <a:endParaRPr lang="en-US" altLang="es-MX" b="1" dirty="0"/>
          </a:p>
          <a:p>
            <a:pPr defTabSz="898136">
              <a:defRPr/>
            </a:pPr>
            <a:r>
              <a:rPr lang="en-US" altLang="es-MX" b="1" dirty="0"/>
              <a:t>Notes for trainers of workers and pesticide handlers:</a:t>
            </a:r>
          </a:p>
          <a:p>
            <a:pPr marL="224535" indent="-224535" defTabSz="898136">
              <a:buFont typeface="+mj-lt"/>
              <a:buAutoNum type="arabicPeriod"/>
              <a:defRPr/>
            </a:pPr>
            <a:r>
              <a:rPr lang="en-US" dirty="0"/>
              <a:t>Make sure you cover this information with scenarios that are relevant to workers and handlers. For example, some tractor operators may become in contact with pesticide residues on tractors that have not been decontaminated after the pesticide application has been done. </a:t>
            </a:r>
          </a:p>
          <a:p>
            <a:pPr defTabSz="898136">
              <a:defRPr/>
            </a:pPr>
            <a:endParaRPr lang="en-US" dirty="0"/>
          </a:p>
          <a:p>
            <a:pPr defTabSz="898136">
              <a:defRPr/>
            </a:pPr>
            <a:r>
              <a:rPr lang="en-US" b="1" dirty="0"/>
              <a:t>Suggested Activity: </a:t>
            </a:r>
          </a:p>
          <a:p>
            <a:pPr marL="224535" indent="-224535" defTabSz="898136">
              <a:buFont typeface="+mj-lt"/>
              <a:buAutoNum type="arabicPeriod"/>
              <a:defRPr/>
            </a:pPr>
            <a:r>
              <a:rPr lang="en-US" baseline="0" dirty="0" smtClean="0"/>
              <a:t>Section </a:t>
            </a:r>
            <a:r>
              <a:rPr lang="en-US" baseline="0" dirty="0"/>
              <a:t>4. Activities for </a:t>
            </a:r>
            <a:r>
              <a:rPr lang="en-US" dirty="0"/>
              <a:t>Where You May Encounter Pesticides at Work and How They Can Enter Your Body: </a:t>
            </a:r>
            <a:r>
              <a:rPr lang="en-US" baseline="0" dirty="0"/>
              <a:t>“Pesticide Residue on Unwashed Fruits and Vegetables”</a:t>
            </a:r>
          </a:p>
          <a:p>
            <a:pPr defTabSz="898136">
              <a:defRPr/>
            </a:pPr>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98136">
              <a:defRPr/>
            </a:pPr>
            <a:r>
              <a:rPr lang="en-US" altLang="es-MX" sz="1100" b="1" dirty="0" err="1"/>
              <a:t>Información</a:t>
            </a:r>
            <a:r>
              <a:rPr lang="en-US" altLang="es-MX" sz="1100" b="1" dirty="0"/>
              <a:t> que se </a:t>
            </a:r>
            <a:r>
              <a:rPr lang="en-US" altLang="es-MX" sz="1100" b="1" dirty="0" err="1"/>
              <a:t>requiere</a:t>
            </a:r>
            <a:r>
              <a:rPr lang="en-US" altLang="es-MX" sz="1100" b="1" dirty="0"/>
              <a:t> </a:t>
            </a:r>
            <a:r>
              <a:rPr lang="en-US" altLang="es-MX" sz="1100" b="1" dirty="0" err="1"/>
              <a:t>cubrir</a:t>
            </a:r>
            <a:r>
              <a:rPr lang="en-US" altLang="es-MX" sz="1100" b="1" dirty="0"/>
              <a:t>: </a:t>
            </a:r>
          </a:p>
          <a:p>
            <a:pPr marL="224535" indent="-224535" defTabSz="898136">
              <a:buFont typeface="+mj-lt"/>
              <a:buAutoNum type="arabicPeriod"/>
              <a:defRPr/>
            </a:pPr>
            <a:r>
              <a:rPr lang="es-ES" sz="1100" dirty="0"/>
              <a:t>Los trabajadores y manipuladores deben saber dónde pueden encontrar pesticidas o residuos de pesticidas en el sitio de trabajo. Incluso las personas que no mezclan, cargan o aplican pesticidas pueden entrar en contacto con pesticidas o residuos de pesticidas. Los manipuladores de pesticidas pueden entrar en contacto con pesticidas concentrados y diluidos, así como con residuos.</a:t>
            </a:r>
          </a:p>
          <a:p>
            <a:pPr marL="224535" indent="-224535" defTabSz="898136">
              <a:buFont typeface="+mj-lt"/>
              <a:buAutoNum type="arabicPeriod"/>
              <a:defRPr/>
            </a:pPr>
            <a:r>
              <a:rPr lang="en-US" sz="1100" dirty="0" err="1"/>
              <a:t>Puede</a:t>
            </a:r>
            <a:r>
              <a:rPr lang="en-US" sz="1100" dirty="0"/>
              <a:t> </a:t>
            </a:r>
            <a:r>
              <a:rPr lang="en-US" sz="1100" dirty="0" err="1"/>
              <a:t>encontrar</a:t>
            </a:r>
            <a:r>
              <a:rPr lang="en-US" sz="1100" dirty="0"/>
              <a:t> </a:t>
            </a:r>
            <a:r>
              <a:rPr lang="en-US" sz="1100" dirty="0" err="1"/>
              <a:t>pesticidas</a:t>
            </a:r>
            <a:r>
              <a:rPr lang="en-US" sz="1100" dirty="0"/>
              <a:t> y </a:t>
            </a:r>
            <a:r>
              <a:rPr lang="en-US" sz="1100" dirty="0" err="1"/>
              <a:t>los</a:t>
            </a:r>
            <a:r>
              <a:rPr lang="en-US" sz="1100" dirty="0"/>
              <a:t> </a:t>
            </a:r>
            <a:r>
              <a:rPr lang="en-US" sz="1100" dirty="0" err="1"/>
              <a:t>residuos</a:t>
            </a:r>
            <a:r>
              <a:rPr lang="en-US" sz="1100" dirty="0"/>
              <a:t> de </a:t>
            </a:r>
            <a:r>
              <a:rPr lang="en-US" sz="1100" dirty="0" err="1"/>
              <a:t>pesticidas</a:t>
            </a:r>
            <a:r>
              <a:rPr lang="en-US" sz="1100" dirty="0"/>
              <a:t>:</a:t>
            </a:r>
          </a:p>
          <a:p>
            <a:pPr marL="617469" lvl="1" indent="-168401">
              <a:buFont typeface="Arial" panose="020B0604020202020204" pitchFamily="34" charset="0"/>
              <a:buChar char="•"/>
            </a:pPr>
            <a:r>
              <a:rPr lang="en-US" sz="1100" dirty="0" err="1"/>
              <a:t>En</a:t>
            </a:r>
            <a:r>
              <a:rPr lang="en-US" sz="1100" dirty="0"/>
              <a:t> las </a:t>
            </a:r>
            <a:r>
              <a:rPr lang="en-US" sz="1100" dirty="0" err="1"/>
              <a:t>hojas</a:t>
            </a:r>
            <a:r>
              <a:rPr lang="en-US" sz="1100" dirty="0"/>
              <a:t>, </a:t>
            </a:r>
            <a:r>
              <a:rPr lang="en-US" sz="1100" dirty="0" err="1"/>
              <a:t>los</a:t>
            </a:r>
            <a:r>
              <a:rPr lang="en-US" sz="1100" dirty="0"/>
              <a:t> </a:t>
            </a:r>
            <a:r>
              <a:rPr lang="en-US" sz="1100" dirty="0" err="1"/>
              <a:t>tallos</a:t>
            </a:r>
            <a:r>
              <a:rPr lang="en-US" sz="1100" dirty="0"/>
              <a:t>, la </a:t>
            </a:r>
            <a:r>
              <a:rPr lang="en-US" sz="1100" dirty="0" err="1"/>
              <a:t>fruta</a:t>
            </a:r>
            <a:r>
              <a:rPr lang="en-US" sz="1100" dirty="0"/>
              <a:t> de las </a:t>
            </a:r>
            <a:r>
              <a:rPr lang="en-US" sz="1100" dirty="0" err="1"/>
              <a:t>plantas</a:t>
            </a:r>
            <a:r>
              <a:rPr lang="en-US" sz="1100" dirty="0"/>
              <a:t> </a:t>
            </a:r>
            <a:r>
              <a:rPr lang="en-US" sz="1100" dirty="0" err="1"/>
              <a:t>tratadas</a:t>
            </a:r>
            <a:r>
              <a:rPr lang="en-US" sz="1100" dirty="0"/>
              <a:t> </a:t>
            </a:r>
          </a:p>
          <a:p>
            <a:pPr marL="617469" lvl="1" indent="-168401">
              <a:buFont typeface="Arial" panose="020B0604020202020204" pitchFamily="34" charset="0"/>
              <a:buChar char="•"/>
            </a:pPr>
            <a:r>
              <a:rPr lang="en-US" sz="1100" dirty="0" err="1"/>
              <a:t>En</a:t>
            </a:r>
            <a:r>
              <a:rPr lang="en-US" sz="1100" dirty="0"/>
              <a:t> el </a:t>
            </a:r>
            <a:r>
              <a:rPr lang="en-US" sz="1100" dirty="0" err="1"/>
              <a:t>suelo</a:t>
            </a:r>
            <a:r>
              <a:rPr lang="en-US" sz="1100" dirty="0"/>
              <a:t> </a:t>
            </a:r>
            <a:r>
              <a:rPr lang="en-US" sz="1100" dirty="0" err="1"/>
              <a:t>donde</a:t>
            </a:r>
            <a:r>
              <a:rPr lang="en-US" sz="1100" dirty="0"/>
              <a:t> </a:t>
            </a:r>
            <a:r>
              <a:rPr lang="en-US" sz="1100" dirty="0" err="1"/>
              <a:t>hayan</a:t>
            </a:r>
            <a:r>
              <a:rPr lang="en-US" sz="1100" dirty="0"/>
              <a:t> </a:t>
            </a:r>
            <a:r>
              <a:rPr lang="en-US" sz="1100" dirty="0" err="1"/>
              <a:t>aplicado</a:t>
            </a:r>
            <a:r>
              <a:rPr lang="en-US" sz="1100" dirty="0"/>
              <a:t> </a:t>
            </a:r>
            <a:r>
              <a:rPr lang="en-US" sz="1100" dirty="0" err="1"/>
              <a:t>los</a:t>
            </a:r>
            <a:r>
              <a:rPr lang="en-US" sz="1100" dirty="0"/>
              <a:t> </a:t>
            </a:r>
            <a:r>
              <a:rPr lang="en-US" sz="1100" dirty="0" err="1"/>
              <a:t>pesticidas</a:t>
            </a:r>
            <a:endParaRPr lang="en-US" sz="1100" dirty="0"/>
          </a:p>
          <a:p>
            <a:pPr marL="617469" lvl="1" indent="-168401">
              <a:buFont typeface="Arial" panose="020B0604020202020204" pitchFamily="34" charset="0"/>
              <a:buChar char="•"/>
            </a:pPr>
            <a:r>
              <a:rPr lang="en-US" sz="1100" dirty="0" err="1"/>
              <a:t>En</a:t>
            </a:r>
            <a:r>
              <a:rPr lang="en-US" sz="1100" dirty="0"/>
              <a:t> </a:t>
            </a:r>
            <a:r>
              <a:rPr lang="en-US" sz="1100" dirty="0" err="1"/>
              <a:t>algunas</a:t>
            </a:r>
            <a:r>
              <a:rPr lang="en-US" sz="1100" dirty="0"/>
              <a:t> </a:t>
            </a:r>
            <a:r>
              <a:rPr lang="en-US" sz="1100" dirty="0" err="1"/>
              <a:t>aguas</a:t>
            </a:r>
            <a:r>
              <a:rPr lang="en-US" sz="1100" dirty="0"/>
              <a:t> de </a:t>
            </a:r>
            <a:r>
              <a:rPr lang="en-US" sz="1100" dirty="0" err="1"/>
              <a:t>riego</a:t>
            </a:r>
            <a:r>
              <a:rPr lang="en-US" sz="1100" dirty="0"/>
              <a:t> y </a:t>
            </a:r>
            <a:r>
              <a:rPr lang="en-US" sz="1100" dirty="0" err="1"/>
              <a:t>en</a:t>
            </a:r>
            <a:r>
              <a:rPr lang="en-US" sz="1100" dirty="0"/>
              <a:t> el </a:t>
            </a:r>
            <a:r>
              <a:rPr lang="en-US" sz="1100" dirty="0" err="1"/>
              <a:t>equipo</a:t>
            </a:r>
            <a:r>
              <a:rPr lang="en-US" sz="1100" dirty="0"/>
              <a:t> de </a:t>
            </a:r>
            <a:r>
              <a:rPr lang="en-US" sz="1100" dirty="0" err="1"/>
              <a:t>riego</a:t>
            </a:r>
            <a:r>
              <a:rPr lang="en-US" sz="1100" dirty="0"/>
              <a:t> </a:t>
            </a:r>
            <a:r>
              <a:rPr lang="en-US" sz="1100" dirty="0" err="1"/>
              <a:t>si</a:t>
            </a:r>
            <a:r>
              <a:rPr lang="en-US" sz="1100" dirty="0"/>
              <a:t> se </a:t>
            </a:r>
            <a:r>
              <a:rPr lang="en-US" sz="1100" dirty="0" err="1"/>
              <a:t>aplican</a:t>
            </a:r>
            <a:r>
              <a:rPr lang="en-US" sz="1100" dirty="0"/>
              <a:t> </a:t>
            </a:r>
            <a:r>
              <a:rPr lang="en-US" sz="1100" dirty="0" err="1"/>
              <a:t>pesticidas</a:t>
            </a:r>
            <a:r>
              <a:rPr lang="en-US" sz="1100" dirty="0"/>
              <a:t> a </a:t>
            </a:r>
            <a:r>
              <a:rPr lang="en-US" sz="1100" dirty="0" err="1"/>
              <a:t>tráves</a:t>
            </a:r>
            <a:r>
              <a:rPr lang="en-US" sz="1100" dirty="0"/>
              <a:t> de un </a:t>
            </a:r>
            <a:r>
              <a:rPr lang="en-US" sz="1100" dirty="0" err="1"/>
              <a:t>sistema</a:t>
            </a:r>
            <a:r>
              <a:rPr lang="en-US" sz="1100" dirty="0"/>
              <a:t> de </a:t>
            </a:r>
            <a:r>
              <a:rPr lang="en-US" sz="1100" dirty="0" err="1"/>
              <a:t>riego</a:t>
            </a:r>
            <a:r>
              <a:rPr lang="en-US" sz="1100" dirty="0"/>
              <a:t>.  </a:t>
            </a:r>
          </a:p>
          <a:p>
            <a:pPr marL="617469" lvl="1" indent="-168401">
              <a:buFont typeface="Arial" panose="020B0604020202020204" pitchFamily="34" charset="0"/>
              <a:buChar char="•"/>
            </a:pPr>
            <a:r>
              <a:rPr lang="en-US" sz="1100" dirty="0" err="1"/>
              <a:t>En</a:t>
            </a:r>
            <a:r>
              <a:rPr lang="en-US" sz="1100" dirty="0"/>
              <a:t> el </a:t>
            </a:r>
            <a:r>
              <a:rPr lang="en-US" sz="1100" dirty="0" err="1"/>
              <a:t>aire</a:t>
            </a:r>
            <a:r>
              <a:rPr lang="en-US" sz="1100" dirty="0"/>
              <a:t> (</a:t>
            </a:r>
            <a:r>
              <a:rPr lang="en-US" sz="1100" dirty="0" err="1"/>
              <a:t>como</a:t>
            </a:r>
            <a:r>
              <a:rPr lang="en-US" sz="1100" dirty="0"/>
              <a:t> </a:t>
            </a:r>
            <a:r>
              <a:rPr lang="en-US" sz="1100" dirty="0" err="1"/>
              <a:t>gotitas</a:t>
            </a:r>
            <a:r>
              <a:rPr lang="en-US" sz="1100" dirty="0"/>
              <a:t>, </a:t>
            </a:r>
            <a:r>
              <a:rPr lang="en-US" sz="1100" dirty="0" err="1"/>
              <a:t>polvos</a:t>
            </a:r>
            <a:r>
              <a:rPr lang="en-US" sz="1100" dirty="0"/>
              <a:t> o vapors) </a:t>
            </a:r>
          </a:p>
          <a:p>
            <a:pPr marL="617469" lvl="1" indent="-168401">
              <a:buFont typeface="Arial" panose="020B0604020202020204" pitchFamily="34" charset="0"/>
              <a:buChar char="•"/>
            </a:pPr>
            <a:r>
              <a:rPr lang="en-US" sz="1100" dirty="0" err="1"/>
              <a:t>En</a:t>
            </a:r>
            <a:r>
              <a:rPr lang="en-US" sz="1100" dirty="0"/>
              <a:t> el </a:t>
            </a:r>
            <a:r>
              <a:rPr lang="en-US" sz="1100" dirty="0" err="1"/>
              <a:t>equipo</a:t>
            </a:r>
            <a:r>
              <a:rPr lang="en-US" sz="1100" dirty="0"/>
              <a:t> de </a:t>
            </a:r>
            <a:r>
              <a:rPr lang="en-US" sz="1100" dirty="0" err="1"/>
              <a:t>aplicación</a:t>
            </a:r>
            <a:endParaRPr lang="en-US" sz="1100" dirty="0"/>
          </a:p>
          <a:p>
            <a:pPr marL="617469" lvl="1" indent="-168401">
              <a:buFont typeface="Arial" panose="020B0604020202020204" pitchFamily="34" charset="0"/>
              <a:buChar char="•"/>
            </a:pPr>
            <a:r>
              <a:rPr lang="en-US" sz="1100" dirty="0" err="1"/>
              <a:t>Sobre</a:t>
            </a:r>
            <a:r>
              <a:rPr lang="en-US" sz="1100" dirty="0"/>
              <a:t> o </a:t>
            </a:r>
            <a:r>
              <a:rPr lang="en-US" sz="1100" dirty="0" err="1"/>
              <a:t>dentro</a:t>
            </a:r>
            <a:r>
              <a:rPr lang="en-US" sz="1100" dirty="0"/>
              <a:t> de </a:t>
            </a:r>
            <a:r>
              <a:rPr lang="en-US" sz="1100" dirty="0" err="1"/>
              <a:t>los</a:t>
            </a:r>
            <a:r>
              <a:rPr lang="en-US" sz="1100" dirty="0"/>
              <a:t> </a:t>
            </a:r>
            <a:r>
              <a:rPr lang="en-US" sz="1100" dirty="0" err="1"/>
              <a:t>envases</a:t>
            </a:r>
            <a:r>
              <a:rPr lang="en-US" sz="1100" dirty="0"/>
              <a:t>/</a:t>
            </a:r>
            <a:r>
              <a:rPr lang="en-US" sz="1100" dirty="0" err="1"/>
              <a:t>contenedores</a:t>
            </a:r>
            <a:r>
              <a:rPr lang="en-US" sz="1100" dirty="0"/>
              <a:t> de </a:t>
            </a:r>
            <a:r>
              <a:rPr lang="en-US" sz="1100" dirty="0" err="1"/>
              <a:t>pesticidas</a:t>
            </a:r>
            <a:r>
              <a:rPr lang="en-US" sz="1100" dirty="0"/>
              <a:t> (</a:t>
            </a:r>
            <a:r>
              <a:rPr lang="en-US" sz="1100" dirty="0" err="1"/>
              <a:t>Incluyendo</a:t>
            </a:r>
            <a:r>
              <a:rPr lang="en-US" sz="1100" dirty="0"/>
              <a:t> </a:t>
            </a:r>
            <a:r>
              <a:rPr lang="en-US" sz="1100" dirty="0" err="1"/>
              <a:t>los</a:t>
            </a:r>
            <a:r>
              <a:rPr lang="en-US" sz="1100" dirty="0"/>
              <a:t> </a:t>
            </a:r>
            <a:r>
              <a:rPr lang="en-US" sz="1100" dirty="0" err="1"/>
              <a:t>contenedores</a:t>
            </a:r>
            <a:r>
              <a:rPr lang="en-US" sz="1100" dirty="0"/>
              <a:t> </a:t>
            </a:r>
            <a:r>
              <a:rPr lang="en-US" sz="1100" dirty="0" err="1"/>
              <a:t>vacíos</a:t>
            </a:r>
            <a:r>
              <a:rPr lang="en-US" sz="1100" dirty="0"/>
              <a:t>)</a:t>
            </a:r>
          </a:p>
          <a:p>
            <a:pPr marL="617469" lvl="1" indent="-168401">
              <a:buFont typeface="Arial" panose="020B0604020202020204" pitchFamily="34" charset="0"/>
              <a:buChar char="•"/>
            </a:pPr>
            <a:r>
              <a:rPr lang="en-US" sz="1100" dirty="0" err="1"/>
              <a:t>En</a:t>
            </a:r>
            <a:r>
              <a:rPr lang="en-US" sz="1100" dirty="0"/>
              <a:t> forma </a:t>
            </a:r>
            <a:r>
              <a:rPr lang="en-US" sz="1100" dirty="0" smtClean="0"/>
              <a:t>de </a:t>
            </a:r>
            <a:r>
              <a:rPr lang="en-US" sz="1100" dirty="0" err="1"/>
              <a:t>acarreo</a:t>
            </a:r>
            <a:r>
              <a:rPr lang="en-US" sz="1100" dirty="0"/>
              <a:t> </a:t>
            </a:r>
            <a:r>
              <a:rPr lang="en-US" sz="1100" dirty="0" err="1"/>
              <a:t>durante</a:t>
            </a:r>
            <a:r>
              <a:rPr lang="en-US" sz="1100" dirty="0"/>
              <a:t> </a:t>
            </a:r>
            <a:r>
              <a:rPr lang="en-US" sz="1100" dirty="0" err="1"/>
              <a:t>una</a:t>
            </a:r>
            <a:r>
              <a:rPr lang="en-US" sz="1100" dirty="0"/>
              <a:t> </a:t>
            </a:r>
            <a:r>
              <a:rPr lang="en-US" sz="1100" dirty="0" err="1"/>
              <a:t>aplicación</a:t>
            </a:r>
            <a:r>
              <a:rPr lang="en-US" sz="1100" dirty="0"/>
              <a:t> </a:t>
            </a:r>
            <a:r>
              <a:rPr lang="en-US" sz="1100" dirty="0" err="1"/>
              <a:t>cercana</a:t>
            </a:r>
            <a:r>
              <a:rPr lang="en-US" sz="1100" dirty="0"/>
              <a:t> de </a:t>
            </a:r>
            <a:r>
              <a:rPr lang="en-US" sz="1100" dirty="0" err="1"/>
              <a:t>pesticidas</a:t>
            </a:r>
            <a:endParaRPr lang="en-US" sz="1100" dirty="0"/>
          </a:p>
          <a:p>
            <a:pPr marL="617469" lvl="1" indent="-168401">
              <a:buFont typeface="Arial" panose="020B0604020202020204" pitchFamily="34" charset="0"/>
              <a:buChar char="•"/>
            </a:pPr>
            <a:r>
              <a:rPr lang="en-US" sz="1100" dirty="0" err="1"/>
              <a:t>En</a:t>
            </a:r>
            <a:r>
              <a:rPr lang="en-US" sz="1100" dirty="0"/>
              <a:t> </a:t>
            </a:r>
            <a:r>
              <a:rPr lang="en-US" sz="1100" dirty="0" err="1"/>
              <a:t>sitios</a:t>
            </a:r>
            <a:r>
              <a:rPr lang="en-US" sz="1100" dirty="0"/>
              <a:t> </a:t>
            </a:r>
            <a:r>
              <a:rPr lang="en-US" sz="1100" dirty="0" err="1"/>
              <a:t>donde</a:t>
            </a:r>
            <a:r>
              <a:rPr lang="en-US" sz="1100" dirty="0"/>
              <a:t> se </a:t>
            </a:r>
            <a:r>
              <a:rPr lang="en-US" sz="1100" dirty="0" err="1"/>
              <a:t>mezclan</a:t>
            </a:r>
            <a:r>
              <a:rPr lang="en-US" sz="1100" dirty="0"/>
              <a:t> y </a:t>
            </a:r>
            <a:r>
              <a:rPr lang="en-US" sz="1100" dirty="0" err="1"/>
              <a:t>cargan</a:t>
            </a:r>
            <a:r>
              <a:rPr lang="en-US" sz="1100" dirty="0"/>
              <a:t> </a:t>
            </a:r>
            <a:r>
              <a:rPr lang="en-US" sz="1100" dirty="0" err="1"/>
              <a:t>pesticidas</a:t>
            </a:r>
            <a:r>
              <a:rPr lang="en-US" sz="1100" dirty="0"/>
              <a:t> </a:t>
            </a:r>
          </a:p>
          <a:p>
            <a:pPr marL="617469" lvl="1" indent="-168401">
              <a:buFont typeface="Arial" panose="020B0604020202020204" pitchFamily="34" charset="0"/>
              <a:buChar char="•"/>
            </a:pPr>
            <a:r>
              <a:rPr lang="en-US" sz="1100" dirty="0" err="1"/>
              <a:t>En</a:t>
            </a:r>
            <a:r>
              <a:rPr lang="en-US" sz="1100" dirty="0"/>
              <a:t> </a:t>
            </a:r>
            <a:r>
              <a:rPr lang="en-US" sz="1100" dirty="0" err="1"/>
              <a:t>áreas</a:t>
            </a:r>
            <a:r>
              <a:rPr lang="en-US" sz="1100" dirty="0"/>
              <a:t> </a:t>
            </a:r>
            <a:r>
              <a:rPr lang="en-US" sz="1100" dirty="0" err="1"/>
              <a:t>donde</a:t>
            </a:r>
            <a:r>
              <a:rPr lang="en-US" sz="1100" dirty="0"/>
              <a:t> se </a:t>
            </a:r>
            <a:r>
              <a:rPr lang="en-US" sz="1100" dirty="0" err="1"/>
              <a:t>almacenan</a:t>
            </a:r>
            <a:r>
              <a:rPr lang="en-US" sz="1100" dirty="0"/>
              <a:t> </a:t>
            </a:r>
            <a:r>
              <a:rPr lang="en-US" sz="1100" dirty="0" err="1"/>
              <a:t>pesticidas</a:t>
            </a:r>
            <a:endParaRPr lang="en-US" sz="1100" dirty="0"/>
          </a:p>
          <a:p>
            <a:pPr marL="617469" lvl="1" indent="-168401">
              <a:buFont typeface="Arial" panose="020B0604020202020204" pitchFamily="34" charset="0"/>
              <a:buChar char="•"/>
            </a:pPr>
            <a:r>
              <a:rPr lang="en-US" sz="1100" dirty="0" err="1"/>
              <a:t>En</a:t>
            </a:r>
            <a:r>
              <a:rPr lang="en-US" sz="1100" dirty="0"/>
              <a:t> </a:t>
            </a:r>
            <a:r>
              <a:rPr lang="en-US" sz="1100" dirty="0" err="1"/>
              <a:t>equipo</a:t>
            </a:r>
            <a:r>
              <a:rPr lang="en-US" sz="1100" dirty="0"/>
              <a:t> de </a:t>
            </a:r>
            <a:r>
              <a:rPr lang="en-US" sz="1100" dirty="0" err="1"/>
              <a:t>protección</a:t>
            </a:r>
            <a:r>
              <a:rPr lang="en-US" sz="1100" dirty="0"/>
              <a:t> personal </a:t>
            </a:r>
            <a:r>
              <a:rPr lang="en-US" sz="1100" dirty="0" err="1"/>
              <a:t>contaminado</a:t>
            </a:r>
            <a:r>
              <a:rPr lang="en-US" sz="1100" dirty="0"/>
              <a:t> (</a:t>
            </a:r>
            <a:r>
              <a:rPr lang="en-US" sz="1100" dirty="0" err="1"/>
              <a:t>manipuladores</a:t>
            </a:r>
            <a:r>
              <a:rPr lang="en-US" sz="1100" dirty="0"/>
              <a:t>) </a:t>
            </a:r>
          </a:p>
          <a:p>
            <a:pPr marL="617469" lvl="1" indent="-168401">
              <a:buFont typeface="Arial" panose="020B0604020202020204" pitchFamily="34" charset="0"/>
              <a:buChar char="•"/>
            </a:pPr>
            <a:r>
              <a:rPr lang="en-US" sz="1100" dirty="0" err="1"/>
              <a:t>En</a:t>
            </a:r>
            <a:r>
              <a:rPr lang="en-US" sz="1100" dirty="0"/>
              <a:t> </a:t>
            </a:r>
            <a:r>
              <a:rPr lang="en-US" sz="1100" dirty="0" err="1"/>
              <a:t>los</a:t>
            </a:r>
            <a:r>
              <a:rPr lang="en-US" sz="1100" dirty="0"/>
              <a:t> </a:t>
            </a:r>
            <a:r>
              <a:rPr lang="en-US" sz="1100" dirty="0" err="1"/>
              <a:t>aparatos</a:t>
            </a:r>
            <a:r>
              <a:rPr lang="en-US" sz="1100" dirty="0"/>
              <a:t> de </a:t>
            </a:r>
            <a:r>
              <a:rPr lang="en-US" sz="1100" dirty="0" err="1"/>
              <a:t>medida</a:t>
            </a:r>
            <a:r>
              <a:rPr lang="en-US" sz="1100" dirty="0"/>
              <a:t> </a:t>
            </a:r>
            <a:r>
              <a:rPr lang="en-US" sz="1100" dirty="0" err="1"/>
              <a:t>utilizada</a:t>
            </a:r>
            <a:r>
              <a:rPr lang="en-US" sz="1100" dirty="0"/>
              <a:t> para </a:t>
            </a:r>
            <a:r>
              <a:rPr lang="en-US" sz="1100" dirty="0" err="1"/>
              <a:t>mezclar</a:t>
            </a:r>
            <a:r>
              <a:rPr lang="en-US" sz="1100" dirty="0"/>
              <a:t> y </a:t>
            </a:r>
            <a:r>
              <a:rPr lang="en-US" sz="1100" dirty="0" err="1"/>
              <a:t>cargar</a:t>
            </a:r>
            <a:r>
              <a:rPr lang="en-US" sz="1100" dirty="0"/>
              <a:t> </a:t>
            </a:r>
            <a:r>
              <a:rPr lang="en-US" sz="1100" dirty="0" err="1"/>
              <a:t>pesticidas</a:t>
            </a:r>
            <a:r>
              <a:rPr lang="en-US" sz="1100" dirty="0"/>
              <a:t> (</a:t>
            </a:r>
            <a:r>
              <a:rPr lang="en-US" sz="1100" dirty="0" err="1"/>
              <a:t>incluyendo</a:t>
            </a:r>
            <a:r>
              <a:rPr lang="en-US" sz="1100" dirty="0"/>
              <a:t> </a:t>
            </a:r>
            <a:r>
              <a:rPr lang="en-US" sz="1100" dirty="0" err="1"/>
              <a:t>balanzas</a:t>
            </a:r>
            <a:r>
              <a:rPr lang="en-US" sz="1100" dirty="0"/>
              <a:t>) (</a:t>
            </a:r>
            <a:r>
              <a:rPr lang="en-US" sz="1100" dirty="0" err="1"/>
              <a:t>manipuladores</a:t>
            </a:r>
            <a:r>
              <a:rPr lang="en-US" sz="1100" dirty="0"/>
              <a:t>)</a:t>
            </a:r>
          </a:p>
          <a:p>
            <a:pPr marL="617469" lvl="1" indent="-168401" defTabSz="898136">
              <a:buFont typeface="Arial" panose="020B0604020202020204" pitchFamily="34" charset="0"/>
              <a:buChar char="•"/>
              <a:defRPr/>
            </a:pPr>
            <a:r>
              <a:rPr lang="en-US" sz="1100" dirty="0" err="1"/>
              <a:t>En</a:t>
            </a:r>
            <a:r>
              <a:rPr lang="en-US" sz="1100" dirty="0"/>
              <a:t> </a:t>
            </a:r>
            <a:r>
              <a:rPr lang="en-US" sz="1100" dirty="0" err="1"/>
              <a:t>los</a:t>
            </a:r>
            <a:r>
              <a:rPr lang="en-US" sz="1100" dirty="0"/>
              <a:t> </a:t>
            </a:r>
            <a:r>
              <a:rPr lang="en-US" sz="1100" dirty="0" err="1"/>
              <a:t>lugares</a:t>
            </a:r>
            <a:r>
              <a:rPr lang="en-US" sz="1100" dirty="0"/>
              <a:t> </a:t>
            </a:r>
            <a:r>
              <a:rPr lang="en-US" sz="1100" dirty="0" err="1"/>
              <a:t>donde</a:t>
            </a:r>
            <a:r>
              <a:rPr lang="en-US" sz="1100" dirty="0"/>
              <a:t> </a:t>
            </a:r>
            <a:r>
              <a:rPr lang="en-US" sz="1100" dirty="0" err="1"/>
              <a:t>los</a:t>
            </a:r>
            <a:r>
              <a:rPr lang="en-US" sz="1100" dirty="0"/>
              <a:t> </a:t>
            </a:r>
            <a:r>
              <a:rPr lang="en-US" sz="1100" dirty="0" err="1"/>
              <a:t>manipuladores</a:t>
            </a:r>
            <a:r>
              <a:rPr lang="en-US" sz="1100" dirty="0"/>
              <a:t> les </a:t>
            </a:r>
            <a:r>
              <a:rPr lang="en-US" sz="1100" dirty="0" err="1"/>
              <a:t>quitan</a:t>
            </a:r>
            <a:r>
              <a:rPr lang="en-US" sz="1100" dirty="0"/>
              <a:t> </a:t>
            </a:r>
            <a:r>
              <a:rPr lang="en-US" sz="1100" dirty="0" err="1"/>
              <a:t>su</a:t>
            </a:r>
            <a:r>
              <a:rPr lang="en-US" sz="1100" dirty="0"/>
              <a:t> </a:t>
            </a:r>
            <a:r>
              <a:rPr lang="en-US" sz="1100" dirty="0" err="1"/>
              <a:t>equipo</a:t>
            </a:r>
            <a:r>
              <a:rPr lang="en-US" sz="1100" dirty="0"/>
              <a:t> de </a:t>
            </a:r>
            <a:r>
              <a:rPr lang="en-US" sz="1100" dirty="0" err="1"/>
              <a:t>protección</a:t>
            </a:r>
            <a:r>
              <a:rPr lang="en-US" sz="1100" dirty="0"/>
              <a:t> personal </a:t>
            </a:r>
            <a:r>
              <a:rPr lang="en-US" sz="1100" dirty="0" err="1"/>
              <a:t>después</a:t>
            </a:r>
            <a:r>
              <a:rPr lang="en-US" sz="1100" dirty="0"/>
              <a:t> de que </a:t>
            </a:r>
            <a:r>
              <a:rPr lang="en-US" sz="1100" dirty="0" err="1"/>
              <a:t>terminan</a:t>
            </a:r>
            <a:r>
              <a:rPr lang="en-US" sz="1100" dirty="0"/>
              <a:t> la </a:t>
            </a:r>
            <a:r>
              <a:rPr lang="en-US" sz="1100" dirty="0" err="1"/>
              <a:t>aplicación</a:t>
            </a:r>
            <a:r>
              <a:rPr lang="en-US" sz="1100" dirty="0"/>
              <a:t>. (</a:t>
            </a:r>
            <a:r>
              <a:rPr lang="en-US" sz="1100" dirty="0" err="1"/>
              <a:t>manipuladores</a:t>
            </a:r>
            <a:r>
              <a:rPr lang="en-US" sz="1100" dirty="0"/>
              <a:t>)</a:t>
            </a:r>
          </a:p>
          <a:p>
            <a:pPr marL="617469" lvl="1" indent="-168401" defTabSz="898136">
              <a:buFont typeface="Arial" panose="020B0604020202020204" pitchFamily="34" charset="0"/>
              <a:buChar char="•"/>
              <a:defRPr/>
            </a:pPr>
            <a:r>
              <a:rPr lang="en-US" sz="1100" dirty="0" err="1"/>
              <a:t>En</a:t>
            </a:r>
            <a:r>
              <a:rPr lang="en-US" sz="1100" dirty="0"/>
              <a:t> </a:t>
            </a:r>
            <a:r>
              <a:rPr lang="en-US" sz="1100" dirty="0" err="1"/>
              <a:t>contenedores</a:t>
            </a:r>
            <a:r>
              <a:rPr lang="en-US" sz="1100" dirty="0"/>
              <a:t> </a:t>
            </a:r>
            <a:r>
              <a:rPr lang="en-US" sz="1100" dirty="0" err="1"/>
              <a:t>vacios</a:t>
            </a:r>
            <a:r>
              <a:rPr lang="en-US" sz="1100" dirty="0"/>
              <a:t> y </a:t>
            </a:r>
            <a:r>
              <a:rPr lang="en-US" sz="1100" dirty="0" err="1"/>
              <a:t>los</a:t>
            </a:r>
            <a:r>
              <a:rPr lang="en-US" sz="1100" dirty="0"/>
              <a:t> </a:t>
            </a:r>
            <a:r>
              <a:rPr lang="en-US" sz="1100" dirty="0" err="1"/>
              <a:t>herramientas</a:t>
            </a:r>
            <a:r>
              <a:rPr lang="en-US" sz="1100" dirty="0"/>
              <a:t> </a:t>
            </a:r>
            <a:r>
              <a:rPr lang="en-US" sz="1100" dirty="0" err="1" smtClean="0"/>
              <a:t>utilizadas</a:t>
            </a:r>
            <a:r>
              <a:rPr lang="en-US" sz="1100" dirty="0" smtClean="0"/>
              <a:t> </a:t>
            </a:r>
            <a:r>
              <a:rPr lang="en-US" sz="1100" dirty="0"/>
              <a:t>para </a:t>
            </a:r>
            <a:r>
              <a:rPr lang="en-US" sz="1100" dirty="0" err="1"/>
              <a:t>abrirlos</a:t>
            </a:r>
            <a:r>
              <a:rPr lang="en-US" sz="1100" dirty="0"/>
              <a:t>. (</a:t>
            </a:r>
            <a:r>
              <a:rPr lang="en-US" sz="1100" dirty="0" err="1"/>
              <a:t>manipuladores</a:t>
            </a:r>
            <a:r>
              <a:rPr lang="en-US" sz="1100" dirty="0"/>
              <a:t>)</a:t>
            </a:r>
          </a:p>
          <a:p>
            <a:pPr marL="617469" lvl="1" indent="-168401" defTabSz="898136">
              <a:buFont typeface="Arial" panose="020B0604020202020204" pitchFamily="34" charset="0"/>
              <a:buChar char="•"/>
              <a:defRPr/>
            </a:pPr>
            <a:r>
              <a:rPr lang="en-US" sz="1100" dirty="0" err="1"/>
              <a:t>En</a:t>
            </a:r>
            <a:r>
              <a:rPr lang="en-US" sz="1100" dirty="0"/>
              <a:t> </a:t>
            </a:r>
            <a:r>
              <a:rPr lang="en-US" sz="1100" dirty="0" err="1"/>
              <a:t>los</a:t>
            </a:r>
            <a:r>
              <a:rPr lang="en-US" sz="1100" dirty="0"/>
              <a:t> </a:t>
            </a:r>
            <a:r>
              <a:rPr lang="en-US" sz="1100" dirty="0" err="1"/>
              <a:t>herramientas</a:t>
            </a:r>
            <a:r>
              <a:rPr lang="en-US" sz="1100" dirty="0"/>
              <a:t> </a:t>
            </a:r>
            <a:r>
              <a:rPr lang="en-US" sz="1100" dirty="0" err="1"/>
              <a:t>utilizadas</a:t>
            </a:r>
            <a:r>
              <a:rPr lang="en-US" sz="1100" dirty="0"/>
              <a:t> para </a:t>
            </a:r>
            <a:r>
              <a:rPr lang="en-US" sz="1100" dirty="0" err="1"/>
              <a:t>limpiar</a:t>
            </a:r>
            <a:r>
              <a:rPr lang="en-US" sz="1100" dirty="0"/>
              <a:t> </a:t>
            </a:r>
            <a:r>
              <a:rPr lang="en-US" sz="1100" dirty="0" err="1"/>
              <a:t>boquillas</a:t>
            </a:r>
            <a:r>
              <a:rPr lang="en-US" sz="1100" dirty="0"/>
              <a:t> </a:t>
            </a:r>
            <a:r>
              <a:rPr lang="en-US" sz="1100" dirty="0" err="1"/>
              <a:t>tapadas</a:t>
            </a:r>
            <a:r>
              <a:rPr lang="en-US" sz="1100" dirty="0"/>
              <a:t> (</a:t>
            </a:r>
            <a:r>
              <a:rPr lang="en-US" sz="1100" dirty="0" err="1"/>
              <a:t>manipuladores</a:t>
            </a:r>
            <a:r>
              <a:rPr lang="en-US" sz="1100" dirty="0"/>
              <a:t>) </a:t>
            </a:r>
          </a:p>
          <a:p>
            <a:pPr marL="617469" lvl="1" indent="-168401" defTabSz="898136">
              <a:buFont typeface="Arial" panose="020B0604020202020204" pitchFamily="34" charset="0"/>
              <a:buChar char="•"/>
              <a:defRPr/>
            </a:pPr>
            <a:r>
              <a:rPr lang="en-US" sz="1100" dirty="0" err="1"/>
              <a:t>En</a:t>
            </a:r>
            <a:r>
              <a:rPr lang="en-US" sz="1100" dirty="0"/>
              <a:t> las </a:t>
            </a:r>
            <a:r>
              <a:rPr lang="en-US" sz="1100" dirty="0" err="1"/>
              <a:t>cabinas</a:t>
            </a:r>
            <a:r>
              <a:rPr lang="en-US" sz="1100" dirty="0"/>
              <a:t> de tractors </a:t>
            </a:r>
            <a:r>
              <a:rPr lang="en-US" sz="1100" dirty="0" err="1"/>
              <a:t>utilizadas</a:t>
            </a:r>
            <a:r>
              <a:rPr lang="en-US" sz="1100" dirty="0"/>
              <a:t> para las </a:t>
            </a:r>
            <a:r>
              <a:rPr lang="en-US" sz="1100" dirty="0" err="1"/>
              <a:t>aplicaciones</a:t>
            </a:r>
            <a:r>
              <a:rPr lang="en-US" sz="1100" dirty="0"/>
              <a:t> de </a:t>
            </a:r>
            <a:r>
              <a:rPr lang="en-US" sz="1100" dirty="0" err="1"/>
              <a:t>pesticidas</a:t>
            </a:r>
            <a:r>
              <a:rPr lang="en-US" sz="1100" dirty="0"/>
              <a:t> (</a:t>
            </a:r>
            <a:r>
              <a:rPr lang="en-US" sz="1100" dirty="0" err="1"/>
              <a:t>manipuladores</a:t>
            </a:r>
            <a:r>
              <a:rPr lang="en-US" sz="1100" dirty="0"/>
              <a:t>)</a:t>
            </a:r>
          </a:p>
          <a:p>
            <a:pPr defTabSz="898136">
              <a:defRPr/>
            </a:pPr>
            <a:endParaRPr lang="en-US" altLang="es-MX" b="1" dirty="0"/>
          </a:p>
          <a:p>
            <a:pPr defTabSz="898136">
              <a:defRPr/>
            </a:pPr>
            <a:r>
              <a:rPr lang="en-US" altLang="es-MX" sz="1100" b="1" dirty="0" err="1"/>
              <a:t>Notas</a:t>
            </a:r>
            <a:r>
              <a:rPr lang="en-US" altLang="es-MX" sz="1100" b="1" dirty="0"/>
              <a:t> para </a:t>
            </a:r>
            <a:r>
              <a:rPr lang="en-US" altLang="es-MX" sz="1100" b="1" dirty="0" err="1"/>
              <a:t>capacitadores</a:t>
            </a:r>
            <a:r>
              <a:rPr lang="en-US" altLang="es-MX" sz="1100" b="1" dirty="0"/>
              <a:t> de </a:t>
            </a:r>
            <a:r>
              <a:rPr lang="en-US" altLang="es-MX" sz="1100" b="1" dirty="0" err="1"/>
              <a:t>trabajadores</a:t>
            </a:r>
            <a:r>
              <a:rPr lang="en-US" altLang="es-MX" sz="1100" b="1" dirty="0"/>
              <a:t> y </a:t>
            </a:r>
            <a:r>
              <a:rPr lang="en-US" altLang="es-MX" sz="1100" b="1" dirty="0" err="1"/>
              <a:t>manipuladores</a:t>
            </a:r>
            <a:endParaRPr lang="en-US" altLang="es-MX" sz="1100" b="1" dirty="0"/>
          </a:p>
          <a:p>
            <a:pPr marL="224535" indent="-224535" defTabSz="898136">
              <a:buFont typeface="+mj-lt"/>
              <a:buAutoNum type="arabicPeriod"/>
              <a:defRPr/>
            </a:pPr>
            <a:r>
              <a:rPr lang="en-US" sz="1100" dirty="0" err="1"/>
              <a:t>Asegúrese</a:t>
            </a:r>
            <a:r>
              <a:rPr lang="en-US" sz="1100" dirty="0"/>
              <a:t> de </a:t>
            </a:r>
            <a:r>
              <a:rPr lang="en-US" sz="1100" dirty="0" err="1"/>
              <a:t>cubrir</a:t>
            </a:r>
            <a:r>
              <a:rPr lang="en-US" sz="1100" dirty="0"/>
              <a:t> </a:t>
            </a:r>
            <a:r>
              <a:rPr lang="en-US" sz="1100" dirty="0" err="1"/>
              <a:t>esta</a:t>
            </a:r>
            <a:r>
              <a:rPr lang="en-US" sz="1100" dirty="0"/>
              <a:t> </a:t>
            </a:r>
            <a:r>
              <a:rPr lang="en-US" sz="1100" dirty="0" err="1"/>
              <a:t>información</a:t>
            </a:r>
            <a:r>
              <a:rPr lang="en-US" sz="1100" dirty="0"/>
              <a:t> con </a:t>
            </a:r>
            <a:r>
              <a:rPr lang="en-US" sz="1100" dirty="0" err="1"/>
              <a:t>escenarios</a:t>
            </a:r>
            <a:r>
              <a:rPr lang="en-US" sz="1100" dirty="0"/>
              <a:t> que </a:t>
            </a:r>
            <a:r>
              <a:rPr lang="en-US" sz="1100" dirty="0" err="1"/>
              <a:t>sean</a:t>
            </a:r>
            <a:r>
              <a:rPr lang="en-US" sz="1100" dirty="0"/>
              <a:t> </a:t>
            </a:r>
            <a:r>
              <a:rPr lang="en-US" sz="1100" dirty="0" err="1"/>
              <a:t>relevantes</a:t>
            </a:r>
            <a:r>
              <a:rPr lang="en-US" sz="1100" dirty="0"/>
              <a:t> para las </a:t>
            </a:r>
            <a:r>
              <a:rPr lang="en-US" sz="1100" dirty="0" err="1"/>
              <a:t>trabajadores</a:t>
            </a:r>
            <a:r>
              <a:rPr lang="en-US" sz="1100" dirty="0"/>
              <a:t> y </a:t>
            </a:r>
            <a:r>
              <a:rPr lang="en-US" sz="1100" dirty="0" err="1"/>
              <a:t>manipuladores</a:t>
            </a:r>
            <a:r>
              <a:rPr lang="en-US" sz="1100" dirty="0"/>
              <a:t>. </a:t>
            </a:r>
            <a:r>
              <a:rPr lang="en-US" sz="1100" dirty="0" err="1"/>
              <a:t>Por</a:t>
            </a:r>
            <a:r>
              <a:rPr lang="en-US" sz="1100" dirty="0"/>
              <a:t> </a:t>
            </a:r>
            <a:r>
              <a:rPr lang="en-US" sz="1100" dirty="0" err="1"/>
              <a:t>ejemplo</a:t>
            </a:r>
            <a:r>
              <a:rPr lang="en-US" sz="1100" dirty="0"/>
              <a:t>, </a:t>
            </a:r>
            <a:r>
              <a:rPr lang="en-US" sz="1100" dirty="0" err="1"/>
              <a:t>algunas</a:t>
            </a:r>
            <a:r>
              <a:rPr lang="en-US" sz="1100" dirty="0"/>
              <a:t> </a:t>
            </a:r>
            <a:r>
              <a:rPr lang="en-US" sz="1100" dirty="0" err="1"/>
              <a:t>operadores</a:t>
            </a:r>
            <a:r>
              <a:rPr lang="en-US" sz="1100" dirty="0"/>
              <a:t> de </a:t>
            </a:r>
            <a:r>
              <a:rPr lang="en-US" sz="1100" dirty="0" err="1"/>
              <a:t>tractores</a:t>
            </a:r>
            <a:r>
              <a:rPr lang="en-US" sz="1100" dirty="0"/>
              <a:t> </a:t>
            </a:r>
            <a:r>
              <a:rPr lang="en-US" sz="1100" dirty="0" err="1"/>
              <a:t>pueden</a:t>
            </a:r>
            <a:r>
              <a:rPr lang="en-US" sz="1100" dirty="0"/>
              <a:t> </a:t>
            </a:r>
            <a:r>
              <a:rPr lang="en-US" sz="1100" dirty="0" err="1"/>
              <a:t>tomar</a:t>
            </a:r>
            <a:r>
              <a:rPr lang="en-US" sz="1100" dirty="0"/>
              <a:t> </a:t>
            </a:r>
            <a:r>
              <a:rPr lang="en-US" sz="1100" dirty="0" err="1"/>
              <a:t>en</a:t>
            </a:r>
            <a:r>
              <a:rPr lang="en-US" sz="1100" dirty="0"/>
              <a:t> </a:t>
            </a:r>
            <a:r>
              <a:rPr lang="en-US" sz="1100" dirty="0" err="1"/>
              <a:t>contacto</a:t>
            </a:r>
            <a:r>
              <a:rPr lang="en-US" sz="1100" dirty="0"/>
              <a:t> con </a:t>
            </a:r>
            <a:r>
              <a:rPr lang="en-US" sz="1100" dirty="0" err="1"/>
              <a:t>los</a:t>
            </a:r>
            <a:r>
              <a:rPr lang="en-US" sz="1100" dirty="0"/>
              <a:t> </a:t>
            </a:r>
            <a:r>
              <a:rPr lang="en-US" sz="1100" dirty="0" err="1"/>
              <a:t>residuos</a:t>
            </a:r>
            <a:r>
              <a:rPr lang="en-US" sz="1100" dirty="0"/>
              <a:t> de </a:t>
            </a:r>
            <a:r>
              <a:rPr lang="en-US" sz="1100" dirty="0" err="1"/>
              <a:t>pesticidas</a:t>
            </a:r>
            <a:r>
              <a:rPr lang="en-US" sz="1100" dirty="0"/>
              <a:t> </a:t>
            </a:r>
            <a:r>
              <a:rPr lang="en-US" sz="1100" dirty="0" err="1"/>
              <a:t>en</a:t>
            </a:r>
            <a:r>
              <a:rPr lang="en-US" sz="1100" dirty="0"/>
              <a:t> </a:t>
            </a:r>
            <a:r>
              <a:rPr lang="en-US" sz="1100" dirty="0" err="1"/>
              <a:t>tractores</a:t>
            </a:r>
            <a:r>
              <a:rPr lang="en-US" sz="1100" dirty="0"/>
              <a:t> que no </a:t>
            </a:r>
            <a:r>
              <a:rPr lang="en-US" sz="1100" dirty="0" err="1"/>
              <a:t>han</a:t>
            </a:r>
            <a:r>
              <a:rPr lang="en-US" sz="1100" dirty="0"/>
              <a:t> </a:t>
            </a:r>
            <a:r>
              <a:rPr lang="en-US" sz="1100" dirty="0" err="1"/>
              <a:t>sidos</a:t>
            </a:r>
            <a:r>
              <a:rPr lang="en-US" sz="1100" dirty="0"/>
              <a:t> </a:t>
            </a:r>
            <a:r>
              <a:rPr lang="en-US" sz="1100" dirty="0" err="1"/>
              <a:t>descontaminados</a:t>
            </a:r>
            <a:r>
              <a:rPr lang="en-US" sz="1100" dirty="0"/>
              <a:t> </a:t>
            </a:r>
            <a:r>
              <a:rPr lang="en-US" sz="1100" dirty="0" err="1"/>
              <a:t>después</a:t>
            </a:r>
            <a:r>
              <a:rPr lang="en-US" sz="1100" dirty="0"/>
              <a:t> de la </a:t>
            </a:r>
            <a:r>
              <a:rPr lang="en-US" sz="1100" dirty="0" err="1"/>
              <a:t>aplicación</a:t>
            </a:r>
            <a:r>
              <a:rPr lang="en-US" sz="1100" dirty="0"/>
              <a:t> del </a:t>
            </a:r>
            <a:r>
              <a:rPr lang="en-US" sz="1100" dirty="0" err="1" smtClean="0"/>
              <a:t>pesticida</a:t>
            </a:r>
            <a:r>
              <a:rPr lang="en-US" sz="1100" dirty="0" smtClean="0"/>
              <a:t>.</a:t>
            </a:r>
            <a:endParaRPr lang="en-US" sz="1100" dirty="0"/>
          </a:p>
          <a:p>
            <a:pPr defTabSz="898136">
              <a:defRPr/>
            </a:pPr>
            <a:endParaRPr lang="en-US" sz="1100" dirty="0"/>
          </a:p>
          <a:p>
            <a:pPr defTabSz="898136">
              <a:defRPr/>
            </a:pPr>
            <a:r>
              <a:rPr lang="en-US" sz="1100" b="1" dirty="0" err="1"/>
              <a:t>Actividad</a:t>
            </a:r>
            <a:r>
              <a:rPr lang="en-US" sz="1100" b="1" dirty="0"/>
              <a:t> </a:t>
            </a:r>
            <a:r>
              <a:rPr lang="en-US" sz="1100" b="1" dirty="0" err="1"/>
              <a:t>Sugerida</a:t>
            </a:r>
            <a:endParaRPr lang="en-US" sz="1100" b="1" dirty="0"/>
          </a:p>
          <a:p>
            <a:pPr marL="224535" indent="-224535" defTabSz="898136">
              <a:buFont typeface="+mj-lt"/>
              <a:buAutoNum type="arabicPeriod"/>
              <a:defRPr/>
            </a:pPr>
            <a:r>
              <a:rPr lang="en-US" sz="1100" dirty="0" err="1"/>
              <a:t>Sección</a:t>
            </a:r>
            <a:r>
              <a:rPr lang="en-US" sz="1100" dirty="0"/>
              <a:t> 4. </a:t>
            </a:r>
            <a:r>
              <a:rPr lang="en-US" sz="1100" dirty="0" err="1"/>
              <a:t>Actividad</a:t>
            </a:r>
            <a:r>
              <a:rPr lang="en-US" sz="1100" dirty="0"/>
              <a:t> para el </a:t>
            </a:r>
            <a:r>
              <a:rPr lang="en-US" sz="1100" dirty="0" err="1"/>
              <a:t>tema</a:t>
            </a:r>
            <a:r>
              <a:rPr lang="en-US" sz="1100" dirty="0"/>
              <a:t> </a:t>
            </a:r>
            <a:r>
              <a:rPr lang="es-ES" sz="1100" i="1" dirty="0" smtClean="0"/>
              <a:t>donde puede encontrar </a:t>
            </a:r>
            <a:r>
              <a:rPr lang="es-ES" sz="1100" i="1" dirty="0"/>
              <a:t>los </a:t>
            </a:r>
            <a:r>
              <a:rPr lang="es-ES" sz="1100" i="1" dirty="0" smtClean="0"/>
              <a:t>pesticidas </a:t>
            </a:r>
            <a:r>
              <a:rPr lang="es-ES" sz="1100" i="1" dirty="0"/>
              <a:t>en el </a:t>
            </a:r>
            <a:r>
              <a:rPr lang="es-ES" sz="1100" i="1" dirty="0" smtClean="0"/>
              <a:t>trabajo </a:t>
            </a:r>
            <a:r>
              <a:rPr lang="es-ES" sz="1100" i="1" dirty="0"/>
              <a:t>y </a:t>
            </a:r>
            <a:r>
              <a:rPr lang="es-ES" sz="1100" i="1" dirty="0" smtClean="0"/>
              <a:t>cómo pueden entrar a </a:t>
            </a:r>
            <a:r>
              <a:rPr lang="es-ES" sz="1100" i="1" dirty="0"/>
              <a:t>su </a:t>
            </a:r>
            <a:r>
              <a:rPr lang="es-ES" sz="1100" i="1" dirty="0" smtClean="0"/>
              <a:t>cuerpo</a:t>
            </a:r>
            <a:r>
              <a:rPr lang="en-US" sz="1100" dirty="0" smtClean="0"/>
              <a:t>: “</a:t>
            </a:r>
            <a:r>
              <a:rPr lang="en-US" sz="1100" dirty="0" err="1"/>
              <a:t>r</a:t>
            </a:r>
            <a:r>
              <a:rPr lang="en-US" sz="1100" dirty="0" err="1" smtClean="0"/>
              <a:t>esiduos</a:t>
            </a:r>
            <a:r>
              <a:rPr lang="en-US" sz="1100" dirty="0" smtClean="0"/>
              <a:t> </a:t>
            </a:r>
            <a:r>
              <a:rPr lang="en-US" sz="1100" dirty="0"/>
              <a:t>de </a:t>
            </a:r>
            <a:r>
              <a:rPr lang="en-US" sz="1100" dirty="0" err="1"/>
              <a:t>los</a:t>
            </a:r>
            <a:r>
              <a:rPr lang="en-US" sz="1100" dirty="0"/>
              <a:t> </a:t>
            </a:r>
            <a:r>
              <a:rPr lang="en-US" sz="1100" dirty="0" err="1"/>
              <a:t>p</a:t>
            </a:r>
            <a:r>
              <a:rPr lang="en-US" sz="1100" dirty="0" err="1" smtClean="0"/>
              <a:t>esticidas</a:t>
            </a:r>
            <a:r>
              <a:rPr lang="en-US" sz="1100" dirty="0" smtClean="0"/>
              <a:t> </a:t>
            </a:r>
            <a:r>
              <a:rPr lang="en-US" sz="1100" dirty="0" err="1"/>
              <a:t>en</a:t>
            </a:r>
            <a:r>
              <a:rPr lang="en-US" sz="1100" dirty="0"/>
              <a:t> </a:t>
            </a:r>
            <a:r>
              <a:rPr lang="en-US" sz="1100" dirty="0" err="1"/>
              <a:t>f</a:t>
            </a:r>
            <a:r>
              <a:rPr lang="en-US" sz="1100" dirty="0" err="1" smtClean="0"/>
              <a:t>rutas</a:t>
            </a:r>
            <a:r>
              <a:rPr lang="en-US" sz="1100" dirty="0" smtClean="0"/>
              <a:t> </a:t>
            </a:r>
            <a:r>
              <a:rPr lang="en-US" sz="1100" dirty="0"/>
              <a:t>y </a:t>
            </a:r>
            <a:r>
              <a:rPr lang="en-US" sz="1100" dirty="0" err="1"/>
              <a:t>v</a:t>
            </a:r>
            <a:r>
              <a:rPr lang="en-US" sz="1100" dirty="0" err="1" smtClean="0"/>
              <a:t>erduras</a:t>
            </a:r>
            <a:r>
              <a:rPr lang="en-US" sz="1100" dirty="0" smtClean="0"/>
              <a:t> </a:t>
            </a:r>
            <a:r>
              <a:rPr lang="en-US" sz="1100" dirty="0"/>
              <a:t>n</a:t>
            </a:r>
            <a:r>
              <a:rPr lang="en-US" sz="1100" dirty="0" smtClean="0"/>
              <a:t>o </a:t>
            </a:r>
            <a:r>
              <a:rPr lang="en-US" sz="1100" dirty="0" err="1" smtClean="0"/>
              <a:t>lavados</a:t>
            </a:r>
            <a:r>
              <a:rPr lang="en-US" sz="1100" dirty="0" smtClean="0"/>
              <a:t>.”</a:t>
            </a:r>
            <a:endParaRPr lang="en-US" sz="1100" dirty="0"/>
          </a:p>
          <a:p>
            <a:pPr defTabSz="898136">
              <a:defRPr/>
            </a:pPr>
            <a:endParaRPr lang="en-US" sz="1100" dirty="0"/>
          </a:p>
          <a:p>
            <a:r>
              <a:rPr lang="en-US" sz="1100" dirty="0" err="1"/>
              <a:t>Recurso</a:t>
            </a:r>
            <a:r>
              <a:rPr lang="en-US" sz="1100" dirty="0"/>
              <a:t>/</a:t>
            </a:r>
            <a:r>
              <a:rPr lang="en-US" sz="1100" dirty="0" err="1"/>
              <a:t>Referencia</a:t>
            </a:r>
            <a:endParaRPr lang="en-US" sz="1100" dirty="0"/>
          </a:p>
          <a:p>
            <a:r>
              <a:rPr lang="en-US" sz="1100" dirty="0"/>
              <a:t>Washington State Department of Agriculture (WSDA) Farmworker Education Program.  </a:t>
            </a:r>
            <a:r>
              <a:rPr lang="en-US" sz="1100" u="sng" dirty="0"/>
              <a:t>Worker Protection Standard Train the Trainer Manual</a:t>
            </a:r>
            <a:r>
              <a:rPr lang="en-US" sz="1100" dirty="0"/>
              <a:t>. WSDA Pesticide Management Division. Washington State 2014.</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174251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AutoNum type="arabicPeriod"/>
            </a:pPr>
            <a:r>
              <a:rPr lang="en-US" dirty="0"/>
              <a:t>There are four routes</a:t>
            </a:r>
            <a:r>
              <a:rPr lang="en-US" baseline="0" dirty="0"/>
              <a:t> of pesticide entry into the body:</a:t>
            </a:r>
          </a:p>
          <a:p>
            <a:pPr marL="673603" lvl="1" indent="-224535">
              <a:buFont typeface="Arial" panose="020B0604020202020204" pitchFamily="34" charset="0"/>
              <a:buChar char="•"/>
            </a:pPr>
            <a:r>
              <a:rPr lang="en-US" baseline="0" dirty="0"/>
              <a:t>Skin (dermal)</a:t>
            </a:r>
          </a:p>
          <a:p>
            <a:pPr marL="673603" lvl="1" indent="-224535">
              <a:buFont typeface="Arial" panose="020B0604020202020204" pitchFamily="34" charset="0"/>
              <a:buChar char="•"/>
            </a:pPr>
            <a:r>
              <a:rPr lang="en-US" baseline="0" dirty="0"/>
              <a:t>Eyes (ocular)</a:t>
            </a:r>
          </a:p>
          <a:p>
            <a:pPr marL="673603" lvl="1" indent="-224535">
              <a:buFont typeface="Arial" panose="020B0604020202020204" pitchFamily="34" charset="0"/>
              <a:buChar char="•"/>
            </a:pPr>
            <a:r>
              <a:rPr lang="en-US" baseline="0" dirty="0"/>
              <a:t>Nose (inhalation)</a:t>
            </a:r>
          </a:p>
          <a:p>
            <a:pPr marL="673603" lvl="1" indent="-224535">
              <a:buFont typeface="Arial" panose="020B0604020202020204" pitchFamily="34" charset="0"/>
              <a:buChar char="•"/>
            </a:pPr>
            <a:r>
              <a:rPr lang="en-US" baseline="0" dirty="0"/>
              <a:t>Mouth (oral)</a:t>
            </a:r>
          </a:p>
          <a:p>
            <a:pPr marL="673603" lvl="1" indent="-224535">
              <a:buFont typeface="Arial" panose="020B0604020202020204" pitchFamily="34" charset="0"/>
              <a:buChar char="•"/>
            </a:pPr>
            <a:endParaRPr lang="en-US" baseline="0" dirty="0"/>
          </a:p>
          <a:p>
            <a:pPr defTabSz="898136">
              <a:defRPr/>
            </a:pPr>
            <a:r>
              <a:rPr lang="en-US" b="1" dirty="0"/>
              <a:t>Suggested Activities: </a:t>
            </a:r>
          </a:p>
          <a:p>
            <a:pPr marL="224535" indent="-224535" defTabSz="898136">
              <a:buFont typeface="+mj-lt"/>
              <a:buAutoNum type="arabicPeriod"/>
              <a:defRPr/>
            </a:pPr>
            <a:r>
              <a:rPr lang="en-US" dirty="0"/>
              <a:t>Section 4. Activities for Where You May Encounter Pesticides at Work and How They Can Enter Your Body: “</a:t>
            </a:r>
            <a:r>
              <a:rPr lang="en-US" baseline="0" dirty="0"/>
              <a:t>Pesticide Route of Entry into the Body Exercise”</a:t>
            </a:r>
          </a:p>
          <a:p>
            <a:pPr marL="224535" indent="-224535" defTabSz="898136">
              <a:buFont typeface="+mj-lt"/>
              <a:buAutoNum type="arabicPeriod"/>
              <a:defRPr/>
            </a:pPr>
            <a:r>
              <a:rPr lang="en-US" dirty="0"/>
              <a:t>Section 4. Activities for Where You May Encounter Pesticides at Work and How They Can Enter Your Body: “</a:t>
            </a:r>
            <a:r>
              <a:rPr lang="en-US" baseline="0" dirty="0"/>
              <a:t>Story Telling”</a:t>
            </a:r>
          </a:p>
          <a:p>
            <a:pPr marL="224535" indent="-224535" defTabSz="898136">
              <a:buFont typeface="+mj-lt"/>
              <a:buAutoNum type="arabicPeriod"/>
              <a:defRPr/>
            </a:pPr>
            <a:endParaRPr lang="en-US" baseline="0" dirty="0"/>
          </a:p>
          <a:p>
            <a:pPr defTabSz="898136">
              <a:defRPr/>
            </a:pPr>
            <a:r>
              <a:rPr lang="en-US" altLang="es-MX" b="1" dirty="0" err="1"/>
              <a:t>Información</a:t>
            </a:r>
            <a:r>
              <a:rPr lang="en-US" altLang="es-MX" b="1" baseline="0" dirty="0"/>
              <a:t> que se </a:t>
            </a:r>
            <a:r>
              <a:rPr lang="en-US" altLang="es-MX" b="1" baseline="0" dirty="0" err="1"/>
              <a:t>requiere</a:t>
            </a:r>
            <a:r>
              <a:rPr lang="en-US" altLang="es-MX" b="1" baseline="0" dirty="0"/>
              <a:t> </a:t>
            </a:r>
            <a:r>
              <a:rPr lang="en-US" altLang="es-MX" b="1" baseline="0" dirty="0" err="1"/>
              <a:t>cubrir</a:t>
            </a:r>
            <a:r>
              <a:rPr lang="en-US" altLang="es-MX" b="1" baseline="0" dirty="0"/>
              <a:t>:</a:t>
            </a:r>
            <a:endParaRPr lang="en-US" altLang="es-MX" b="1" dirty="0"/>
          </a:p>
          <a:p>
            <a:pPr marL="224535" indent="-224535">
              <a:buAutoNum type="arabicPeriod"/>
            </a:pPr>
            <a:r>
              <a:rPr lang="es-ES" baseline="0" dirty="0"/>
              <a:t>Hay cuatro vías a través de las cuales los pesticidas pueden entrar en el cuerpo</a:t>
            </a:r>
          </a:p>
          <a:p>
            <a:pPr marL="640594" lvl="1" indent="-174708">
              <a:buFont typeface="Arial" panose="020B0604020202020204" pitchFamily="34" charset="0"/>
              <a:buChar char="•"/>
            </a:pPr>
            <a:r>
              <a:rPr lang="en-US" baseline="0" dirty="0" err="1"/>
              <a:t>Piel</a:t>
            </a:r>
            <a:r>
              <a:rPr lang="en-US" baseline="0" dirty="0"/>
              <a:t> (</a:t>
            </a:r>
            <a:r>
              <a:rPr lang="en-US" baseline="0" dirty="0" err="1" smtClean="0"/>
              <a:t>dérmico</a:t>
            </a:r>
            <a:r>
              <a:rPr lang="en-US" baseline="0" dirty="0" smtClean="0"/>
              <a:t>)</a:t>
            </a:r>
          </a:p>
          <a:p>
            <a:pPr marL="640594" lvl="1" indent="-174708">
              <a:buFont typeface="Arial" panose="020B0604020202020204" pitchFamily="34" charset="0"/>
              <a:buChar char="•"/>
            </a:pPr>
            <a:r>
              <a:rPr lang="en-US" baseline="0" dirty="0" smtClean="0"/>
              <a:t>Eyes </a:t>
            </a:r>
            <a:r>
              <a:rPr lang="en-US" baseline="0" dirty="0"/>
              <a:t>(ocular)</a:t>
            </a:r>
          </a:p>
          <a:p>
            <a:pPr marL="673603" lvl="1" indent="-224535">
              <a:buFont typeface="Arial" panose="020B0604020202020204" pitchFamily="34" charset="0"/>
              <a:buChar char="•"/>
            </a:pPr>
            <a:r>
              <a:rPr lang="en-US" baseline="0" dirty="0" err="1"/>
              <a:t>Nariz</a:t>
            </a:r>
            <a:r>
              <a:rPr lang="en-US" baseline="0" dirty="0"/>
              <a:t> </a:t>
            </a:r>
            <a:r>
              <a:rPr lang="en-US" baseline="0" dirty="0" smtClean="0"/>
              <a:t>(</a:t>
            </a:r>
            <a:r>
              <a:rPr lang="en-US" baseline="0" dirty="0" err="1" smtClean="0"/>
              <a:t>respiratorio</a:t>
            </a:r>
            <a:r>
              <a:rPr lang="en-US" baseline="0" dirty="0" smtClean="0"/>
              <a:t>/</a:t>
            </a:r>
            <a:r>
              <a:rPr lang="en-US" baseline="0" dirty="0" err="1" smtClean="0"/>
              <a:t>inahalación</a:t>
            </a:r>
            <a:r>
              <a:rPr lang="en-US" baseline="0" dirty="0" smtClean="0"/>
              <a:t>)</a:t>
            </a:r>
            <a:endParaRPr lang="en-US" baseline="0" dirty="0"/>
          </a:p>
          <a:p>
            <a:pPr marL="673603" lvl="1" indent="-224535">
              <a:buFont typeface="Arial" panose="020B0604020202020204" pitchFamily="34" charset="0"/>
              <a:buChar char="•"/>
            </a:pPr>
            <a:r>
              <a:rPr lang="en-US" baseline="0" dirty="0"/>
              <a:t>Boca (oral)</a:t>
            </a:r>
          </a:p>
          <a:p>
            <a:pPr marL="673603" lvl="1" indent="-224535">
              <a:buFont typeface="Arial" panose="020B0604020202020204" pitchFamily="34" charset="0"/>
              <a:buChar char="•"/>
            </a:pPr>
            <a:endParaRPr lang="en-US" baseline="0" dirty="0"/>
          </a:p>
          <a:p>
            <a:pPr defTabSz="898136">
              <a:defRPr/>
            </a:pPr>
            <a:r>
              <a:rPr lang="en-US" b="1" dirty="0" err="1"/>
              <a:t>Actividades</a:t>
            </a:r>
            <a:r>
              <a:rPr lang="en-US" b="1" dirty="0"/>
              <a:t> </a:t>
            </a:r>
            <a:r>
              <a:rPr lang="en-US" b="1" dirty="0" err="1"/>
              <a:t>Sugeridas</a:t>
            </a:r>
            <a:r>
              <a:rPr lang="en-US" b="1" dirty="0"/>
              <a:t>: </a:t>
            </a:r>
          </a:p>
          <a:p>
            <a:pPr marL="224535" indent="-224535" defTabSz="898136">
              <a:buFont typeface="+mj-lt"/>
              <a:buAutoNum type="arabicPeriod"/>
              <a:defRPr/>
            </a:pPr>
            <a:r>
              <a:rPr lang="en-US" dirty="0" err="1"/>
              <a:t>Sección</a:t>
            </a:r>
            <a:r>
              <a:rPr lang="en-US" dirty="0"/>
              <a:t> 4. </a:t>
            </a:r>
            <a:r>
              <a:rPr lang="en-US" dirty="0" err="1"/>
              <a:t>Actividades</a:t>
            </a:r>
            <a:r>
              <a:rPr lang="en-US" baseline="0" dirty="0"/>
              <a:t> para el </a:t>
            </a:r>
            <a:r>
              <a:rPr lang="en-US" baseline="0" dirty="0" err="1"/>
              <a:t>tema</a:t>
            </a:r>
            <a:r>
              <a:rPr lang="en-US" baseline="0" dirty="0"/>
              <a:t> </a:t>
            </a:r>
            <a:r>
              <a:rPr lang="es-ES" i="1" baseline="0" dirty="0" smtClean="0"/>
              <a:t>D</a:t>
            </a:r>
            <a:r>
              <a:rPr lang="es-ES" i="1" dirty="0" smtClean="0"/>
              <a:t>onde puede encontrar </a:t>
            </a:r>
            <a:r>
              <a:rPr lang="es-ES" i="1" dirty="0"/>
              <a:t>los </a:t>
            </a:r>
            <a:r>
              <a:rPr lang="es-ES" i="1" dirty="0" smtClean="0"/>
              <a:t>pesticidas </a:t>
            </a:r>
            <a:r>
              <a:rPr lang="es-ES" i="1" dirty="0"/>
              <a:t>en el </a:t>
            </a:r>
            <a:r>
              <a:rPr lang="es-ES" i="1" dirty="0" smtClean="0"/>
              <a:t>trabajo </a:t>
            </a:r>
            <a:r>
              <a:rPr lang="es-ES" i="1" dirty="0"/>
              <a:t>y </a:t>
            </a:r>
            <a:r>
              <a:rPr lang="es-ES" i="1" dirty="0" smtClean="0"/>
              <a:t>cómo pueden entrar </a:t>
            </a:r>
            <a:r>
              <a:rPr lang="es-ES" i="1" dirty="0"/>
              <a:t>en su </a:t>
            </a:r>
            <a:r>
              <a:rPr lang="es-ES" i="1" dirty="0" smtClean="0"/>
              <a:t>cuerpo</a:t>
            </a:r>
            <a:r>
              <a:rPr lang="en-US" dirty="0"/>
              <a:t>: El</a:t>
            </a:r>
            <a:r>
              <a:rPr lang="en-US" baseline="0" dirty="0"/>
              <a:t> </a:t>
            </a:r>
            <a:r>
              <a:rPr lang="es-ES" baseline="0" dirty="0"/>
              <a:t>ejercicio educativo llamado “Las </a:t>
            </a:r>
            <a:r>
              <a:rPr lang="es-ES" baseline="0" dirty="0" smtClean="0"/>
              <a:t>vías </a:t>
            </a:r>
            <a:r>
              <a:rPr lang="es-ES" baseline="0" dirty="0"/>
              <a:t>de </a:t>
            </a:r>
            <a:r>
              <a:rPr lang="es-ES" baseline="0" dirty="0" smtClean="0"/>
              <a:t>entrada </a:t>
            </a:r>
            <a:r>
              <a:rPr lang="es-ES" baseline="0" dirty="0"/>
              <a:t>de </a:t>
            </a:r>
            <a:r>
              <a:rPr lang="es-ES" baseline="0" dirty="0" smtClean="0"/>
              <a:t>pesticidas </a:t>
            </a:r>
            <a:r>
              <a:rPr lang="es-ES" baseline="0" dirty="0"/>
              <a:t>en el </a:t>
            </a:r>
            <a:r>
              <a:rPr lang="es-ES" baseline="0" dirty="0" smtClean="0"/>
              <a:t>cuerpo</a:t>
            </a:r>
            <a:r>
              <a:rPr lang="es-ES" baseline="0" dirty="0"/>
              <a:t>"</a:t>
            </a:r>
            <a:endParaRPr lang="en-US" baseline="0" dirty="0"/>
          </a:p>
          <a:p>
            <a:pPr marL="224535" indent="-224535" defTabSz="898136">
              <a:buFont typeface="+mj-lt"/>
              <a:buAutoNum type="arabicPeriod"/>
              <a:defRPr/>
            </a:pPr>
            <a:r>
              <a:rPr lang="en-US" dirty="0" err="1"/>
              <a:t>Sección</a:t>
            </a:r>
            <a:r>
              <a:rPr lang="en-US" dirty="0"/>
              <a:t> 4. </a:t>
            </a:r>
            <a:r>
              <a:rPr lang="en-US" dirty="0" err="1"/>
              <a:t>Actividades</a:t>
            </a:r>
            <a:r>
              <a:rPr lang="en-US" baseline="0" dirty="0"/>
              <a:t> para el </a:t>
            </a:r>
            <a:r>
              <a:rPr lang="en-US" baseline="0" dirty="0" err="1"/>
              <a:t>tema</a:t>
            </a:r>
            <a:r>
              <a:rPr lang="en-US" baseline="0" dirty="0"/>
              <a:t> </a:t>
            </a:r>
            <a:r>
              <a:rPr lang="es-ES" i="1" baseline="0" dirty="0" smtClean="0"/>
              <a:t>D</a:t>
            </a:r>
            <a:r>
              <a:rPr lang="es-ES" i="1" dirty="0" smtClean="0"/>
              <a:t>onde puede encontrar los pesticidas en el trabajo y cómo pueden entrar en su cuerpo</a:t>
            </a:r>
            <a:r>
              <a:rPr lang="en-US" dirty="0" smtClean="0"/>
              <a:t>: “</a:t>
            </a:r>
            <a:r>
              <a:rPr lang="en-US" dirty="0" err="1" smtClean="0"/>
              <a:t>contar</a:t>
            </a:r>
            <a:r>
              <a:rPr lang="en-US" dirty="0" smtClean="0"/>
              <a:t> </a:t>
            </a:r>
            <a:r>
              <a:rPr lang="en-US" dirty="0" err="1" smtClean="0"/>
              <a:t>historias</a:t>
            </a:r>
            <a:r>
              <a:rPr lang="en-US" dirty="0" smtClean="0"/>
              <a:t>.</a:t>
            </a:r>
            <a:r>
              <a:rPr lang="en-US" baseline="0" dirty="0" smtClean="0"/>
              <a:t>”</a:t>
            </a:r>
            <a:endParaRPr lang="en-US" dirty="0" smtClean="0"/>
          </a:p>
          <a:p>
            <a:pPr marL="224535" indent="-224535" defTabSz="898136">
              <a:buFont typeface="+mj-lt"/>
              <a:buAutoNum type="arabicPeriod"/>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354992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29736" indent="-280667" eaLnBrk="0" hangingPunct="0">
              <a:defRPr>
                <a:solidFill>
                  <a:schemeClr val="tx1"/>
                </a:solidFill>
                <a:latin typeface="Arial" panose="020B0604020202020204" pitchFamily="34" charset="0"/>
              </a:defRPr>
            </a:lvl2pPr>
            <a:lvl3pPr marL="1122671" indent="-224535" eaLnBrk="0" hangingPunct="0">
              <a:defRPr>
                <a:solidFill>
                  <a:schemeClr val="tx1"/>
                </a:solidFill>
                <a:latin typeface="Arial" panose="020B0604020202020204" pitchFamily="34" charset="0"/>
              </a:defRPr>
            </a:lvl3pPr>
            <a:lvl4pPr marL="1571739" indent="-224535" eaLnBrk="0" hangingPunct="0">
              <a:defRPr>
                <a:solidFill>
                  <a:schemeClr val="tx1"/>
                </a:solidFill>
                <a:latin typeface="Arial" panose="020B0604020202020204" pitchFamily="34" charset="0"/>
              </a:defRPr>
            </a:lvl4pPr>
            <a:lvl5pPr marL="2020807" indent="-224535" eaLnBrk="0" hangingPunct="0">
              <a:defRPr>
                <a:solidFill>
                  <a:schemeClr val="tx1"/>
                </a:solidFill>
                <a:latin typeface="Arial" panose="020B0604020202020204" pitchFamily="34" charset="0"/>
              </a:defRPr>
            </a:lvl5pPr>
            <a:lvl6pPr marL="2469876" indent="-224535" eaLnBrk="0" fontAlgn="base" hangingPunct="0">
              <a:spcBef>
                <a:spcPct val="0"/>
              </a:spcBef>
              <a:spcAft>
                <a:spcPct val="0"/>
              </a:spcAft>
              <a:defRPr>
                <a:solidFill>
                  <a:schemeClr val="tx1"/>
                </a:solidFill>
                <a:latin typeface="Arial" panose="020B0604020202020204" pitchFamily="34" charset="0"/>
              </a:defRPr>
            </a:lvl6pPr>
            <a:lvl7pPr marL="2918944" indent="-224535" eaLnBrk="0" fontAlgn="base" hangingPunct="0">
              <a:spcBef>
                <a:spcPct val="0"/>
              </a:spcBef>
              <a:spcAft>
                <a:spcPct val="0"/>
              </a:spcAft>
              <a:defRPr>
                <a:solidFill>
                  <a:schemeClr val="tx1"/>
                </a:solidFill>
                <a:latin typeface="Arial" panose="020B0604020202020204" pitchFamily="34" charset="0"/>
              </a:defRPr>
            </a:lvl7pPr>
            <a:lvl8pPr marL="3368012" indent="-224535" eaLnBrk="0" fontAlgn="base" hangingPunct="0">
              <a:spcBef>
                <a:spcPct val="0"/>
              </a:spcBef>
              <a:spcAft>
                <a:spcPct val="0"/>
              </a:spcAft>
              <a:defRPr>
                <a:solidFill>
                  <a:schemeClr val="tx1"/>
                </a:solidFill>
                <a:latin typeface="Arial" panose="020B0604020202020204" pitchFamily="34" charset="0"/>
              </a:defRPr>
            </a:lvl8pPr>
            <a:lvl9pPr marL="3817080" indent="-22453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45</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8136">
              <a:defRPr/>
            </a:pPr>
            <a:r>
              <a:rPr lang="en-US" altLang="es-MX" b="1" dirty="0"/>
              <a:t>Information required to be covered: </a:t>
            </a:r>
          </a:p>
          <a:p>
            <a:pPr marL="224535" indent="-224535" defTabSz="898136">
              <a:buFont typeface="+mj-lt"/>
              <a:buAutoNum type="arabicPeriod"/>
              <a:defRPr/>
            </a:pPr>
            <a:r>
              <a:rPr lang="en-US" dirty="0"/>
              <a:t>Pesticides can enter the body through the skin if there is exposure. This route of entry is also called </a:t>
            </a:r>
            <a:r>
              <a:rPr lang="en-US" u="sng" dirty="0"/>
              <a:t>dermal </a:t>
            </a:r>
            <a:r>
              <a:rPr lang="en-US" dirty="0"/>
              <a:t>absorption. </a:t>
            </a:r>
          </a:p>
          <a:p>
            <a:pPr marL="224535" indent="-224535" defTabSz="898136">
              <a:buFont typeface="+mj-lt"/>
              <a:buAutoNum type="arabicPeriod"/>
              <a:defRPr/>
            </a:pPr>
            <a:r>
              <a:rPr lang="en-US" dirty="0"/>
              <a:t>The majority of agricultural pesticide injuries or poisonings occur due to skin exposure. Some types of pesticides can pass through the skin into the blood stream. </a:t>
            </a:r>
          </a:p>
          <a:p>
            <a:pPr marL="224535" indent="-224535" defTabSz="898136">
              <a:buFont typeface="+mj-lt"/>
              <a:buAutoNum type="arabicPeriod"/>
              <a:defRPr/>
            </a:pPr>
            <a:r>
              <a:rPr lang="en-US" dirty="0"/>
              <a:t>It is important to remember that there are many factors affecting absorption. Some pesticides are more likely to be absorbed through the skin than others. There are also different parts of the body where skin absorption happens more than others. The form of pesticides that come in contact with skin also matters.</a:t>
            </a:r>
          </a:p>
          <a:p>
            <a:pPr defTabSz="898136">
              <a:defRPr/>
            </a:pPr>
            <a:endParaRPr lang="en-US" dirty="0"/>
          </a:p>
          <a:p>
            <a:pPr defTabSz="449068">
              <a:defRPr/>
            </a:pPr>
            <a:r>
              <a:rPr lang="en-US" altLang="es-MX" b="1" dirty="0"/>
              <a:t>Notes for trainers of workers and pesticide handlers:</a:t>
            </a:r>
          </a:p>
          <a:p>
            <a:pPr marL="224535" indent="-224535">
              <a:buFont typeface="+mj-lt"/>
              <a:buAutoNum type="arabicPeriod"/>
            </a:pPr>
            <a:r>
              <a:rPr lang="en-US" dirty="0"/>
              <a:t>The majority of agricultural pesticide injuries or poisonings occur due to skin exposure. When pesticides get onto the skin, they can cause redness, rash, blisters, and irritation. Some types of pesticides readily penetrate the skin and enter the blood stream.  </a:t>
            </a:r>
          </a:p>
          <a:p>
            <a:pPr marL="224535" indent="-224535">
              <a:buFont typeface="+mj-lt"/>
              <a:buAutoNum type="arabicPeriod"/>
            </a:pPr>
            <a:r>
              <a:rPr lang="en-US" dirty="0"/>
              <a:t>The skin can be exposed to pesticides and their residues through contact with treated plants or soil. Even contact with irrigation water may result in pesticide exposure if pesticides are applied through an irrigation system—or residues from soil, plants or application equipment get into the irrigation water. Skin exposure can also occur when careless pesticide applications result in pesticides drifting onto people who are working nearby or if workers are directly sprayed. Pesticides can be transferred from dirty hands to other parts of the body if workers do not wash their hands before eating, grooming or using the bathroom.</a:t>
            </a:r>
          </a:p>
          <a:p>
            <a:pPr defTabSz="898136">
              <a:defRPr/>
            </a:pPr>
            <a:endParaRPr lang="en-US" dirty="0"/>
          </a:p>
          <a:p>
            <a:r>
              <a:rPr lang="en-US" dirty="0"/>
              <a:t>Resource: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98136">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p>
          <a:p>
            <a:pPr defTabSz="898136">
              <a:defRPr/>
            </a:pPr>
            <a:r>
              <a:rPr lang="en-US" altLang="es-MX" b="1" dirty="0" err="1"/>
              <a:t>Información</a:t>
            </a:r>
            <a:r>
              <a:rPr lang="en-US" altLang="es-MX" b="1" baseline="0" dirty="0"/>
              <a:t> que se </a:t>
            </a:r>
            <a:r>
              <a:rPr lang="en-US" altLang="es-MX" b="1" baseline="0" dirty="0" err="1"/>
              <a:t>requiere</a:t>
            </a:r>
            <a:r>
              <a:rPr lang="en-US" altLang="es-MX" b="1" baseline="0" dirty="0"/>
              <a:t> </a:t>
            </a:r>
            <a:r>
              <a:rPr lang="en-US" altLang="es-MX" b="1" baseline="0" dirty="0" err="1"/>
              <a:t>cubrir</a:t>
            </a:r>
            <a:r>
              <a:rPr lang="en-US" altLang="es-MX" b="1" dirty="0"/>
              <a:t>: </a:t>
            </a:r>
          </a:p>
          <a:p>
            <a:pPr marL="224535" indent="-224535" defTabSz="898136">
              <a:buFont typeface="+mj-lt"/>
              <a:buAutoNum type="arabicPeriod"/>
              <a:defRPr/>
            </a:pPr>
            <a:r>
              <a:rPr lang="en-US" dirty="0"/>
              <a:t>Los </a:t>
            </a:r>
            <a:r>
              <a:rPr lang="en-US" dirty="0" err="1"/>
              <a:t>pesticidas</a:t>
            </a:r>
            <a:r>
              <a:rPr lang="en-US" dirty="0"/>
              <a:t> </a:t>
            </a:r>
            <a:r>
              <a:rPr lang="en-US" dirty="0" err="1"/>
              <a:t>pueden</a:t>
            </a:r>
            <a:r>
              <a:rPr lang="en-US" baseline="0" dirty="0"/>
              <a:t> </a:t>
            </a:r>
            <a:r>
              <a:rPr lang="en-US" baseline="0" dirty="0" err="1"/>
              <a:t>entrar</a:t>
            </a:r>
            <a:r>
              <a:rPr lang="en-US" baseline="0" dirty="0"/>
              <a:t> </a:t>
            </a:r>
            <a:r>
              <a:rPr lang="en-US" baseline="0" dirty="0" err="1"/>
              <a:t>en</a:t>
            </a:r>
            <a:r>
              <a:rPr lang="en-US" baseline="0" dirty="0"/>
              <a:t> el </a:t>
            </a:r>
            <a:r>
              <a:rPr lang="en-US" baseline="0" dirty="0" err="1"/>
              <a:t>cuerpo</a:t>
            </a:r>
            <a:r>
              <a:rPr lang="en-US" baseline="0" dirty="0"/>
              <a:t> </a:t>
            </a:r>
            <a:r>
              <a:rPr lang="en-US" baseline="0" dirty="0" err="1"/>
              <a:t>por</a:t>
            </a:r>
            <a:r>
              <a:rPr lang="en-US" baseline="0" dirty="0"/>
              <a:t> </a:t>
            </a:r>
            <a:r>
              <a:rPr lang="en-US" baseline="0" dirty="0" smtClean="0"/>
              <a:t>la </a:t>
            </a:r>
            <a:r>
              <a:rPr lang="en-US" baseline="0" dirty="0" err="1"/>
              <a:t>piel</a:t>
            </a:r>
            <a:r>
              <a:rPr lang="en-US" baseline="0" dirty="0"/>
              <a:t> </a:t>
            </a:r>
            <a:r>
              <a:rPr lang="en-US" baseline="0" dirty="0" err="1"/>
              <a:t>si</a:t>
            </a:r>
            <a:r>
              <a:rPr lang="en-US" baseline="0" dirty="0"/>
              <a:t> hay </a:t>
            </a:r>
            <a:r>
              <a:rPr lang="en-US" baseline="0" dirty="0" err="1"/>
              <a:t>una</a:t>
            </a:r>
            <a:r>
              <a:rPr lang="en-US" baseline="0" dirty="0"/>
              <a:t> </a:t>
            </a:r>
            <a:r>
              <a:rPr lang="en-US" baseline="0" dirty="0" err="1"/>
              <a:t>exposición</a:t>
            </a:r>
            <a:r>
              <a:rPr lang="en-US" baseline="0" dirty="0"/>
              <a:t>. </a:t>
            </a:r>
            <a:r>
              <a:rPr lang="en-US" baseline="0" dirty="0" err="1"/>
              <a:t>Esta</a:t>
            </a:r>
            <a:r>
              <a:rPr lang="en-US" baseline="0" dirty="0"/>
              <a:t> </a:t>
            </a:r>
            <a:r>
              <a:rPr lang="en-US" baseline="0" dirty="0" err="1"/>
              <a:t>vía</a:t>
            </a:r>
            <a:r>
              <a:rPr lang="en-US" baseline="0" dirty="0"/>
              <a:t> de entrada </a:t>
            </a:r>
            <a:r>
              <a:rPr lang="en-US" baseline="0" dirty="0" err="1"/>
              <a:t>también</a:t>
            </a:r>
            <a:r>
              <a:rPr lang="en-US" baseline="0" dirty="0"/>
              <a:t> se llama </a:t>
            </a:r>
            <a:r>
              <a:rPr lang="en-US" baseline="0" dirty="0" err="1"/>
              <a:t>absorción</a:t>
            </a:r>
            <a:r>
              <a:rPr lang="en-US" baseline="0" dirty="0"/>
              <a:t> </a:t>
            </a:r>
            <a:r>
              <a:rPr lang="en-US" baseline="0" dirty="0" err="1"/>
              <a:t>dérmica</a:t>
            </a:r>
            <a:r>
              <a:rPr lang="en-US" baseline="0" dirty="0"/>
              <a:t>. </a:t>
            </a:r>
            <a:endParaRPr lang="en-US" dirty="0"/>
          </a:p>
          <a:p>
            <a:pPr marL="224535" indent="-224535" defTabSz="898136">
              <a:buFont typeface="+mj-lt"/>
              <a:buAutoNum type="arabicPeriod"/>
              <a:defRPr/>
            </a:pPr>
            <a:r>
              <a:rPr lang="en-US" dirty="0"/>
              <a:t>La </a:t>
            </a:r>
            <a:r>
              <a:rPr lang="en-US" dirty="0" err="1"/>
              <a:t>mayoría</a:t>
            </a:r>
            <a:r>
              <a:rPr lang="en-US" dirty="0"/>
              <a:t> de las </a:t>
            </a:r>
            <a:r>
              <a:rPr lang="en-US" dirty="0" err="1"/>
              <a:t>lesiones</a:t>
            </a:r>
            <a:r>
              <a:rPr lang="en-US" dirty="0"/>
              <a:t> or </a:t>
            </a:r>
            <a:r>
              <a:rPr lang="en-US" dirty="0" err="1"/>
              <a:t>envenenamiento</a:t>
            </a:r>
            <a:r>
              <a:rPr lang="en-US" dirty="0"/>
              <a:t> de</a:t>
            </a:r>
            <a:r>
              <a:rPr lang="en-US" baseline="0" dirty="0"/>
              <a:t> </a:t>
            </a:r>
            <a:r>
              <a:rPr lang="en-US" baseline="0" dirty="0" err="1"/>
              <a:t>pesticidas</a:t>
            </a:r>
            <a:r>
              <a:rPr lang="en-US" baseline="0" dirty="0"/>
              <a:t> </a:t>
            </a:r>
            <a:r>
              <a:rPr lang="en-US" baseline="0" dirty="0" err="1"/>
              <a:t>agrícolas</a:t>
            </a:r>
            <a:r>
              <a:rPr lang="en-US" baseline="0" dirty="0"/>
              <a:t> </a:t>
            </a:r>
            <a:r>
              <a:rPr lang="en-US" baseline="0" dirty="0" err="1"/>
              <a:t>debido</a:t>
            </a:r>
            <a:r>
              <a:rPr lang="en-US" baseline="0" dirty="0"/>
              <a:t> a la </a:t>
            </a:r>
            <a:r>
              <a:rPr lang="en-US" baseline="0" dirty="0" err="1"/>
              <a:t>exposición</a:t>
            </a:r>
            <a:r>
              <a:rPr lang="en-US" baseline="0" dirty="0"/>
              <a:t> de la </a:t>
            </a:r>
            <a:r>
              <a:rPr lang="en-US" baseline="0" dirty="0" err="1"/>
              <a:t>piel</a:t>
            </a:r>
            <a:r>
              <a:rPr lang="en-US" baseline="0" dirty="0"/>
              <a:t>. </a:t>
            </a:r>
            <a:r>
              <a:rPr lang="en-US" baseline="0" dirty="0" err="1"/>
              <a:t>Algunos</a:t>
            </a:r>
            <a:r>
              <a:rPr lang="en-US" baseline="0" dirty="0"/>
              <a:t> </a:t>
            </a:r>
            <a:r>
              <a:rPr lang="en-US" baseline="0" dirty="0" err="1"/>
              <a:t>tipos</a:t>
            </a:r>
            <a:r>
              <a:rPr lang="en-US" baseline="0" dirty="0"/>
              <a:t> de </a:t>
            </a:r>
            <a:r>
              <a:rPr lang="en-US" baseline="0" dirty="0" err="1"/>
              <a:t>pesticidas</a:t>
            </a:r>
            <a:r>
              <a:rPr lang="en-US" baseline="0" dirty="0"/>
              <a:t> </a:t>
            </a:r>
            <a:r>
              <a:rPr lang="en-US" baseline="0" dirty="0" err="1"/>
              <a:t>pueden</a:t>
            </a:r>
            <a:r>
              <a:rPr lang="en-US" baseline="0" dirty="0"/>
              <a:t> </a:t>
            </a:r>
            <a:r>
              <a:rPr lang="en-US" baseline="0" dirty="0" err="1"/>
              <a:t>pasar</a:t>
            </a:r>
            <a:r>
              <a:rPr lang="en-US" baseline="0" dirty="0"/>
              <a:t> a </a:t>
            </a:r>
            <a:r>
              <a:rPr lang="en-US" baseline="0" dirty="0" err="1"/>
              <a:t>través</a:t>
            </a:r>
            <a:r>
              <a:rPr lang="en-US" baseline="0" dirty="0"/>
              <a:t> de la </a:t>
            </a:r>
            <a:r>
              <a:rPr lang="en-US" baseline="0" dirty="0" err="1"/>
              <a:t>piel</a:t>
            </a:r>
            <a:r>
              <a:rPr lang="en-US" baseline="0" dirty="0"/>
              <a:t> y </a:t>
            </a:r>
            <a:r>
              <a:rPr lang="en-US" baseline="0" dirty="0" err="1"/>
              <a:t>entrar</a:t>
            </a:r>
            <a:r>
              <a:rPr lang="en-US" baseline="0" dirty="0"/>
              <a:t> el </a:t>
            </a:r>
            <a:r>
              <a:rPr lang="en-US" baseline="0" dirty="0" err="1"/>
              <a:t>torrente</a:t>
            </a:r>
            <a:r>
              <a:rPr lang="en-US" baseline="0" dirty="0"/>
              <a:t> </a:t>
            </a:r>
            <a:r>
              <a:rPr lang="en-US" baseline="0" dirty="0" err="1" smtClean="0"/>
              <a:t>sanguíneo</a:t>
            </a:r>
            <a:r>
              <a:rPr lang="en-US" baseline="0" dirty="0"/>
              <a:t>. </a:t>
            </a:r>
            <a:endParaRPr lang="en-US" dirty="0"/>
          </a:p>
          <a:p>
            <a:pPr marL="224535" indent="-224535" defTabSz="898136">
              <a:buFont typeface="+mj-lt"/>
              <a:buAutoNum type="arabicPeriod"/>
              <a:defRPr/>
            </a:pPr>
            <a:r>
              <a:rPr lang="en-US" dirty="0" err="1"/>
              <a:t>Es</a:t>
            </a:r>
            <a:r>
              <a:rPr lang="en-US" dirty="0"/>
              <a:t> </a:t>
            </a:r>
            <a:r>
              <a:rPr lang="en-US" dirty="0" err="1"/>
              <a:t>importante</a:t>
            </a:r>
            <a:r>
              <a:rPr lang="en-US" dirty="0"/>
              <a:t> </a:t>
            </a:r>
            <a:r>
              <a:rPr lang="en-US" dirty="0" err="1"/>
              <a:t>recordar</a:t>
            </a:r>
            <a:r>
              <a:rPr lang="en-US" dirty="0"/>
              <a:t> que hay </a:t>
            </a:r>
            <a:r>
              <a:rPr lang="en-US" dirty="0" err="1"/>
              <a:t>muchas</a:t>
            </a:r>
            <a:r>
              <a:rPr lang="en-US" dirty="0"/>
              <a:t> </a:t>
            </a:r>
            <a:r>
              <a:rPr lang="en-US" dirty="0" err="1"/>
              <a:t>factores</a:t>
            </a:r>
            <a:r>
              <a:rPr lang="en-US" baseline="0" dirty="0"/>
              <a:t> que </a:t>
            </a:r>
            <a:r>
              <a:rPr lang="en-US" baseline="0" dirty="0" err="1"/>
              <a:t>afectan</a:t>
            </a:r>
            <a:r>
              <a:rPr lang="en-US" baseline="0" dirty="0"/>
              <a:t> la </a:t>
            </a:r>
            <a:r>
              <a:rPr lang="en-US" baseline="0" dirty="0" err="1" smtClean="0"/>
              <a:t>absorción</a:t>
            </a:r>
            <a:r>
              <a:rPr lang="en-US" baseline="0" dirty="0"/>
              <a:t>. </a:t>
            </a:r>
            <a:r>
              <a:rPr lang="en-US" baseline="0" dirty="0" err="1"/>
              <a:t>Algunas</a:t>
            </a:r>
            <a:r>
              <a:rPr lang="en-US" baseline="0" dirty="0"/>
              <a:t> pesticides son </a:t>
            </a:r>
            <a:r>
              <a:rPr lang="en-US" baseline="0" dirty="0" err="1"/>
              <a:t>más</a:t>
            </a:r>
            <a:r>
              <a:rPr lang="en-US" baseline="0" dirty="0"/>
              <a:t> </a:t>
            </a:r>
            <a:r>
              <a:rPr lang="en-US" baseline="0" dirty="0" err="1"/>
              <a:t>propensos</a:t>
            </a:r>
            <a:r>
              <a:rPr lang="en-US" baseline="0" dirty="0"/>
              <a:t> de </a:t>
            </a:r>
            <a:r>
              <a:rPr lang="en-US" baseline="0" dirty="0" err="1"/>
              <a:t>ser</a:t>
            </a:r>
            <a:r>
              <a:rPr lang="en-US" baseline="0" dirty="0"/>
              <a:t> </a:t>
            </a:r>
            <a:r>
              <a:rPr lang="en-US" baseline="0" dirty="0" err="1"/>
              <a:t>absorbido</a:t>
            </a:r>
            <a:r>
              <a:rPr lang="en-US" baseline="0" dirty="0"/>
              <a:t> a </a:t>
            </a:r>
            <a:r>
              <a:rPr lang="en-US" baseline="0" dirty="0" err="1"/>
              <a:t>través</a:t>
            </a:r>
            <a:r>
              <a:rPr lang="en-US" baseline="0" dirty="0"/>
              <a:t> de la la </a:t>
            </a:r>
            <a:r>
              <a:rPr lang="en-US" baseline="0" dirty="0" err="1"/>
              <a:t>piel</a:t>
            </a:r>
            <a:r>
              <a:rPr lang="en-US" baseline="0" dirty="0"/>
              <a:t> que </a:t>
            </a:r>
            <a:r>
              <a:rPr lang="en-US" baseline="0" dirty="0" err="1"/>
              <a:t>otros</a:t>
            </a:r>
            <a:r>
              <a:rPr lang="en-US" baseline="0" dirty="0"/>
              <a:t>. </a:t>
            </a:r>
            <a:r>
              <a:rPr lang="en-US" baseline="0" dirty="0" err="1"/>
              <a:t>También</a:t>
            </a:r>
            <a:r>
              <a:rPr lang="en-US" baseline="0" dirty="0"/>
              <a:t> hay </a:t>
            </a:r>
            <a:r>
              <a:rPr lang="en-US" baseline="0" dirty="0" err="1"/>
              <a:t>diferentes</a:t>
            </a:r>
            <a:r>
              <a:rPr lang="en-US" baseline="0" dirty="0"/>
              <a:t> </a:t>
            </a:r>
            <a:r>
              <a:rPr lang="en-US" baseline="0" dirty="0" err="1"/>
              <a:t>partes</a:t>
            </a:r>
            <a:r>
              <a:rPr lang="en-US" baseline="0" dirty="0"/>
              <a:t> del </a:t>
            </a:r>
            <a:r>
              <a:rPr lang="en-US" baseline="0" dirty="0" err="1"/>
              <a:t>cuerpo</a:t>
            </a:r>
            <a:r>
              <a:rPr lang="en-US" baseline="0" dirty="0"/>
              <a:t> </a:t>
            </a:r>
            <a:r>
              <a:rPr lang="en-US" baseline="0" dirty="0" err="1"/>
              <a:t>donde</a:t>
            </a:r>
            <a:r>
              <a:rPr lang="en-US" baseline="0" dirty="0"/>
              <a:t> la </a:t>
            </a:r>
            <a:r>
              <a:rPr lang="en-US" baseline="0" dirty="0" err="1"/>
              <a:t>absorción</a:t>
            </a:r>
            <a:r>
              <a:rPr lang="en-US" baseline="0" dirty="0"/>
              <a:t> de la </a:t>
            </a:r>
            <a:r>
              <a:rPr lang="en-US" baseline="0" dirty="0" err="1"/>
              <a:t>piel</a:t>
            </a:r>
            <a:r>
              <a:rPr lang="en-US" baseline="0" dirty="0"/>
              <a:t> </a:t>
            </a:r>
            <a:r>
              <a:rPr lang="en-US" baseline="0" dirty="0" err="1"/>
              <a:t>sucede</a:t>
            </a:r>
            <a:r>
              <a:rPr lang="en-US" baseline="0" dirty="0"/>
              <a:t> </a:t>
            </a:r>
            <a:r>
              <a:rPr lang="en-US" baseline="0" dirty="0" err="1" smtClean="0"/>
              <a:t>más</a:t>
            </a:r>
            <a:r>
              <a:rPr lang="en-US" baseline="0" dirty="0" smtClean="0"/>
              <a:t> </a:t>
            </a:r>
            <a:r>
              <a:rPr lang="en-US" baseline="0" dirty="0"/>
              <a:t>que </a:t>
            </a:r>
            <a:r>
              <a:rPr lang="en-US" baseline="0" dirty="0" err="1"/>
              <a:t>otras</a:t>
            </a:r>
            <a:r>
              <a:rPr lang="en-US" baseline="0" dirty="0"/>
              <a:t>. </a:t>
            </a:r>
            <a:r>
              <a:rPr lang="en-US" baseline="0" dirty="0" err="1"/>
              <a:t>Además</a:t>
            </a:r>
            <a:r>
              <a:rPr lang="en-US" baseline="0" dirty="0"/>
              <a:t>, </a:t>
            </a:r>
            <a:r>
              <a:rPr lang="es-ES" baseline="0" dirty="0"/>
              <a:t>l</a:t>
            </a:r>
            <a:r>
              <a:rPr lang="es-ES" dirty="0"/>
              <a:t>a formulación del pesticida que contacta con la piel es un factor.</a:t>
            </a:r>
            <a:endParaRPr lang="en-US" baseline="0" dirty="0"/>
          </a:p>
          <a:p>
            <a:pPr defTabSz="898136">
              <a:defRPr/>
            </a:pPr>
            <a:endParaRPr lang="en-US" dirty="0"/>
          </a:p>
          <a:p>
            <a:pPr defTabSz="449068">
              <a:defRPr/>
            </a:pPr>
            <a:r>
              <a:rPr lang="en-US" altLang="es-MX" b="1" dirty="0"/>
              <a:t>Notes for trainers of workers and pesticide handlers:</a:t>
            </a:r>
          </a:p>
          <a:p>
            <a:pPr marL="224535" indent="-224535">
              <a:buFont typeface="+mj-lt"/>
              <a:buAutoNum type="arabicPeriod"/>
            </a:pPr>
            <a:r>
              <a:rPr lang="en-US" dirty="0"/>
              <a:t>La </a:t>
            </a:r>
            <a:r>
              <a:rPr lang="en-US" dirty="0" err="1"/>
              <a:t>mayoría</a:t>
            </a:r>
            <a:r>
              <a:rPr lang="en-US" dirty="0"/>
              <a:t> de las </a:t>
            </a:r>
            <a:r>
              <a:rPr lang="en-US" dirty="0" err="1"/>
              <a:t>lesiones</a:t>
            </a:r>
            <a:r>
              <a:rPr lang="en-US" dirty="0"/>
              <a:t> or </a:t>
            </a:r>
            <a:r>
              <a:rPr lang="en-US" dirty="0" err="1"/>
              <a:t>envenenamiento</a:t>
            </a:r>
            <a:r>
              <a:rPr lang="en-US" dirty="0"/>
              <a:t> de</a:t>
            </a:r>
            <a:r>
              <a:rPr lang="en-US" baseline="0" dirty="0"/>
              <a:t> </a:t>
            </a:r>
            <a:r>
              <a:rPr lang="en-US" baseline="0" dirty="0" err="1"/>
              <a:t>pesticidas</a:t>
            </a:r>
            <a:r>
              <a:rPr lang="en-US" baseline="0" dirty="0"/>
              <a:t> </a:t>
            </a:r>
            <a:r>
              <a:rPr lang="en-US" baseline="0" dirty="0" err="1"/>
              <a:t>agrícolas</a:t>
            </a:r>
            <a:r>
              <a:rPr lang="en-US" baseline="0" dirty="0"/>
              <a:t> </a:t>
            </a:r>
            <a:r>
              <a:rPr lang="en-US" baseline="0" dirty="0" err="1"/>
              <a:t>debido</a:t>
            </a:r>
            <a:r>
              <a:rPr lang="en-US" baseline="0" dirty="0"/>
              <a:t> a la </a:t>
            </a:r>
            <a:r>
              <a:rPr lang="en-US" baseline="0" dirty="0" err="1"/>
              <a:t>exposición</a:t>
            </a:r>
            <a:r>
              <a:rPr lang="en-US" baseline="0" dirty="0"/>
              <a:t> de la </a:t>
            </a:r>
            <a:r>
              <a:rPr lang="en-US" baseline="0" dirty="0" err="1"/>
              <a:t>piel</a:t>
            </a:r>
            <a:r>
              <a:rPr lang="en-US" dirty="0"/>
              <a:t>. </a:t>
            </a:r>
            <a:r>
              <a:rPr lang="es-ES" dirty="0" smtClean="0"/>
              <a:t>Cuando los pesticidas llegan a la piel, pueden causar enrojecimiento, erupciones cutáneas, ampollas e irritación. Algunos tipos de pesticidas penetran fácilmente en la piel y entran en el torrente sanguíneo</a:t>
            </a:r>
            <a:r>
              <a:rPr lang="en-US" dirty="0" smtClean="0"/>
              <a:t>.  </a:t>
            </a:r>
            <a:endParaRPr lang="en-US" dirty="0"/>
          </a:p>
          <a:p>
            <a:pPr marL="224535" indent="-224535">
              <a:buFont typeface="+mj-lt"/>
              <a:buAutoNum type="arabicPeriod"/>
            </a:pPr>
            <a:r>
              <a:rPr lang="es-ES" dirty="0" smtClean="0"/>
              <a:t>La piel puede estar expuesta a pesticidas y sus residuos por contacto con plantas o suelos tratados. Incluso el contacto con el agua de riego puede resultar en la exposición a pesticidas si se aplican pesticidas a través de un sistema de riego o si los residuos del suelo, las plantas o el equipo de aplicación entran al agua de riego</a:t>
            </a:r>
            <a:r>
              <a:rPr lang="en-US" dirty="0" smtClean="0"/>
              <a:t>. </a:t>
            </a:r>
            <a:r>
              <a:rPr lang="es-ES" dirty="0" smtClean="0"/>
              <a:t>La exposición de la piel también puede ocurrir cuando las aplicaciones descuidadas de pesticidas resultan en el acarreo de pesticidas a personas que trabajan cerca de</a:t>
            </a:r>
            <a:r>
              <a:rPr lang="es-ES" baseline="0" dirty="0" smtClean="0"/>
              <a:t> la aplicación </a:t>
            </a:r>
            <a:r>
              <a:rPr lang="es-ES" dirty="0" smtClean="0"/>
              <a:t>o si los trabajadores son rociados directamente. Los plaguicidas se pueden transferir de manos sucias a otras partes del cuerpo si los trabajadores no se lavan las manos antes de comer</a:t>
            </a:r>
            <a:r>
              <a:rPr lang="es-ES" baseline="0" dirty="0" smtClean="0"/>
              <a:t> </a:t>
            </a:r>
            <a:r>
              <a:rPr lang="es-ES" dirty="0" smtClean="0"/>
              <a:t>o usar el baño.</a:t>
            </a:r>
            <a:endParaRPr lang="en-US" dirty="0"/>
          </a:p>
          <a:p>
            <a:r>
              <a:rPr lang="en-US" dirty="0" err="1"/>
              <a:t>Recurso</a:t>
            </a:r>
            <a:r>
              <a:rPr lang="en-US" dirty="0"/>
              <a:t>/</a:t>
            </a:r>
            <a:r>
              <a:rPr lang="en-US" dirty="0" err="1"/>
              <a:t>Referencia</a:t>
            </a:r>
            <a:r>
              <a:rPr lang="en-US" dirty="0"/>
              <a:t>: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98136">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84680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Drift from nearby applications or applications of pesticides to areas where people are working can result in workers getting pesticides in their eyes. </a:t>
            </a:r>
          </a:p>
          <a:p>
            <a:pPr marL="220348" indent="-220348">
              <a:buFont typeface="+mj-lt"/>
              <a:buAutoNum type="arabicPeriod"/>
            </a:pPr>
            <a:r>
              <a:rPr lang="en-US" dirty="0"/>
              <a:t>Workers can also transfer pesticides from their hands into their eyes. These residues can cause eye irritation or worse.</a:t>
            </a:r>
          </a:p>
          <a:p>
            <a:pPr marL="220348" indent="-220348">
              <a:buFont typeface="+mj-lt"/>
              <a:buAutoNum type="arabicPeriod"/>
            </a:pPr>
            <a:r>
              <a:rPr lang="en-US" dirty="0"/>
              <a:t>Not wearing the required eye protection when mixing and loading or applying pesticides can result in eye exposure. Handlers can also transfer pesticide residues into their eyes when rubbing them with contaminated hands. </a:t>
            </a:r>
          </a:p>
          <a:p>
            <a:pPr marL="220348" indent="-220348">
              <a:buFont typeface="+mj-lt"/>
              <a:buAutoNum type="arabicPeriod"/>
            </a:pPr>
            <a:r>
              <a:rPr lang="en-US" dirty="0"/>
              <a:t>The eye may or may not be damaged during the</a:t>
            </a:r>
            <a:r>
              <a:rPr lang="en-US" baseline="0" dirty="0"/>
              <a:t> pesticide absorption</a:t>
            </a:r>
            <a:r>
              <a:rPr lang="en-US" dirty="0"/>
              <a:t> process, depending on the corrosive nature of the chemical</a:t>
            </a:r>
            <a:r>
              <a:rPr lang="en-US" baseline="0" dirty="0"/>
              <a:t> </a:t>
            </a:r>
            <a:r>
              <a:rPr lang="en-US" dirty="0"/>
              <a:t>and its ability to penetrate the outer tissues.  </a:t>
            </a:r>
          </a:p>
          <a:p>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81390">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p>
          <a:p>
            <a:pPr defTabSz="881390">
              <a:defRPr/>
            </a:pPr>
            <a:r>
              <a:rPr lang="en-US" altLang="es-MX" b="1" dirty="0" err="1"/>
              <a:t>Información</a:t>
            </a:r>
            <a:r>
              <a:rPr lang="en-US" altLang="es-MX" b="1" baseline="0" dirty="0"/>
              <a:t> que se </a:t>
            </a:r>
            <a:r>
              <a:rPr lang="en-US" altLang="es-MX" b="1" baseline="0" dirty="0" err="1"/>
              <a:t>requiere</a:t>
            </a:r>
            <a:r>
              <a:rPr lang="en-US" altLang="es-MX" b="1" baseline="0" dirty="0"/>
              <a:t> </a:t>
            </a:r>
            <a:r>
              <a:rPr lang="en-US" altLang="es-MX" b="1" baseline="0" dirty="0" err="1"/>
              <a:t>cubrir</a:t>
            </a:r>
            <a:r>
              <a:rPr lang="en-US" altLang="es-MX" b="1" dirty="0"/>
              <a:t>: </a:t>
            </a:r>
          </a:p>
          <a:p>
            <a:pPr marL="220348" indent="-220348">
              <a:buFont typeface="+mj-lt"/>
              <a:buAutoNum type="arabicPeriod"/>
            </a:pPr>
            <a:r>
              <a:rPr lang="es-ES" dirty="0"/>
              <a:t>Los pesticidas pueden entrar en los ojos de los trabajadores si están expuestos </a:t>
            </a:r>
            <a:r>
              <a:rPr lang="es-ES" dirty="0" smtClean="0"/>
              <a:t>al</a:t>
            </a:r>
            <a:r>
              <a:rPr lang="es-ES" baseline="0" dirty="0" smtClean="0"/>
              <a:t> acarreo</a:t>
            </a:r>
            <a:r>
              <a:rPr lang="es-ES" dirty="0" smtClean="0"/>
              <a:t> de </a:t>
            </a:r>
            <a:r>
              <a:rPr lang="es-ES" dirty="0"/>
              <a:t>aplicaciones cercanas o aplicaciones de pesticidas a las áreas donde están trabajando</a:t>
            </a:r>
            <a:r>
              <a:rPr lang="en-US" dirty="0"/>
              <a:t>. </a:t>
            </a:r>
          </a:p>
          <a:p>
            <a:pPr marL="220348" indent="-220348">
              <a:buFont typeface="+mj-lt"/>
              <a:buAutoNum type="arabicPeriod"/>
            </a:pPr>
            <a:r>
              <a:rPr lang="es-ES" dirty="0"/>
              <a:t>Los trabajadores también pueden transferir pesticidas de sus manos a sus ojos. Estos residuos pueden causar irritación ocular o algo peor</a:t>
            </a:r>
            <a:r>
              <a:rPr lang="en-US" dirty="0"/>
              <a:t>.</a:t>
            </a:r>
          </a:p>
          <a:p>
            <a:pPr marL="220348" indent="-220348">
              <a:buFont typeface="+mj-lt"/>
              <a:buAutoNum type="arabicPeriod"/>
            </a:pPr>
            <a:r>
              <a:rPr lang="es-ES" dirty="0"/>
              <a:t>No usar la protección ocular requerida al mezclar y cargar o aplicar pesticidas puede resultar en la exposición de los ojos. Los </a:t>
            </a:r>
            <a:r>
              <a:rPr lang="es-ES" dirty="0" smtClean="0"/>
              <a:t>manipuladores </a:t>
            </a:r>
            <a:r>
              <a:rPr lang="es-ES" dirty="0"/>
              <a:t>también pueden transferir residuos de pesticidas a sus ojos al frotarlos con las manos contaminadas</a:t>
            </a:r>
            <a:r>
              <a:rPr lang="en-US" dirty="0"/>
              <a:t>. </a:t>
            </a:r>
          </a:p>
          <a:p>
            <a:pPr marL="220348" indent="-220348">
              <a:buFont typeface="+mj-lt"/>
              <a:buAutoNum type="arabicPeriod"/>
            </a:pPr>
            <a:r>
              <a:rPr lang="es-ES" dirty="0"/>
              <a:t>El ojo puede o no ser dañado durante el proceso de absorción de pesticidas, dependiendo de la corrosividad del producto químico y su capacidad de penetrar en los tejidos externos</a:t>
            </a:r>
            <a:r>
              <a:rPr lang="en-US" dirty="0"/>
              <a:t>.  </a:t>
            </a:r>
          </a:p>
          <a:p>
            <a:endParaRPr lang="en-US" dirty="0"/>
          </a:p>
          <a:p>
            <a:r>
              <a:rPr lang="en-US" dirty="0" err="1"/>
              <a:t>Recurso</a:t>
            </a:r>
            <a:r>
              <a:rPr lang="en-US" dirty="0"/>
              <a:t>/</a:t>
            </a:r>
            <a:r>
              <a:rPr lang="en-US" dirty="0" err="1"/>
              <a:t>Referencia</a:t>
            </a:r>
            <a:r>
              <a:rPr lang="en-US" dirty="0"/>
              <a:t>:</a:t>
            </a:r>
            <a:r>
              <a:rPr lang="en-US" baseline="0" dirty="0"/>
              <a:t>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81390">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5046477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Pesticide drift from nearby applications can endanger workers and handlers who may breathe in some of the pesticide vapor, dust or spray droplets.  </a:t>
            </a:r>
          </a:p>
          <a:p>
            <a:pPr marL="220348" indent="-220348">
              <a:buFont typeface="+mj-lt"/>
              <a:buAutoNum type="arabicPeriod"/>
            </a:pPr>
            <a:r>
              <a:rPr lang="en-US" dirty="0"/>
              <a:t>Handlers may breathe in pesticide vapor, dust or spray droplets when mixing, loading or applying pesticides.</a:t>
            </a:r>
          </a:p>
          <a:p>
            <a:pPr defTabSz="881390">
              <a:defRPr/>
            </a:pPr>
            <a:endParaRPr lang="en-US" altLang="en-US" baseline="0" dirty="0">
              <a:latin typeface="+mn-lt"/>
            </a:endParaRPr>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81390">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latin typeface="+mn-lt"/>
            </a:endParaRPr>
          </a:p>
          <a:p>
            <a:pPr defTabSz="881390">
              <a:defRPr/>
            </a:pPr>
            <a:r>
              <a:rPr lang="en-US" altLang="es-MX" b="1" dirty="0" err="1"/>
              <a:t>Información</a:t>
            </a:r>
            <a:r>
              <a:rPr lang="en-US" altLang="es-MX" b="1" baseline="0" dirty="0"/>
              <a:t> que se </a:t>
            </a:r>
            <a:r>
              <a:rPr lang="en-US" altLang="es-MX" b="1" baseline="0" dirty="0" err="1"/>
              <a:t>requiere</a:t>
            </a:r>
            <a:r>
              <a:rPr lang="en-US" altLang="es-MX" b="1" baseline="0" dirty="0"/>
              <a:t> </a:t>
            </a:r>
            <a:r>
              <a:rPr lang="en-US" altLang="es-MX" b="1" baseline="0" dirty="0" err="1"/>
              <a:t>cubrir</a:t>
            </a:r>
            <a:r>
              <a:rPr lang="en-US" altLang="es-MX" b="1" baseline="0" dirty="0"/>
              <a:t>:</a:t>
            </a:r>
            <a:endParaRPr lang="en-US" altLang="es-MX" b="1" dirty="0"/>
          </a:p>
          <a:p>
            <a:pPr marL="220348" indent="-220348">
              <a:buFont typeface="+mj-lt"/>
              <a:buAutoNum type="arabicPeriod"/>
            </a:pPr>
            <a:r>
              <a:rPr lang="es-ES" dirty="0" smtClean="0"/>
              <a:t>El acarreo</a:t>
            </a:r>
            <a:r>
              <a:rPr lang="es-ES" baseline="0" dirty="0" smtClean="0"/>
              <a:t> </a:t>
            </a:r>
            <a:r>
              <a:rPr lang="es-ES" dirty="0" smtClean="0"/>
              <a:t>de</a:t>
            </a:r>
            <a:r>
              <a:rPr lang="es-ES" baseline="0" dirty="0" smtClean="0"/>
              <a:t> </a:t>
            </a:r>
            <a:r>
              <a:rPr lang="es-ES" dirty="0"/>
              <a:t>aplicaciones cercanas de pesticidas puede poner en peligro a los trabajadores y </a:t>
            </a:r>
            <a:r>
              <a:rPr lang="es-ES" dirty="0" smtClean="0"/>
              <a:t>manipuladores </a:t>
            </a:r>
            <a:r>
              <a:rPr lang="es-ES" dirty="0"/>
              <a:t>porque</a:t>
            </a:r>
            <a:r>
              <a:rPr lang="es-ES" baseline="0" dirty="0"/>
              <a:t> ellos</a:t>
            </a:r>
            <a:r>
              <a:rPr lang="es-ES" dirty="0"/>
              <a:t> podrían inhalar el vapor,</a:t>
            </a:r>
            <a:r>
              <a:rPr lang="es-ES" baseline="0" dirty="0"/>
              <a:t> </a:t>
            </a:r>
            <a:r>
              <a:rPr lang="es-ES" dirty="0"/>
              <a:t>polvo o gotas </a:t>
            </a:r>
            <a:r>
              <a:rPr lang="es-ES" baseline="0" dirty="0"/>
              <a:t>de los pesticidas.</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a:t>Los </a:t>
            </a:r>
            <a:r>
              <a:rPr lang="es-ES" dirty="0" smtClean="0"/>
              <a:t>manipuladores </a:t>
            </a:r>
            <a:r>
              <a:rPr lang="es-ES" dirty="0"/>
              <a:t>pueden inhalar vapor de pesticida, polvo o gotas del</a:t>
            </a:r>
            <a:r>
              <a:rPr lang="es-ES" baseline="0" dirty="0"/>
              <a:t> rocío </a:t>
            </a:r>
            <a:r>
              <a:rPr lang="es-ES" dirty="0"/>
              <a:t>cuando están mezclando, cargando o aplicando pesticidas.</a:t>
            </a:r>
            <a:endParaRPr lang="en-US" altLang="en-US" baseline="0" dirty="0">
              <a:latin typeface="+mn-lt"/>
            </a:endParaRPr>
          </a:p>
          <a:p>
            <a:pPr defTabSz="881390">
              <a:defRPr/>
            </a:pPr>
            <a:r>
              <a:rPr lang="es-ES" dirty="0"/>
              <a:t/>
            </a:r>
            <a:br>
              <a:rPr lang="es-ES" dirty="0"/>
            </a:br>
            <a:r>
              <a:rPr lang="en-US" dirty="0" err="1"/>
              <a:t>Recurso</a:t>
            </a:r>
            <a:r>
              <a:rPr lang="en-US" dirty="0"/>
              <a:t>/</a:t>
            </a:r>
            <a:r>
              <a:rPr lang="en-US" dirty="0" err="1"/>
              <a:t>Referencia</a:t>
            </a:r>
            <a:r>
              <a:rPr lang="en-US" dirty="0"/>
              <a:t>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81390">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598002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While working in the fields, workers can transfer residues remaining on treated plants into their mouths if they eat, drink or smoke without washing their hands beforehand. </a:t>
            </a:r>
          </a:p>
          <a:p>
            <a:pPr marL="220348" indent="-220348">
              <a:buFont typeface="+mj-lt"/>
              <a:buAutoNum type="arabicPeriod"/>
            </a:pPr>
            <a:r>
              <a:rPr lang="en-US" dirty="0"/>
              <a:t>Do not eat unwashed produce or fruit taken directly from the fields.  </a:t>
            </a:r>
          </a:p>
          <a:p>
            <a:pPr marL="220348" indent="-220348">
              <a:buFont typeface="+mj-lt"/>
              <a:buAutoNum type="arabicPeriod"/>
            </a:pPr>
            <a:r>
              <a:rPr lang="en-US" dirty="0"/>
              <a:t>Pesticide handlers could transfer pesticides and pesticide residues to their mouths if they eat, drink, smoke or chew gum while mixing, loading, applying, transporting and repairing and calibrating equipment, etc. Oral exposure may also occur if handlers do not wash their hands before eating or smoking.  </a:t>
            </a:r>
          </a:p>
          <a:p>
            <a:pPr marL="220348" indent="-220348">
              <a:buFont typeface="+mj-lt"/>
              <a:buAutoNum type="arabicPeriod"/>
            </a:pPr>
            <a:r>
              <a:rPr lang="en-US" dirty="0"/>
              <a:t>Pesticide handlers could transfer pesticide residues to their mouths while attempting to unplug a nozzle using their mouth.</a:t>
            </a:r>
          </a:p>
          <a:p>
            <a:endParaRPr lang="en-US"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This concludes Section 4: Where You May Encounter Pesticides at Work and How They Can Enter Your Body. Continue on to Section 5: Pesticide-Related Health Effects or </a:t>
            </a:r>
            <a:r>
              <a:rPr lang="en-US" dirty="0" smtClean="0"/>
              <a:t>Return to the Table of Contents </a:t>
            </a:r>
            <a:r>
              <a:rPr lang="en-US" dirty="0"/>
              <a:t>by clicking on the “Return to Table of Contents” in the bottom-right corner of this slide (when in presentation view only).</a:t>
            </a:r>
          </a:p>
          <a:p>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81390">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p>
          <a:p>
            <a:pPr defTabSz="881390">
              <a:defRPr/>
            </a:pPr>
            <a:r>
              <a:rPr lang="en-US" altLang="es-MX" b="1" dirty="0" err="1"/>
              <a:t>Información</a:t>
            </a:r>
            <a:r>
              <a:rPr lang="en-US" altLang="es-MX" b="1" baseline="0" dirty="0"/>
              <a:t> que se </a:t>
            </a:r>
            <a:r>
              <a:rPr lang="en-US" altLang="es-MX" b="1" baseline="0" dirty="0" err="1"/>
              <a:t>requiere</a:t>
            </a:r>
            <a:r>
              <a:rPr lang="en-US" altLang="es-MX" b="1" baseline="0" dirty="0"/>
              <a:t> </a:t>
            </a:r>
            <a:r>
              <a:rPr lang="en-US" altLang="es-MX" b="1" baseline="0" dirty="0" err="1"/>
              <a:t>cubrir</a:t>
            </a:r>
            <a:r>
              <a:rPr lang="en-US" altLang="es-MX" b="1" dirty="0"/>
              <a:t>: </a:t>
            </a:r>
          </a:p>
          <a:p>
            <a:pPr marL="220348" indent="-220348">
              <a:buFont typeface="+mj-lt"/>
              <a:buAutoNum type="arabicPeriod"/>
            </a:pPr>
            <a:r>
              <a:rPr lang="es-ES" dirty="0"/>
              <a:t>Mientras trabajan en los campos, los trabajadores pueden transferir los residuos de pesticidas que quedan en las plantas tratadas a sus bocas si no se lavan las manos antes de comer, beber o fumar</a:t>
            </a:r>
          </a:p>
          <a:p>
            <a:pPr marL="220348" indent="-220348">
              <a:buFont typeface="+mj-lt"/>
              <a:buAutoNum type="arabicPeriod"/>
            </a:pPr>
            <a:r>
              <a:rPr lang="es-ES" dirty="0"/>
              <a:t>No coma verduras ni frutas sin lavar que fueron tomadas directamente de los campos</a:t>
            </a:r>
          </a:p>
          <a:p>
            <a:pPr marL="220348" indent="-220348">
              <a:buFont typeface="+mj-lt"/>
              <a:buAutoNum type="arabicPeriod"/>
            </a:pPr>
            <a:r>
              <a:rPr lang="es-ES" dirty="0"/>
              <a:t>Los </a:t>
            </a:r>
            <a:r>
              <a:rPr lang="es-ES" dirty="0" smtClean="0"/>
              <a:t>manipuladores</a:t>
            </a:r>
            <a:r>
              <a:rPr lang="es-ES" baseline="0" dirty="0" smtClean="0"/>
              <a:t> </a:t>
            </a:r>
            <a:r>
              <a:rPr lang="es-ES" dirty="0"/>
              <a:t>de pesticidas podrían transferir pesticidas y los residuos de pesticidas a la boca si comen, beben, fuman o mastican chicle mientras mezclan, cargan, aplican o transportan pesticidas o reparan y calibran el equipo, etc. La exposición oral también puede ocurrir si los </a:t>
            </a:r>
            <a:r>
              <a:rPr lang="es-ES" dirty="0" smtClean="0"/>
              <a:t>manipuladores </a:t>
            </a:r>
            <a:r>
              <a:rPr lang="es-ES" dirty="0"/>
              <a:t>no lavan su manos antes de comer o fumar</a:t>
            </a:r>
          </a:p>
          <a:p>
            <a:pPr marL="220348" indent="-220348">
              <a:buFont typeface="+mj-lt"/>
              <a:buAutoNum type="arabicPeriod"/>
            </a:pPr>
            <a:r>
              <a:rPr lang="es-ES" dirty="0"/>
              <a:t>Los </a:t>
            </a:r>
            <a:r>
              <a:rPr lang="es-ES" dirty="0" smtClean="0"/>
              <a:t>manipuladores </a:t>
            </a:r>
            <a:r>
              <a:rPr lang="es-ES" dirty="0"/>
              <a:t>de pesticidas podrían transferir residuos de pesticidas a su boca si tratan de destapar una boquilla con su boca.</a:t>
            </a:r>
          </a:p>
          <a:p>
            <a:pPr marL="220348" indent="-220348">
              <a:buFont typeface="+mj-lt"/>
              <a:buAutoNum type="arabicPeriod"/>
            </a:pPr>
            <a:endParaRPr lang="en-US" dirty="0"/>
          </a:p>
          <a:p>
            <a:pPr defTabSz="881390">
              <a:defRPr/>
            </a:pPr>
            <a:r>
              <a:rPr lang="en-US" altLang="es-MX" b="1" dirty="0" err="1"/>
              <a:t>Notas</a:t>
            </a:r>
            <a:r>
              <a:rPr lang="en-US" altLang="es-MX" b="1" dirty="0"/>
              <a:t> para </a:t>
            </a:r>
            <a:r>
              <a:rPr lang="en-US" altLang="es-MX" b="1" dirty="0" err="1"/>
              <a:t>capacitadores</a:t>
            </a:r>
            <a:r>
              <a:rPr lang="en-US" altLang="es-MX" b="1" dirty="0"/>
              <a:t> de</a:t>
            </a:r>
            <a:r>
              <a:rPr lang="en-US" altLang="es-MX" b="1" baseline="0" dirty="0"/>
              <a:t> </a:t>
            </a:r>
            <a:r>
              <a:rPr lang="en-US" altLang="es-MX" b="1" baseline="0" dirty="0" err="1"/>
              <a:t>trabajadores</a:t>
            </a:r>
            <a:r>
              <a:rPr lang="en-US" altLang="es-MX" b="1" baseline="0" dirty="0"/>
              <a:t> y </a:t>
            </a:r>
            <a:r>
              <a:rPr lang="en-US" altLang="es-MX" b="1" baseline="0" dirty="0" err="1" smtClean="0"/>
              <a:t>manipuladores</a:t>
            </a:r>
            <a:r>
              <a:rPr lang="en-US" altLang="es-MX" b="1" dirty="0"/>
              <a:t>:</a:t>
            </a:r>
          </a:p>
          <a:p>
            <a:pPr marL="220348" indent="-220348" defTabSz="881390">
              <a:buFont typeface="+mj-lt"/>
              <a:buAutoNum type="arabicPeriod"/>
              <a:defRPr/>
            </a:pPr>
            <a:r>
              <a:rPr lang="es-ES" dirty="0"/>
              <a:t>Esto concluye </a:t>
            </a:r>
            <a:r>
              <a:rPr lang="es-ES" dirty="0" smtClean="0"/>
              <a:t>sección </a:t>
            </a:r>
            <a:r>
              <a:rPr lang="es-ES" dirty="0"/>
              <a:t>4: </a:t>
            </a:r>
            <a:r>
              <a:rPr lang="es-ES" dirty="0" smtClean="0"/>
              <a:t>donde puede encontrar </a:t>
            </a:r>
            <a:r>
              <a:rPr lang="es-ES" dirty="0"/>
              <a:t>los </a:t>
            </a:r>
            <a:r>
              <a:rPr lang="es-ES" dirty="0" smtClean="0"/>
              <a:t>pesticidas </a:t>
            </a:r>
            <a:r>
              <a:rPr lang="es-ES" dirty="0"/>
              <a:t>en el </a:t>
            </a:r>
            <a:r>
              <a:rPr lang="es-ES" dirty="0" smtClean="0"/>
              <a:t>trabajo </a:t>
            </a:r>
            <a:r>
              <a:rPr lang="es-ES" dirty="0"/>
              <a:t>y </a:t>
            </a:r>
            <a:r>
              <a:rPr lang="es-ES" dirty="0" smtClean="0"/>
              <a:t>cómo pueden entrar </a:t>
            </a:r>
            <a:r>
              <a:rPr lang="es-ES" dirty="0"/>
              <a:t>en su </a:t>
            </a:r>
            <a:r>
              <a:rPr lang="es-ES" dirty="0" smtClean="0"/>
              <a:t>cuerpo</a:t>
            </a:r>
            <a:r>
              <a:rPr lang="es-ES" dirty="0"/>
              <a:t>. Continúe con </a:t>
            </a:r>
            <a:r>
              <a:rPr lang="es-ES" dirty="0" smtClean="0"/>
              <a:t>sección </a:t>
            </a:r>
            <a:r>
              <a:rPr lang="es-ES" dirty="0"/>
              <a:t>5: </a:t>
            </a:r>
            <a:r>
              <a:rPr lang="es-ES" dirty="0" smtClean="0"/>
              <a:t>efectos </a:t>
            </a:r>
            <a:r>
              <a:rPr lang="es-ES" dirty="0"/>
              <a:t>de salud relacionados con pesticidas o regrese a</a:t>
            </a:r>
            <a:r>
              <a:rPr lang="es-ES" baseline="0" dirty="0"/>
              <a:t> la </a:t>
            </a:r>
            <a:r>
              <a:rPr lang="es-ES" baseline="0" dirty="0" smtClean="0"/>
              <a:t>tabla </a:t>
            </a:r>
            <a:r>
              <a:rPr lang="es-ES" baseline="0" dirty="0"/>
              <a:t>de </a:t>
            </a:r>
            <a:r>
              <a:rPr lang="es-ES" baseline="0" dirty="0" smtClean="0"/>
              <a:t>contenido</a:t>
            </a:r>
            <a:r>
              <a:rPr lang="es-ES" dirty="0" smtClean="0"/>
              <a:t> </a:t>
            </a:r>
            <a:r>
              <a:rPr lang="es-ES" dirty="0"/>
              <a:t>al hacer clic en el botón "Volver a la tabla de contenido" en la esquina inferior derecha de esta diapositiva (sólo en el modo de presentación).</a:t>
            </a:r>
          </a:p>
          <a:p>
            <a:pPr marL="220348" indent="-220348" defTabSz="881390">
              <a:buFont typeface="+mj-lt"/>
              <a:buAutoNum type="arabicPeriod"/>
              <a:defRPr/>
            </a:pPr>
            <a:endParaRPr lang="en-US" dirty="0"/>
          </a:p>
          <a:p>
            <a:r>
              <a:rPr lang="en-US" dirty="0" err="1"/>
              <a:t>Recurso</a:t>
            </a:r>
            <a:r>
              <a:rPr lang="en-US" dirty="0"/>
              <a:t>/</a:t>
            </a:r>
            <a:r>
              <a:rPr lang="en-US" dirty="0" err="1"/>
              <a:t>Referencia</a:t>
            </a:r>
            <a:r>
              <a:rPr lang="en-US" dirty="0"/>
              <a:t>: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81390">
              <a:defRPr/>
            </a:pPr>
            <a:r>
              <a:rPr lang="es-ES" dirty="0"/>
              <a:t>EPA/CAST, </a:t>
            </a:r>
            <a:r>
              <a:rPr lang="es-ES" u="sng" dirty="0"/>
              <a:t>Proyecto Nacional de Prueba Piloto: Manual para el Entrenamiento de Entrenadores</a:t>
            </a:r>
            <a:r>
              <a:rPr lang="es-ES" dirty="0"/>
              <a:t>, </a:t>
            </a:r>
            <a:r>
              <a:rPr lang="en-US" dirty="0"/>
              <a:t>The</a:t>
            </a:r>
            <a:r>
              <a:rPr lang="es-ES" dirty="0"/>
              <a:t> </a:t>
            </a:r>
            <a:r>
              <a:rPr lang="en-US" dirty="0"/>
              <a:t>Science</a:t>
            </a:r>
            <a:r>
              <a:rPr lang="es-ES" dirty="0"/>
              <a:t> </a:t>
            </a:r>
            <a:r>
              <a:rPr lang="en-US" dirty="0"/>
              <a:t>Source</a:t>
            </a:r>
            <a:r>
              <a:rPr lang="es-ES" dirty="0"/>
              <a:t> </a:t>
            </a:r>
            <a:r>
              <a:rPr lang="en-US" dirty="0"/>
              <a:t>for</a:t>
            </a:r>
            <a:r>
              <a:rPr lang="es-ES" dirty="0"/>
              <a:t> </a:t>
            </a:r>
            <a:r>
              <a:rPr lang="en-US" dirty="0"/>
              <a:t>Food</a:t>
            </a:r>
            <a:r>
              <a:rPr lang="es-ES" dirty="0"/>
              <a:t>-EPA, Washington D.C. 2003</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47243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a:t>
            </a:r>
          </a:p>
          <a:p>
            <a:pPr marL="330521" indent="-330521" defTabSz="881390">
              <a:buFont typeface="+mj-lt"/>
              <a:buAutoNum type="arabicPeriod"/>
              <a:defRPr/>
            </a:pPr>
            <a:r>
              <a:rPr lang="en-US" b="1" dirty="0"/>
              <a:t>This Section contain training requirements for both workers or handlers.</a:t>
            </a:r>
          </a:p>
          <a:p>
            <a:pPr marL="330521" indent="-330521">
              <a:buFont typeface="+mj-lt"/>
              <a:buAutoNum type="arabicPeriod"/>
            </a:pPr>
            <a:r>
              <a:rPr lang="en-US" dirty="0"/>
              <a:t>This Section will inform workers and handlers of pesticide-related health effects. </a:t>
            </a:r>
          </a:p>
          <a:p>
            <a:endParaRPr lang="en-US" dirty="0"/>
          </a:p>
          <a:p>
            <a:pPr defTabSz="881390">
              <a:defRPr/>
            </a:pPr>
            <a:r>
              <a:rPr lang="en-US" dirty="0"/>
              <a:t>Specific worker and handler training topics that are included in this Section include:</a:t>
            </a:r>
          </a:p>
          <a:p>
            <a:pPr marL="174697" indent="-174697">
              <a:buFont typeface="Arial" charset="0"/>
              <a:buChar char="•"/>
            </a:pPr>
            <a:r>
              <a:rPr lang="en-US" dirty="0"/>
              <a:t>Signs and symptoms of common types of pesticide poisoning.</a:t>
            </a:r>
          </a:p>
          <a:p>
            <a:pPr marL="174697" indent="-174697">
              <a:buFont typeface="Arial" charset="0"/>
              <a:buChar char="•"/>
            </a:pPr>
            <a:r>
              <a:rPr lang="en-US" dirty="0"/>
              <a:t>Potential hazards to children and pregnant women from pesticide exposure.</a:t>
            </a:r>
          </a:p>
          <a:p>
            <a:pPr marL="174697" indent="-174697">
              <a:buFont typeface="Arial" charset="0"/>
              <a:buChar char="•"/>
            </a:pPr>
            <a:r>
              <a:rPr lang="en-US" dirty="0"/>
              <a:t>Potential hazards from toxicity and exposure that pesticides present to workers and their families, including acute and chronic effects, delayed effects, and sensitization.</a:t>
            </a:r>
          </a:p>
          <a:p>
            <a:pPr marL="174697" indent="-174697">
              <a:buFont typeface="Arial" charset="0"/>
              <a:buChar char="•"/>
            </a:pPr>
            <a:r>
              <a:rPr lang="en-US" dirty="0"/>
              <a:t>Potential hazards from pesticide residue on clothing.</a:t>
            </a:r>
          </a:p>
          <a:p>
            <a:endParaRPr lang="en-US" dirty="0"/>
          </a:p>
          <a:p>
            <a:pPr defTabSz="881390">
              <a:defRPr/>
            </a:pPr>
            <a:r>
              <a:rPr lang="en-US" altLang="es-MX" b="1" dirty="0" err="1"/>
              <a:t>Notas</a:t>
            </a:r>
            <a:r>
              <a:rPr lang="en-US" altLang="es-MX" b="1" dirty="0"/>
              <a:t> para </a:t>
            </a:r>
            <a:r>
              <a:rPr lang="en-US" altLang="es-MX" b="1" dirty="0" err="1"/>
              <a:t>capacitadores</a:t>
            </a:r>
            <a:endParaRPr lang="en-US" altLang="es-MX" b="1" dirty="0"/>
          </a:p>
          <a:p>
            <a:pPr marL="330521" indent="-330521" defTabSz="881390">
              <a:buFont typeface="+mj-lt"/>
              <a:buAutoNum type="arabicPeriod"/>
              <a:defRPr/>
            </a:pPr>
            <a:r>
              <a:rPr lang="es-ES" b="1" dirty="0"/>
              <a:t>Esta </a:t>
            </a:r>
            <a:r>
              <a:rPr lang="es-ES" b="1" dirty="0" smtClean="0"/>
              <a:t>sección </a:t>
            </a:r>
            <a:r>
              <a:rPr lang="es-ES" b="1" dirty="0"/>
              <a:t>contiene requisitos de entrenamiento para trabajadores o </a:t>
            </a:r>
            <a:r>
              <a:rPr lang="es-ES" b="1" dirty="0" smtClean="0"/>
              <a:t>manipuladores</a:t>
            </a:r>
            <a:r>
              <a:rPr lang="es-ES" b="1" dirty="0"/>
              <a:t>.</a:t>
            </a:r>
          </a:p>
          <a:p>
            <a:pPr marL="330521" indent="-330521">
              <a:buFont typeface="+mj-lt"/>
              <a:buAutoNum type="arabicPeriod"/>
            </a:pPr>
            <a:r>
              <a:rPr lang="es-ES" dirty="0"/>
              <a:t>Esta sección informará a los trabajadores y </a:t>
            </a:r>
            <a:r>
              <a:rPr lang="es-ES" dirty="0" smtClean="0"/>
              <a:t>manipuladores </a:t>
            </a:r>
            <a:r>
              <a:rPr lang="es-ES" dirty="0"/>
              <a:t>de los efectos de la salud relacionados con los pesticidas.</a:t>
            </a:r>
          </a:p>
          <a:p>
            <a:pPr marL="330521" indent="-330521">
              <a:buFont typeface="+mj-lt"/>
              <a:buAutoNum type="arabicPeriod"/>
            </a:pPr>
            <a:endParaRPr lang="en-US" dirty="0"/>
          </a:p>
          <a:p>
            <a:pPr defTabSz="881390">
              <a:defRPr/>
            </a:pPr>
            <a:r>
              <a:rPr lang="es-ES" dirty="0"/>
              <a:t>Los temas específicos de entrenamiento de trabajadores y </a:t>
            </a:r>
            <a:r>
              <a:rPr lang="es-ES" dirty="0" smtClean="0"/>
              <a:t>manipuladores </a:t>
            </a:r>
            <a:r>
              <a:rPr lang="es-ES" dirty="0"/>
              <a:t>que se incluyen en este sección son</a:t>
            </a:r>
            <a:r>
              <a:rPr lang="en-US" dirty="0"/>
              <a:t>:</a:t>
            </a:r>
          </a:p>
          <a:p>
            <a:pPr marL="174697" indent="-174697">
              <a:buFont typeface="Arial" charset="0"/>
              <a:buChar char="•"/>
            </a:pPr>
            <a:r>
              <a:rPr lang="es-ES" dirty="0"/>
              <a:t>Signos y síntomas de los tipos comunes de envenenamiento por pesticidas.</a:t>
            </a:r>
            <a:r>
              <a:rPr lang="en-US" dirty="0"/>
              <a:t>.</a:t>
            </a:r>
          </a:p>
          <a:p>
            <a:pPr marL="174697" indent="-174697">
              <a:buFont typeface="Arial" charset="0"/>
              <a:buChar char="•"/>
            </a:pPr>
            <a:r>
              <a:rPr lang="es-ES" dirty="0"/>
              <a:t>Los </a:t>
            </a:r>
            <a:r>
              <a:rPr lang="es-ES" dirty="0" smtClean="0"/>
              <a:t>riesgos </a:t>
            </a:r>
            <a:r>
              <a:rPr lang="es-ES" dirty="0"/>
              <a:t>potenciales para los niños y las mujeres embarazadas por la exposición a pesticidas</a:t>
            </a:r>
          </a:p>
          <a:p>
            <a:pPr marL="174697" indent="-174697">
              <a:buFont typeface="Arial" charset="0"/>
              <a:buChar char="•"/>
            </a:pPr>
            <a:r>
              <a:rPr lang="en-US" dirty="0"/>
              <a:t>Los </a:t>
            </a:r>
            <a:r>
              <a:rPr lang="en-US" dirty="0" err="1" smtClean="0"/>
              <a:t>riesgos</a:t>
            </a:r>
            <a:r>
              <a:rPr lang="en-US" baseline="0" dirty="0" smtClean="0"/>
              <a:t> </a:t>
            </a:r>
            <a:r>
              <a:rPr lang="en-US" baseline="0" dirty="0" err="1" smtClean="0"/>
              <a:t>potenciales</a:t>
            </a:r>
            <a:r>
              <a:rPr lang="en-US" baseline="0" dirty="0" smtClean="0"/>
              <a:t> </a:t>
            </a:r>
            <a:r>
              <a:rPr lang="en-US" baseline="0" dirty="0"/>
              <a:t>de la </a:t>
            </a:r>
            <a:r>
              <a:rPr lang="en-US" baseline="0" dirty="0" err="1"/>
              <a:t>toxicidad</a:t>
            </a:r>
            <a:r>
              <a:rPr lang="en-US" baseline="0" dirty="0"/>
              <a:t> y la </a:t>
            </a:r>
            <a:r>
              <a:rPr lang="en-US" baseline="0" dirty="0" err="1"/>
              <a:t>exposición</a:t>
            </a:r>
            <a:r>
              <a:rPr lang="en-US" baseline="0" dirty="0"/>
              <a:t> que los </a:t>
            </a:r>
            <a:r>
              <a:rPr lang="en-US" baseline="0" dirty="0" err="1"/>
              <a:t>pesticidas</a:t>
            </a:r>
            <a:r>
              <a:rPr lang="en-US" baseline="0" dirty="0"/>
              <a:t> </a:t>
            </a:r>
            <a:r>
              <a:rPr lang="en-US" baseline="0" dirty="0" err="1"/>
              <a:t>presentan</a:t>
            </a:r>
            <a:r>
              <a:rPr lang="en-US" baseline="0" dirty="0"/>
              <a:t> a los </a:t>
            </a:r>
            <a:r>
              <a:rPr lang="en-US" baseline="0" dirty="0" err="1"/>
              <a:t>trabajadores</a:t>
            </a:r>
            <a:r>
              <a:rPr lang="en-US" baseline="0" dirty="0"/>
              <a:t> y </a:t>
            </a:r>
            <a:r>
              <a:rPr lang="en-US" baseline="0" dirty="0" err="1"/>
              <a:t>sus</a:t>
            </a:r>
            <a:r>
              <a:rPr lang="en-US" baseline="0" dirty="0"/>
              <a:t> </a:t>
            </a:r>
            <a:r>
              <a:rPr lang="en-US" baseline="0" dirty="0" err="1"/>
              <a:t>familias</a:t>
            </a:r>
            <a:r>
              <a:rPr lang="en-US" baseline="0" dirty="0"/>
              <a:t>, </a:t>
            </a:r>
            <a:r>
              <a:rPr lang="en-US" baseline="0" dirty="0" err="1"/>
              <a:t>incluyendo</a:t>
            </a:r>
            <a:r>
              <a:rPr lang="en-US" baseline="0" dirty="0"/>
              <a:t> los </a:t>
            </a:r>
            <a:r>
              <a:rPr lang="en-US" baseline="0" dirty="0" err="1" smtClean="0"/>
              <a:t>efectos</a:t>
            </a:r>
            <a:r>
              <a:rPr lang="en-US" baseline="0" dirty="0" smtClean="0"/>
              <a:t> </a:t>
            </a:r>
            <a:r>
              <a:rPr lang="en-US" baseline="0" dirty="0" err="1"/>
              <a:t>agudos</a:t>
            </a:r>
            <a:r>
              <a:rPr lang="en-US" baseline="0" dirty="0"/>
              <a:t>, </a:t>
            </a:r>
            <a:r>
              <a:rPr lang="en-US" baseline="0" dirty="0" err="1"/>
              <a:t>crónicos</a:t>
            </a:r>
            <a:r>
              <a:rPr lang="en-US" baseline="0" dirty="0"/>
              <a:t>, </a:t>
            </a:r>
            <a:r>
              <a:rPr lang="en-US" baseline="0" dirty="0" err="1"/>
              <a:t>efectos</a:t>
            </a:r>
            <a:r>
              <a:rPr lang="en-US" baseline="0" dirty="0"/>
              <a:t> </a:t>
            </a:r>
            <a:r>
              <a:rPr lang="en-US" baseline="0" dirty="0" err="1"/>
              <a:t>retardados</a:t>
            </a:r>
            <a:r>
              <a:rPr lang="en-US" baseline="0" dirty="0"/>
              <a:t> y la </a:t>
            </a:r>
            <a:r>
              <a:rPr lang="en-US" baseline="0" dirty="0" err="1" smtClean="0"/>
              <a:t>sensibilitazación</a:t>
            </a:r>
            <a:r>
              <a:rPr lang="en-US" baseline="0" dirty="0"/>
              <a:t>.</a:t>
            </a:r>
          </a:p>
          <a:p>
            <a:pPr marL="174697" indent="-174697">
              <a:buFont typeface="Arial" charset="0"/>
              <a:buChar char="•"/>
            </a:pPr>
            <a:r>
              <a:rPr lang="en-US" baseline="0" dirty="0"/>
              <a:t>Los </a:t>
            </a:r>
            <a:r>
              <a:rPr lang="es-ES" baseline="0" dirty="0"/>
              <a:t>r</a:t>
            </a:r>
            <a:r>
              <a:rPr lang="es-ES" dirty="0"/>
              <a:t>iesgos potenciales de residuos de pesticidas en la ropa.</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39501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Notes for trainers:</a:t>
            </a:r>
          </a:p>
          <a:p>
            <a:pPr marL="224535" indent="-224535">
              <a:buFont typeface="+mj-lt"/>
              <a:buAutoNum type="arabicPeriod"/>
            </a:pPr>
            <a:r>
              <a:rPr lang="en-US" b="1" dirty="0"/>
              <a:t>This </a:t>
            </a:r>
            <a:r>
              <a:rPr lang="en-US" b="1" dirty="0" err="1"/>
              <a:t>Sección</a:t>
            </a:r>
            <a:r>
              <a:rPr lang="en-US" b="1" dirty="0"/>
              <a:t> is for trainers only. It does</a:t>
            </a:r>
            <a:r>
              <a:rPr lang="en-US" b="1" baseline="0" dirty="0"/>
              <a:t> not contain training requirements for workers or handlers.</a:t>
            </a:r>
            <a:endParaRPr lang="en-US" b="1" dirty="0"/>
          </a:p>
          <a:p>
            <a:pPr marL="224535" indent="-224535">
              <a:buFont typeface="+mj-lt"/>
              <a:buAutoNum type="arabicPeriod"/>
            </a:pPr>
            <a:r>
              <a:rPr lang="en-US" dirty="0"/>
              <a:t>This </a:t>
            </a:r>
            <a:r>
              <a:rPr lang="en-US" dirty="0" err="1"/>
              <a:t>Sección</a:t>
            </a:r>
            <a:r>
              <a:rPr lang="en-US" dirty="0"/>
              <a:t> will inform trainers of the rules and regulations that set</a:t>
            </a:r>
            <a:r>
              <a:rPr lang="en-US" baseline="0" dirty="0"/>
              <a:t> the basis for the Worker Protection Standard. </a:t>
            </a:r>
          </a:p>
          <a:p>
            <a:pPr defTabSz="898136">
              <a:defRPr/>
            </a:pPr>
            <a:endParaRPr lang="en-US" dirty="0"/>
          </a:p>
          <a:p>
            <a:pPr defTabSz="898136">
              <a:defRPr/>
            </a:pPr>
            <a:r>
              <a:rPr lang="en-US" b="1" dirty="0"/>
              <a:t>Suggested Activity: </a:t>
            </a:r>
          </a:p>
          <a:p>
            <a:pPr marL="224535" indent="-224535" defTabSz="898136">
              <a:buFont typeface="+mj-lt"/>
              <a:buAutoNum type="arabicPeriod"/>
              <a:defRPr/>
            </a:pPr>
            <a:r>
              <a:rPr lang="en-US" baseline="0" dirty="0" err="1"/>
              <a:t>Sección</a:t>
            </a:r>
            <a:r>
              <a:rPr lang="en-US" baseline="0" dirty="0"/>
              <a:t> 1. Activities for Rules and Regulations: “Hot Potato”</a:t>
            </a:r>
          </a:p>
          <a:p>
            <a:pPr defTabSz="898136">
              <a:defRPr/>
            </a:pPr>
            <a:endParaRPr lang="en-US" baseline="0" dirty="0"/>
          </a:p>
          <a:p>
            <a:pPr defTabSz="898136">
              <a:defRPr/>
            </a:pPr>
            <a:endParaRPr lang="en-US" baseline="0" dirty="0"/>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a:t>
            </a:r>
            <a:endParaRPr lang="en-US" altLang="es-MX" b="1" dirty="0"/>
          </a:p>
          <a:p>
            <a:pPr marL="224535" indent="-224535">
              <a:buFont typeface="+mj-lt"/>
              <a:buAutoNum type="arabicPeriod"/>
            </a:pPr>
            <a:r>
              <a:rPr lang="en-US" b="1" dirty="0"/>
              <a:t>Este </a:t>
            </a:r>
            <a:r>
              <a:rPr lang="en-US" b="1" dirty="0" err="1"/>
              <a:t>sección</a:t>
            </a:r>
            <a:r>
              <a:rPr lang="en-US" b="1" dirty="0"/>
              <a:t> </a:t>
            </a:r>
            <a:r>
              <a:rPr lang="en-US" b="1" dirty="0" err="1"/>
              <a:t>es</a:t>
            </a:r>
            <a:r>
              <a:rPr lang="en-US" b="1" dirty="0"/>
              <a:t> para </a:t>
            </a:r>
            <a:r>
              <a:rPr lang="en-US" b="1" dirty="0" err="1"/>
              <a:t>capacitadores</a:t>
            </a:r>
            <a:r>
              <a:rPr lang="en-US" b="1" dirty="0"/>
              <a:t> </a:t>
            </a:r>
            <a:r>
              <a:rPr lang="en-US" b="1" dirty="0" err="1"/>
              <a:t>solamente</a:t>
            </a:r>
            <a:r>
              <a:rPr lang="en-US" b="1" dirty="0"/>
              <a:t>. No </a:t>
            </a:r>
            <a:r>
              <a:rPr lang="en-US" b="1" dirty="0" err="1"/>
              <a:t>contiene</a:t>
            </a:r>
            <a:r>
              <a:rPr lang="en-US" b="1" baseline="0" dirty="0"/>
              <a:t> </a:t>
            </a:r>
            <a:r>
              <a:rPr lang="en-US" b="1" baseline="0" dirty="0" err="1"/>
              <a:t>requisitos</a:t>
            </a:r>
            <a:r>
              <a:rPr lang="en-US" b="1" baseline="0" dirty="0"/>
              <a:t> de </a:t>
            </a:r>
            <a:r>
              <a:rPr lang="en-US" b="1" baseline="0" dirty="0" err="1"/>
              <a:t>capacitación</a:t>
            </a:r>
            <a:r>
              <a:rPr lang="en-US" b="1" baseline="0" dirty="0"/>
              <a:t> para </a:t>
            </a:r>
            <a:r>
              <a:rPr lang="en-US" b="1" baseline="0" dirty="0" err="1"/>
              <a:t>trabajadores</a:t>
            </a:r>
            <a:r>
              <a:rPr lang="en-US" b="1" baseline="0" dirty="0"/>
              <a:t> o </a:t>
            </a:r>
            <a:r>
              <a:rPr lang="en-US" b="1" baseline="0" dirty="0" err="1"/>
              <a:t>manipuladores</a:t>
            </a:r>
            <a:r>
              <a:rPr lang="en-US" b="1" baseline="0" dirty="0"/>
              <a:t>. </a:t>
            </a:r>
            <a:endParaRPr lang="en-US" b="1" dirty="0"/>
          </a:p>
          <a:p>
            <a:pPr marL="224535" indent="-224535">
              <a:buFont typeface="+mj-lt"/>
              <a:buAutoNum type="arabicPeriod"/>
            </a:pPr>
            <a:r>
              <a:rPr lang="en-US" dirty="0"/>
              <a:t>Este </a:t>
            </a:r>
            <a:r>
              <a:rPr lang="en-US" dirty="0" err="1"/>
              <a:t>sección</a:t>
            </a:r>
            <a:r>
              <a:rPr lang="en-US" dirty="0"/>
              <a:t> </a:t>
            </a:r>
            <a:r>
              <a:rPr lang="en-US" dirty="0" err="1"/>
              <a:t>informará</a:t>
            </a:r>
            <a:r>
              <a:rPr lang="en-US" dirty="0"/>
              <a:t> a </a:t>
            </a:r>
            <a:r>
              <a:rPr lang="en-US" dirty="0" err="1"/>
              <a:t>capacitadores</a:t>
            </a:r>
            <a:r>
              <a:rPr lang="en-US" dirty="0"/>
              <a:t> de las</a:t>
            </a:r>
            <a:r>
              <a:rPr lang="en-US" baseline="0" dirty="0"/>
              <a:t> </a:t>
            </a:r>
            <a:r>
              <a:rPr lang="en-US" baseline="0" dirty="0" err="1"/>
              <a:t>leyes</a:t>
            </a:r>
            <a:r>
              <a:rPr lang="en-US" baseline="0" dirty="0"/>
              <a:t> y </a:t>
            </a:r>
            <a:r>
              <a:rPr lang="en-US" baseline="0" dirty="0" err="1"/>
              <a:t>reglamentos</a:t>
            </a:r>
            <a:r>
              <a:rPr lang="en-US" baseline="0" dirty="0"/>
              <a:t> que </a:t>
            </a:r>
            <a:r>
              <a:rPr lang="en-US" baseline="0" dirty="0" err="1"/>
              <a:t>establecen</a:t>
            </a:r>
            <a:r>
              <a:rPr lang="en-US" baseline="0" dirty="0"/>
              <a:t> las base para 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baseline="0" dirty="0"/>
              <a:t>. </a:t>
            </a:r>
          </a:p>
          <a:p>
            <a:pPr marL="224535" indent="-224535">
              <a:buFont typeface="+mj-lt"/>
              <a:buAutoNum type="arabicPeriod"/>
            </a:pPr>
            <a:endParaRPr lang="en-US" dirty="0"/>
          </a:p>
          <a:p>
            <a:pPr defTabSz="898136">
              <a:defRPr/>
            </a:pPr>
            <a:r>
              <a:rPr lang="en-US" b="1" dirty="0" err="1"/>
              <a:t>Actividad</a:t>
            </a:r>
            <a:r>
              <a:rPr lang="en-US" b="1" baseline="0" dirty="0"/>
              <a:t> </a:t>
            </a:r>
            <a:r>
              <a:rPr lang="en-US" b="1" baseline="0" dirty="0" err="1"/>
              <a:t>Sugerida</a:t>
            </a:r>
            <a:endParaRPr lang="en-US" b="1" dirty="0"/>
          </a:p>
          <a:p>
            <a:pPr marL="224535" indent="-224535" defTabSz="898136">
              <a:buFont typeface="+mj-lt"/>
              <a:buAutoNum type="arabicPeriod"/>
              <a:defRPr/>
            </a:pPr>
            <a:r>
              <a:rPr lang="en-US" baseline="0" dirty="0" err="1"/>
              <a:t>Sección</a:t>
            </a:r>
            <a:r>
              <a:rPr lang="en-US" baseline="0" dirty="0"/>
              <a:t> 1. </a:t>
            </a:r>
            <a:r>
              <a:rPr lang="en-US" baseline="0" dirty="0" err="1"/>
              <a:t>Actividad</a:t>
            </a:r>
            <a:r>
              <a:rPr lang="en-US" baseline="0" dirty="0"/>
              <a:t> para </a:t>
            </a:r>
            <a:r>
              <a:rPr lang="en-US" baseline="0" dirty="0" err="1"/>
              <a:t>leyes</a:t>
            </a:r>
            <a:r>
              <a:rPr lang="en-US" baseline="0" dirty="0"/>
              <a:t> y </a:t>
            </a:r>
            <a:r>
              <a:rPr lang="en-US" baseline="0" dirty="0" err="1"/>
              <a:t>reglamentos</a:t>
            </a:r>
            <a:r>
              <a:rPr lang="en-US" baseline="0" dirty="0"/>
              <a:t>: </a:t>
            </a:r>
            <a:r>
              <a:rPr lang="en-US" i="1" baseline="0" dirty="0"/>
              <a:t>“La papa </a:t>
            </a:r>
            <a:r>
              <a:rPr lang="en-US" i="1" baseline="0" dirty="0" err="1"/>
              <a:t>caliente</a:t>
            </a:r>
            <a:r>
              <a:rPr lang="en-US" i="1" baseline="0" dirty="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1554884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Symptoms are any abnormal condition or change in health function that a person sees or senses, or that can be detected by medical examination or laboratory tests. These symptoms indicate the presence of an injury, disease, or disorder. </a:t>
            </a:r>
          </a:p>
          <a:p>
            <a:pPr marL="232929" indent="-232929">
              <a:buFont typeface="+mj-lt"/>
              <a:buAutoNum type="arabicPeriod"/>
            </a:pPr>
            <a:r>
              <a:rPr lang="en-US" dirty="0"/>
              <a:t>The following is a list of symptoms that may be result from pesticide exposure:</a:t>
            </a:r>
          </a:p>
          <a:p>
            <a:pPr marL="698788" lvl="1" indent="-232929">
              <a:buFont typeface="Arial" panose="020B0604020202020204" pitchFamily="34" charset="0"/>
              <a:buChar char="•"/>
            </a:pPr>
            <a:r>
              <a:rPr lang="en-US" dirty="0"/>
              <a:t>eye irritation, nose and throat pain, skin rash, dizziness, headache, muscle aches or cramps, exhaustion, nausea, diarrhea, chest pain, breathing difficulties, blurred vision, excessive salivation or drooling, very small, pinpoint pupils, lack of muscle control, convulsions or seizures, unconsciousness, death</a:t>
            </a:r>
          </a:p>
          <a:p>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s-ES" b="1" dirty="0"/>
              <a:t>Información que se requiere cubrir:</a:t>
            </a:r>
            <a:endParaRPr lang="en-US" altLang="es-MX" b="1" dirty="0"/>
          </a:p>
          <a:p>
            <a:pPr marL="232929" indent="-232929">
              <a:buFont typeface="+mj-lt"/>
              <a:buAutoNum type="arabicPeriod"/>
            </a:pPr>
            <a:r>
              <a:rPr lang="en-US" dirty="0"/>
              <a:t>Los </a:t>
            </a:r>
            <a:r>
              <a:rPr lang="en-US" dirty="0" err="1"/>
              <a:t>síntomas</a:t>
            </a:r>
            <a:r>
              <a:rPr lang="en-US" dirty="0"/>
              <a:t> son </a:t>
            </a:r>
            <a:r>
              <a:rPr lang="en-US" dirty="0" err="1"/>
              <a:t>cualquier</a:t>
            </a:r>
            <a:r>
              <a:rPr lang="en-US" baseline="0" dirty="0"/>
              <a:t> </a:t>
            </a:r>
            <a:r>
              <a:rPr lang="en-US" baseline="0" dirty="0" err="1"/>
              <a:t>condición</a:t>
            </a:r>
            <a:r>
              <a:rPr lang="en-US" baseline="0" dirty="0"/>
              <a:t> </a:t>
            </a:r>
            <a:r>
              <a:rPr lang="en-US" baseline="0" dirty="0" err="1"/>
              <a:t>anormal</a:t>
            </a:r>
            <a:r>
              <a:rPr lang="en-US" baseline="0" dirty="0"/>
              <a:t> o un </a:t>
            </a:r>
            <a:r>
              <a:rPr lang="en-US" baseline="0" dirty="0" err="1"/>
              <a:t>cambio</a:t>
            </a:r>
            <a:r>
              <a:rPr lang="en-US" baseline="0" dirty="0"/>
              <a:t> </a:t>
            </a:r>
            <a:r>
              <a:rPr lang="en-US" baseline="0" dirty="0" err="1"/>
              <a:t>en</a:t>
            </a:r>
            <a:r>
              <a:rPr lang="en-US" baseline="0" dirty="0"/>
              <a:t> la </a:t>
            </a:r>
            <a:r>
              <a:rPr lang="en-US" baseline="0" dirty="0" err="1"/>
              <a:t>función</a:t>
            </a:r>
            <a:r>
              <a:rPr lang="en-US" baseline="0" dirty="0"/>
              <a:t> de </a:t>
            </a:r>
            <a:r>
              <a:rPr lang="en-US" baseline="0" dirty="0" err="1"/>
              <a:t>salud</a:t>
            </a:r>
            <a:r>
              <a:rPr lang="en-US" baseline="0" dirty="0"/>
              <a:t> que </a:t>
            </a:r>
            <a:r>
              <a:rPr lang="en-US" baseline="0" dirty="0" err="1"/>
              <a:t>una</a:t>
            </a:r>
            <a:r>
              <a:rPr lang="en-US" baseline="0" dirty="0"/>
              <a:t> persona nota or </a:t>
            </a:r>
            <a:r>
              <a:rPr lang="en-US" baseline="0" dirty="0" err="1"/>
              <a:t>siente</a:t>
            </a:r>
            <a:r>
              <a:rPr lang="en-US" baseline="0" dirty="0"/>
              <a:t>, o que </a:t>
            </a:r>
            <a:r>
              <a:rPr lang="en-US" baseline="0" dirty="0" err="1"/>
              <a:t>puede</a:t>
            </a:r>
            <a:r>
              <a:rPr lang="en-US" baseline="0" dirty="0"/>
              <a:t> </a:t>
            </a:r>
            <a:r>
              <a:rPr lang="en-US" baseline="0" dirty="0" err="1"/>
              <a:t>ser</a:t>
            </a:r>
            <a:r>
              <a:rPr lang="en-US" baseline="0" dirty="0"/>
              <a:t> </a:t>
            </a:r>
            <a:r>
              <a:rPr lang="en-US" baseline="0" dirty="0" err="1"/>
              <a:t>detectado</a:t>
            </a:r>
            <a:r>
              <a:rPr lang="en-US" baseline="0" dirty="0"/>
              <a:t> </a:t>
            </a:r>
            <a:r>
              <a:rPr lang="en-US" baseline="0" dirty="0" err="1"/>
              <a:t>por</a:t>
            </a:r>
            <a:r>
              <a:rPr lang="en-US" baseline="0" dirty="0"/>
              <a:t> un </a:t>
            </a:r>
            <a:r>
              <a:rPr lang="en-US" baseline="0" dirty="0" err="1"/>
              <a:t>examen</a:t>
            </a:r>
            <a:r>
              <a:rPr lang="en-US" baseline="0" dirty="0"/>
              <a:t> </a:t>
            </a:r>
            <a:r>
              <a:rPr lang="en-US" baseline="0" dirty="0" err="1"/>
              <a:t>médico</a:t>
            </a:r>
            <a:r>
              <a:rPr lang="en-US" baseline="0" dirty="0"/>
              <a:t> o </a:t>
            </a:r>
            <a:r>
              <a:rPr lang="en-US" baseline="0" dirty="0" err="1"/>
              <a:t>pruebas</a:t>
            </a:r>
            <a:r>
              <a:rPr lang="en-US" baseline="0" dirty="0"/>
              <a:t> del </a:t>
            </a:r>
            <a:r>
              <a:rPr lang="en-US" baseline="0" dirty="0" err="1"/>
              <a:t>laboratorio</a:t>
            </a:r>
            <a:r>
              <a:rPr lang="en-US" baseline="0" dirty="0"/>
              <a:t>. </a:t>
            </a:r>
            <a:r>
              <a:rPr lang="en-US" baseline="0" dirty="0" err="1"/>
              <a:t>Estos</a:t>
            </a:r>
            <a:r>
              <a:rPr lang="en-US" baseline="0" dirty="0"/>
              <a:t> </a:t>
            </a:r>
            <a:r>
              <a:rPr lang="en-US" baseline="0" dirty="0" err="1"/>
              <a:t>síntomas</a:t>
            </a:r>
            <a:r>
              <a:rPr lang="en-US" baseline="0" dirty="0"/>
              <a:t> </a:t>
            </a:r>
            <a:r>
              <a:rPr lang="en-US" baseline="0" dirty="0" err="1"/>
              <a:t>indican</a:t>
            </a:r>
            <a:r>
              <a:rPr lang="en-US" baseline="0" dirty="0"/>
              <a:t> la </a:t>
            </a:r>
            <a:r>
              <a:rPr lang="en-US" baseline="0" dirty="0" err="1"/>
              <a:t>presencia</a:t>
            </a:r>
            <a:r>
              <a:rPr lang="en-US" baseline="0" dirty="0"/>
              <a:t> de </a:t>
            </a:r>
            <a:r>
              <a:rPr lang="en-US" baseline="0" dirty="0" err="1"/>
              <a:t>una</a:t>
            </a:r>
            <a:r>
              <a:rPr lang="en-US" baseline="0" dirty="0"/>
              <a:t> </a:t>
            </a:r>
            <a:r>
              <a:rPr lang="en-US" baseline="0" dirty="0" err="1"/>
              <a:t>lesión</a:t>
            </a:r>
            <a:r>
              <a:rPr lang="en-US" baseline="0" dirty="0"/>
              <a:t>, </a:t>
            </a:r>
            <a:r>
              <a:rPr lang="en-US" baseline="0" dirty="0" err="1"/>
              <a:t>enfermedad</a:t>
            </a:r>
            <a:r>
              <a:rPr lang="en-US" baseline="0" dirty="0"/>
              <a:t>, o </a:t>
            </a:r>
            <a:r>
              <a:rPr lang="en-US" baseline="0" dirty="0" err="1"/>
              <a:t>trastorno</a:t>
            </a:r>
            <a:r>
              <a:rPr lang="en-US" baseline="0" dirty="0"/>
              <a:t>.</a:t>
            </a:r>
          </a:p>
          <a:p>
            <a:pPr marL="232929" indent="-232929">
              <a:buFont typeface="+mj-lt"/>
              <a:buAutoNum type="arabicPeriod"/>
            </a:pPr>
            <a:r>
              <a:rPr lang="en-US" dirty="0"/>
              <a:t>La </a:t>
            </a:r>
            <a:r>
              <a:rPr lang="en-US" dirty="0" err="1"/>
              <a:t>siguiente</a:t>
            </a:r>
            <a:r>
              <a:rPr lang="en-US" baseline="0" dirty="0"/>
              <a:t> </a:t>
            </a:r>
            <a:r>
              <a:rPr lang="en-US" baseline="0" dirty="0" err="1"/>
              <a:t>es</a:t>
            </a:r>
            <a:r>
              <a:rPr lang="en-US" baseline="0" dirty="0"/>
              <a:t> </a:t>
            </a:r>
            <a:r>
              <a:rPr lang="en-US" baseline="0" dirty="0" err="1"/>
              <a:t>una</a:t>
            </a:r>
            <a:r>
              <a:rPr lang="en-US" baseline="0" dirty="0"/>
              <a:t> </a:t>
            </a:r>
            <a:r>
              <a:rPr lang="en-US" baseline="0" dirty="0" err="1"/>
              <a:t>lista</a:t>
            </a:r>
            <a:r>
              <a:rPr lang="en-US" baseline="0" dirty="0"/>
              <a:t> de </a:t>
            </a:r>
            <a:r>
              <a:rPr lang="en-US" baseline="0" dirty="0" err="1"/>
              <a:t>síntomas</a:t>
            </a:r>
            <a:r>
              <a:rPr lang="en-US" baseline="0" dirty="0"/>
              <a:t> que </a:t>
            </a:r>
            <a:r>
              <a:rPr lang="en-US" baseline="0" dirty="0" err="1"/>
              <a:t>pueden</a:t>
            </a:r>
            <a:r>
              <a:rPr lang="en-US" baseline="0" dirty="0"/>
              <a:t> </a:t>
            </a:r>
            <a:r>
              <a:rPr lang="en-US" baseline="0" dirty="0" err="1"/>
              <a:t>resultar</a:t>
            </a:r>
            <a:r>
              <a:rPr lang="en-US" baseline="0" dirty="0"/>
              <a:t> de </a:t>
            </a:r>
            <a:r>
              <a:rPr lang="en-US" baseline="0" dirty="0" err="1"/>
              <a:t>exposición</a:t>
            </a:r>
            <a:r>
              <a:rPr lang="en-US" baseline="0" dirty="0"/>
              <a:t> a </a:t>
            </a:r>
            <a:r>
              <a:rPr lang="en-US" baseline="0" dirty="0" err="1"/>
              <a:t>pesticdas</a:t>
            </a:r>
            <a:r>
              <a:rPr lang="en-US" baseline="0" dirty="0"/>
              <a:t>.</a:t>
            </a:r>
          </a:p>
          <a:p>
            <a:pPr marL="698788" lvl="1" indent="-232929">
              <a:buFont typeface="Arial" panose="020B0604020202020204" pitchFamily="34" charset="0"/>
              <a:buChar char="•"/>
            </a:pPr>
            <a:r>
              <a:rPr lang="en-US" dirty="0" err="1"/>
              <a:t>Irritación</a:t>
            </a:r>
            <a:r>
              <a:rPr lang="en-US" dirty="0"/>
              <a:t> de los </a:t>
            </a:r>
            <a:r>
              <a:rPr lang="en-US" dirty="0" err="1"/>
              <a:t>ojos</a:t>
            </a:r>
            <a:r>
              <a:rPr lang="en-US" dirty="0"/>
              <a:t>,</a:t>
            </a:r>
            <a:r>
              <a:rPr lang="en-US" baseline="0" dirty="0"/>
              <a:t> d</a:t>
            </a:r>
            <a:r>
              <a:rPr lang="en-US" dirty="0"/>
              <a:t>olor de la </a:t>
            </a:r>
            <a:r>
              <a:rPr lang="en-US" dirty="0" err="1"/>
              <a:t>nariz</a:t>
            </a:r>
            <a:r>
              <a:rPr lang="en-US" dirty="0"/>
              <a:t> y la </a:t>
            </a:r>
            <a:r>
              <a:rPr lang="en-US" dirty="0" err="1"/>
              <a:t>garganta</a:t>
            </a:r>
            <a:r>
              <a:rPr lang="en-US" dirty="0"/>
              <a:t>,</a:t>
            </a:r>
            <a:r>
              <a:rPr lang="en-US" baseline="0" dirty="0"/>
              <a:t> </a:t>
            </a:r>
            <a:r>
              <a:rPr lang="en-US" baseline="0" dirty="0" err="1"/>
              <a:t>i</a:t>
            </a:r>
            <a:r>
              <a:rPr lang="en-US" dirty="0" err="1"/>
              <a:t>rritación</a:t>
            </a:r>
            <a:r>
              <a:rPr lang="en-US" dirty="0"/>
              <a:t> </a:t>
            </a:r>
            <a:r>
              <a:rPr lang="en-US" dirty="0" err="1"/>
              <a:t>en</a:t>
            </a:r>
            <a:r>
              <a:rPr lang="en-US" dirty="0"/>
              <a:t> la </a:t>
            </a:r>
            <a:r>
              <a:rPr lang="en-US" dirty="0" err="1" smtClean="0"/>
              <a:t>piel</a:t>
            </a:r>
            <a:r>
              <a:rPr lang="en-US" dirty="0" smtClean="0"/>
              <a:t>,</a:t>
            </a:r>
            <a:r>
              <a:rPr lang="en-US" baseline="0" dirty="0" smtClean="0"/>
              <a:t> </a:t>
            </a:r>
            <a:r>
              <a:rPr lang="en-US" dirty="0" err="1" smtClean="0"/>
              <a:t>ronchas</a:t>
            </a:r>
            <a:r>
              <a:rPr lang="en-US" dirty="0"/>
              <a:t>,</a:t>
            </a:r>
            <a:r>
              <a:rPr lang="en-US" baseline="0" dirty="0"/>
              <a:t> </a:t>
            </a:r>
            <a:r>
              <a:rPr lang="en-US" baseline="0" dirty="0" err="1" smtClean="0"/>
              <a:t>m</a:t>
            </a:r>
            <a:r>
              <a:rPr lang="en-US" dirty="0" err="1" smtClean="0"/>
              <a:t>areo</a:t>
            </a:r>
            <a:r>
              <a:rPr lang="en-US" dirty="0" smtClean="0"/>
              <a:t>,</a:t>
            </a:r>
            <a:r>
              <a:rPr lang="en-US" baseline="0" dirty="0" smtClean="0"/>
              <a:t> </a:t>
            </a:r>
            <a:r>
              <a:rPr lang="en-US" baseline="0" dirty="0"/>
              <a:t>d</a:t>
            </a:r>
            <a:r>
              <a:rPr lang="en-US" dirty="0"/>
              <a:t>olor de </a:t>
            </a:r>
            <a:r>
              <a:rPr lang="en-US" dirty="0" err="1"/>
              <a:t>cabeza</a:t>
            </a:r>
            <a:r>
              <a:rPr lang="en-US" dirty="0"/>
              <a:t>,</a:t>
            </a:r>
            <a:r>
              <a:rPr lang="en-US" baseline="0" dirty="0"/>
              <a:t> </a:t>
            </a:r>
            <a:r>
              <a:rPr lang="en-US" baseline="0" dirty="0" smtClean="0"/>
              <a:t>d</a:t>
            </a:r>
            <a:r>
              <a:rPr lang="en-US" dirty="0" smtClean="0"/>
              <a:t>olor muscular </a:t>
            </a:r>
            <a:r>
              <a:rPr lang="en-US" dirty="0"/>
              <a:t>o </a:t>
            </a:r>
            <a:r>
              <a:rPr lang="en-US" dirty="0" err="1" smtClean="0"/>
              <a:t>calambre</a:t>
            </a:r>
            <a:r>
              <a:rPr lang="en-US" dirty="0" smtClean="0"/>
              <a:t>,</a:t>
            </a:r>
            <a:r>
              <a:rPr lang="en-US" baseline="0" dirty="0" smtClean="0"/>
              <a:t> </a:t>
            </a:r>
            <a:r>
              <a:rPr lang="en-US" baseline="0" dirty="0" err="1"/>
              <a:t>c</a:t>
            </a:r>
            <a:r>
              <a:rPr lang="en-US" dirty="0" err="1"/>
              <a:t>ansancio</a:t>
            </a:r>
            <a:r>
              <a:rPr lang="en-US" dirty="0"/>
              <a:t>,</a:t>
            </a:r>
            <a:r>
              <a:rPr lang="en-US" baseline="0" dirty="0"/>
              <a:t> </a:t>
            </a:r>
            <a:r>
              <a:rPr lang="en-US" baseline="0" dirty="0" err="1" smtClean="0"/>
              <a:t>n</a:t>
            </a:r>
            <a:r>
              <a:rPr lang="en-US" dirty="0" err="1" smtClean="0"/>
              <a:t>áusea</a:t>
            </a:r>
            <a:r>
              <a:rPr lang="en-US" dirty="0"/>
              <a:t>,</a:t>
            </a:r>
            <a:r>
              <a:rPr lang="en-US" baseline="0" dirty="0"/>
              <a:t> </a:t>
            </a:r>
            <a:r>
              <a:rPr lang="en-US" baseline="0" dirty="0" err="1"/>
              <a:t>d</a:t>
            </a:r>
            <a:r>
              <a:rPr lang="en-US" dirty="0" err="1"/>
              <a:t>iarrea</a:t>
            </a:r>
            <a:r>
              <a:rPr lang="en-US" dirty="0"/>
              <a:t>,</a:t>
            </a:r>
            <a:r>
              <a:rPr lang="en-US" baseline="0" dirty="0"/>
              <a:t> d</a:t>
            </a:r>
            <a:r>
              <a:rPr lang="en-US" dirty="0"/>
              <a:t>olor de </a:t>
            </a:r>
            <a:r>
              <a:rPr lang="en-US" dirty="0" err="1"/>
              <a:t>pecho</a:t>
            </a:r>
            <a:r>
              <a:rPr lang="en-US" dirty="0"/>
              <a:t>,</a:t>
            </a:r>
            <a:r>
              <a:rPr lang="en-US" baseline="0" dirty="0"/>
              <a:t> </a:t>
            </a:r>
            <a:r>
              <a:rPr lang="en-US" baseline="0" dirty="0" err="1" smtClean="0"/>
              <a:t>d</a:t>
            </a:r>
            <a:r>
              <a:rPr lang="en-US" dirty="0" err="1" smtClean="0"/>
              <a:t>ificultad</a:t>
            </a:r>
            <a:r>
              <a:rPr lang="en-US" dirty="0" smtClean="0"/>
              <a:t> para </a:t>
            </a:r>
            <a:r>
              <a:rPr lang="en-US" dirty="0" err="1" smtClean="0"/>
              <a:t>respirar</a:t>
            </a:r>
            <a:r>
              <a:rPr lang="en-US" dirty="0" smtClean="0"/>
              <a:t>,</a:t>
            </a:r>
            <a:r>
              <a:rPr lang="en-US" baseline="0" dirty="0" smtClean="0"/>
              <a:t> </a:t>
            </a:r>
            <a:r>
              <a:rPr lang="en-US" baseline="0" dirty="0" err="1"/>
              <a:t>v</a:t>
            </a:r>
            <a:r>
              <a:rPr lang="en-US" dirty="0" err="1"/>
              <a:t>isión</a:t>
            </a:r>
            <a:r>
              <a:rPr lang="en-US" dirty="0"/>
              <a:t> </a:t>
            </a:r>
            <a:r>
              <a:rPr lang="en-US" dirty="0" err="1"/>
              <a:t>borrosa</a:t>
            </a:r>
            <a:r>
              <a:rPr lang="en-US" dirty="0"/>
              <a:t>,</a:t>
            </a:r>
            <a:r>
              <a:rPr lang="en-US" baseline="0" dirty="0"/>
              <a:t> </a:t>
            </a:r>
            <a:r>
              <a:rPr lang="en-US" baseline="0" dirty="0" err="1"/>
              <a:t>s</a:t>
            </a:r>
            <a:r>
              <a:rPr lang="en-US" dirty="0" err="1"/>
              <a:t>alivación</a:t>
            </a:r>
            <a:r>
              <a:rPr lang="en-US" dirty="0"/>
              <a:t> </a:t>
            </a:r>
            <a:r>
              <a:rPr lang="en-US" dirty="0" err="1"/>
              <a:t>excesiva</a:t>
            </a:r>
            <a:r>
              <a:rPr lang="en-US" dirty="0"/>
              <a:t>,</a:t>
            </a:r>
            <a:r>
              <a:rPr lang="en-US" baseline="0" dirty="0"/>
              <a:t> </a:t>
            </a:r>
            <a:r>
              <a:rPr lang="en-US" dirty="0" err="1"/>
              <a:t>babeo</a:t>
            </a:r>
            <a:r>
              <a:rPr lang="en-US" dirty="0"/>
              <a:t>,</a:t>
            </a:r>
            <a:r>
              <a:rPr lang="en-US" baseline="0" dirty="0"/>
              <a:t> </a:t>
            </a:r>
            <a:r>
              <a:rPr lang="en-US" baseline="0" dirty="0" err="1"/>
              <a:t>p</a:t>
            </a:r>
            <a:r>
              <a:rPr lang="en-US" dirty="0" err="1"/>
              <a:t>upilas</a:t>
            </a:r>
            <a:r>
              <a:rPr lang="en-US" dirty="0"/>
              <a:t> </a:t>
            </a:r>
            <a:r>
              <a:rPr lang="en-US" dirty="0" err="1"/>
              <a:t>pequeñas</a:t>
            </a:r>
            <a:r>
              <a:rPr lang="en-US" dirty="0"/>
              <a:t>,</a:t>
            </a:r>
            <a:r>
              <a:rPr lang="en-US" baseline="0" dirty="0"/>
              <a:t> </a:t>
            </a:r>
            <a:r>
              <a:rPr lang="en-US" baseline="0" dirty="0" err="1"/>
              <a:t>f</a:t>
            </a:r>
            <a:r>
              <a:rPr lang="en-US" dirty="0" err="1"/>
              <a:t>alta</a:t>
            </a:r>
            <a:r>
              <a:rPr lang="en-US" dirty="0"/>
              <a:t> control de los </a:t>
            </a:r>
            <a:r>
              <a:rPr lang="en-US" dirty="0" err="1" smtClean="0"/>
              <a:t>músculos</a:t>
            </a:r>
            <a:r>
              <a:rPr lang="en-US" dirty="0"/>
              <a:t>,</a:t>
            </a:r>
            <a:r>
              <a:rPr lang="en-US" baseline="0" dirty="0"/>
              <a:t> </a:t>
            </a:r>
            <a:r>
              <a:rPr lang="en-US" baseline="0" dirty="0" err="1"/>
              <a:t>c</a:t>
            </a:r>
            <a:r>
              <a:rPr lang="en-US" dirty="0" err="1"/>
              <a:t>onvulsiones</a:t>
            </a:r>
            <a:r>
              <a:rPr lang="en-US" dirty="0"/>
              <a:t>,</a:t>
            </a:r>
            <a:r>
              <a:rPr lang="en-US" baseline="0" dirty="0"/>
              <a:t> </a:t>
            </a:r>
            <a:r>
              <a:rPr lang="en-US" baseline="0" dirty="0" err="1"/>
              <a:t>i</a:t>
            </a:r>
            <a:r>
              <a:rPr lang="en-US" dirty="0" err="1"/>
              <a:t>nconsciencia</a:t>
            </a:r>
            <a:r>
              <a:rPr lang="en-US" dirty="0"/>
              <a:t>,</a:t>
            </a:r>
            <a:r>
              <a:rPr lang="en-US" baseline="0" dirty="0"/>
              <a:t> </a:t>
            </a:r>
            <a:r>
              <a:rPr lang="en-US" baseline="0" dirty="0" err="1"/>
              <a:t>m</a:t>
            </a:r>
            <a:r>
              <a:rPr lang="en-US" dirty="0" err="1"/>
              <a:t>uerte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941613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330521" indent="-330521">
              <a:buFont typeface="+mj-lt"/>
              <a:buAutoNum type="arabicPeriod"/>
            </a:pPr>
            <a:r>
              <a:rPr lang="en-US" dirty="0"/>
              <a:t>In addition, people exposed to certain fumigants may experience irrational behavior, or elevated body temperatures.</a:t>
            </a:r>
          </a:p>
          <a:p>
            <a:pPr marL="330521" indent="-330521">
              <a:buFont typeface="+mj-lt"/>
              <a:buAutoNum type="arabicPeriod"/>
            </a:pPr>
            <a:endParaRPr lang="en-US" dirty="0"/>
          </a:p>
          <a:p>
            <a:pPr marL="330521" indent="-330521">
              <a:buFont typeface="+mj-lt"/>
              <a:buAutoNum type="arabicPeriod"/>
            </a:pP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s-ES" b="1" dirty="0"/>
              <a:t>Información que se requiere cubrir:</a:t>
            </a:r>
            <a:endParaRPr lang="en-US" altLang="es-MX" b="1" dirty="0"/>
          </a:p>
          <a:p>
            <a:pPr marL="330521" indent="-330521">
              <a:buFont typeface="+mj-lt"/>
              <a:buAutoNum type="arabicPeriod"/>
            </a:pPr>
            <a:r>
              <a:rPr lang="en-US" dirty="0" err="1"/>
              <a:t>Además</a:t>
            </a:r>
            <a:r>
              <a:rPr lang="en-US" dirty="0"/>
              <a:t>, personas </a:t>
            </a:r>
            <a:r>
              <a:rPr lang="en-US" dirty="0" err="1"/>
              <a:t>expuestas</a:t>
            </a:r>
            <a:r>
              <a:rPr lang="en-US" baseline="0" dirty="0"/>
              <a:t> a </a:t>
            </a:r>
            <a:r>
              <a:rPr lang="en-US" baseline="0" dirty="0" err="1"/>
              <a:t>ciertos</a:t>
            </a:r>
            <a:r>
              <a:rPr lang="en-US" baseline="0" dirty="0"/>
              <a:t> </a:t>
            </a:r>
            <a:r>
              <a:rPr lang="en-US" baseline="0" dirty="0" err="1"/>
              <a:t>fumigantes</a:t>
            </a:r>
            <a:r>
              <a:rPr lang="en-US" baseline="0" dirty="0"/>
              <a:t>, </a:t>
            </a:r>
            <a:r>
              <a:rPr lang="en-US" baseline="0" dirty="0" err="1"/>
              <a:t>pueden</a:t>
            </a:r>
            <a:r>
              <a:rPr lang="en-US" baseline="0" dirty="0"/>
              <a:t> </a:t>
            </a:r>
            <a:r>
              <a:rPr lang="en-US" baseline="0" dirty="0" err="1"/>
              <a:t>experimentar</a:t>
            </a:r>
            <a:r>
              <a:rPr lang="en-US" baseline="0" dirty="0"/>
              <a:t> </a:t>
            </a:r>
            <a:r>
              <a:rPr lang="en-US" baseline="0" dirty="0" err="1"/>
              <a:t>comportamiento</a:t>
            </a:r>
            <a:r>
              <a:rPr lang="en-US" baseline="0" dirty="0"/>
              <a:t> </a:t>
            </a:r>
            <a:r>
              <a:rPr lang="en-US" baseline="0" dirty="0" err="1"/>
              <a:t>irracional</a:t>
            </a:r>
            <a:r>
              <a:rPr lang="en-US" baseline="0" dirty="0"/>
              <a:t> o </a:t>
            </a:r>
            <a:r>
              <a:rPr lang="en-US" baseline="0" dirty="0" err="1" smtClean="0"/>
              <a:t>temperatura</a:t>
            </a:r>
            <a:r>
              <a:rPr lang="en-US" baseline="0" dirty="0" smtClean="0"/>
              <a:t> corporal </a:t>
            </a:r>
            <a:r>
              <a:rPr lang="en-US" baseline="0" dirty="0" err="1" smtClean="0"/>
              <a:t>elevada</a:t>
            </a:r>
            <a:endParaRPr lang="en-US" dirty="0"/>
          </a:p>
          <a:p>
            <a:endParaRPr lang="en-US" dirty="0"/>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897513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95">
              <a:defRPr/>
            </a:pPr>
            <a:r>
              <a:rPr lang="en-US" altLang="es-MX" b="1" dirty="0"/>
              <a:t>Notes for trainers of workers and pesticide handlers:</a:t>
            </a:r>
          </a:p>
          <a:p>
            <a:pPr marL="232929" indent="-232929">
              <a:buFont typeface="+mj-lt"/>
              <a:buAutoNum type="arabicPeriod"/>
            </a:pPr>
            <a:r>
              <a:rPr lang="en-US" dirty="0"/>
              <a:t>If an agricultural employee feels sick while handling pesticides or when working in a pesticide-treated area it may be difficult to determine if the symptoms he or she is experiencing are related to pesticide exposure. Some common pesticide symptoms mimic those of a cold, flu, heat stress, morning sickness, food poisoning or a hangover. Diagnoses usually requires careful medical examination, laboratory tests and observation.</a:t>
            </a:r>
          </a:p>
          <a:p>
            <a:pPr marL="232929" indent="-232929">
              <a:buFont typeface="+mj-lt"/>
              <a:buAutoNum type="arabicPeriod"/>
            </a:pPr>
            <a:r>
              <a:rPr lang="en-US" dirty="0"/>
              <a:t>If you start feeling sick or showing symptoms of illness, start by identifying possible causes. </a:t>
            </a:r>
          </a:p>
          <a:p>
            <a:pPr marL="698788" lvl="1" indent="-232929">
              <a:buFont typeface="Arial" panose="020B0604020202020204" pitchFamily="34" charset="0"/>
              <a:buChar char="•"/>
            </a:pPr>
            <a:r>
              <a:rPr lang="en-US" dirty="0"/>
              <a:t>For example, you left your house feeling fine, but it is has been very hot out and you have not had much water to drink. You suddenly feel weak and your head begins to hurt. Your symptoms can be due to heat exhaustion. </a:t>
            </a:r>
          </a:p>
          <a:p>
            <a:pPr marL="698788" lvl="1" indent="-232929">
              <a:buFont typeface="Arial" panose="020B0604020202020204" pitchFamily="34" charset="0"/>
              <a:buChar char="•"/>
            </a:pPr>
            <a:r>
              <a:rPr lang="en-US" dirty="0"/>
              <a:t>After having lunch you experience a stomachache and nausea. You remember that your food had a funny smell. You could be experiencing food poisoning.   </a:t>
            </a:r>
          </a:p>
          <a:p>
            <a:pPr marL="698788" lvl="1" indent="-232929">
              <a:buFont typeface="Arial" panose="020B0604020202020204" pitchFamily="34" charset="0"/>
              <a:buChar char="•"/>
            </a:pPr>
            <a:r>
              <a:rPr lang="en-US" dirty="0"/>
              <a:t>You start to have a sore throat and runny nose. You might be coming down with a cold or the flu. </a:t>
            </a:r>
          </a:p>
          <a:p>
            <a:pPr marL="698788" lvl="1" indent="-232929">
              <a:buFont typeface="Arial" panose="020B0604020202020204" pitchFamily="34" charset="0"/>
              <a:buChar char="•"/>
            </a:pPr>
            <a:r>
              <a:rPr lang="en-US" dirty="0"/>
              <a:t>Before thinking it might be some other type of illness, stop and ask yourself if you have entered a field where pesticides have been applied recently, and if you started feeling sick after you started working. In this case, your symptoms could be due to pesticide poisoning. </a:t>
            </a:r>
          </a:p>
          <a:p>
            <a:pPr marL="232929" indent="-232929">
              <a:buFont typeface="+mj-lt"/>
              <a:buAutoNum type="arabicPeriod"/>
            </a:pPr>
            <a:r>
              <a:rPr lang="en-US" dirty="0"/>
              <a:t>Now that you have identified the cause of the symptoms, do not wait for symptoms to worsen.  </a:t>
            </a:r>
          </a:p>
          <a:p>
            <a:pPr marL="232929" indent="-232929">
              <a:buFont typeface="+mj-lt"/>
              <a:buAutoNum type="arabicPeriod"/>
            </a:pPr>
            <a:r>
              <a:rPr lang="en-US" dirty="0"/>
              <a:t>Leave the contaminated area immediately and tell your supervisor that you suspect you have been exposed to pesticides and are experiencing pesticide poisoning symptoms. </a:t>
            </a:r>
          </a:p>
          <a:p>
            <a:pPr defTabSz="931717">
              <a:defRPr/>
            </a:pPr>
            <a:endParaRPr lang="en-US" dirty="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a:t>
            </a:r>
            <a:r>
              <a:rPr lang="en-US" altLang="es-MX" b="1" baseline="0" dirty="0" smtClean="0"/>
              <a:t>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32929" indent="-232929">
              <a:buFont typeface="+mj-lt"/>
              <a:buAutoNum type="arabicPeriod"/>
            </a:pPr>
            <a:r>
              <a:rPr lang="es-ES" dirty="0" smtClean="0"/>
              <a:t>Si </a:t>
            </a:r>
            <a:r>
              <a:rPr lang="es-ES" dirty="0"/>
              <a:t>un empleado agrícola se siente mal mientras </a:t>
            </a:r>
            <a:r>
              <a:rPr lang="es-ES" dirty="0" smtClean="0"/>
              <a:t>manipula </a:t>
            </a:r>
            <a:r>
              <a:rPr lang="es-ES" dirty="0"/>
              <a:t>pesticidas o cuando trabaja en un área tratada con pesticida, puede ser difícil determinar si los síntomas que está experimentando están relacionados con la exposición a pesticidas. Algunos síntomas comunes de exposición</a:t>
            </a:r>
            <a:r>
              <a:rPr lang="es-ES" baseline="0" dirty="0"/>
              <a:t> a los pesticidas</a:t>
            </a:r>
            <a:r>
              <a:rPr lang="es-ES" dirty="0"/>
              <a:t> imitan los de un resfriado, la gripe, agotamiento por el calor, las náuseas del embarazo, el intoxicación alimentaria</a:t>
            </a:r>
            <a:r>
              <a:rPr lang="es-ES" baseline="0" dirty="0"/>
              <a:t> </a:t>
            </a:r>
            <a:r>
              <a:rPr lang="es-ES" dirty="0"/>
              <a:t>o la </a:t>
            </a:r>
            <a:r>
              <a:rPr lang="es-ES" dirty="0" smtClean="0"/>
              <a:t>cruda (resaca,</a:t>
            </a:r>
            <a:r>
              <a:rPr lang="es-ES" baseline="0" dirty="0" smtClean="0"/>
              <a:t> trasnochada)</a:t>
            </a:r>
            <a:r>
              <a:rPr lang="es-ES" dirty="0" smtClean="0"/>
              <a:t>. </a:t>
            </a:r>
            <a:r>
              <a:rPr lang="es-ES" dirty="0"/>
              <a:t>Los diagnósticos generalmente requieren un examen médico, pruebas de laboratorio y observación.</a:t>
            </a:r>
          </a:p>
          <a:p>
            <a:pPr marL="232929" indent="-232929">
              <a:buFont typeface="+mj-lt"/>
              <a:buAutoNum type="arabicPeriod"/>
            </a:pPr>
            <a:r>
              <a:rPr lang="es-ES" dirty="0"/>
              <a:t>Si empieza a sentirse </a:t>
            </a:r>
            <a:r>
              <a:rPr lang="es-ES" dirty="0" smtClean="0"/>
              <a:t>mal </a:t>
            </a:r>
            <a:r>
              <a:rPr lang="es-ES" dirty="0"/>
              <a:t>o muestra síntomas de enfermedad, piense en</a:t>
            </a:r>
            <a:r>
              <a:rPr lang="es-ES" baseline="0" dirty="0"/>
              <a:t> las </a:t>
            </a:r>
            <a:r>
              <a:rPr lang="es-ES" dirty="0"/>
              <a:t>causas posibles</a:t>
            </a:r>
            <a:r>
              <a:rPr lang="en-US" dirty="0"/>
              <a:t>. </a:t>
            </a:r>
          </a:p>
          <a:p>
            <a:pPr marL="698788" lvl="1" indent="-232929">
              <a:buFont typeface="Arial" panose="020B0604020202020204" pitchFamily="34" charset="0"/>
              <a:buChar char="•"/>
            </a:pPr>
            <a:r>
              <a:rPr lang="es-ES" dirty="0"/>
              <a:t>Por ejemplo, saliste de tu casa sintiéndote bien, pero es un día caluroso y no has bebido mucha agua. De repente te sientes débil y tu cabeza comienza a doler. Sus síntomas pueden ser el resultado del agotamiento por calor.</a:t>
            </a:r>
          </a:p>
          <a:p>
            <a:pPr marL="698788" lvl="1" indent="-232929">
              <a:buFont typeface="Arial" panose="020B0604020202020204" pitchFamily="34" charset="0"/>
              <a:buChar char="•"/>
            </a:pPr>
            <a:r>
              <a:rPr lang="es-ES" dirty="0"/>
              <a:t>Después de almorzar usted tiene un dolor de estómago y </a:t>
            </a:r>
            <a:r>
              <a:rPr lang="es-ES" dirty="0" smtClean="0"/>
              <a:t>náusea. </a:t>
            </a:r>
            <a:r>
              <a:rPr lang="es-ES" dirty="0"/>
              <a:t>Usted recuerda que su comida tenía un olor extraño. Usted podría estar sufriendo de intoxicación alimentaria.</a:t>
            </a:r>
          </a:p>
          <a:p>
            <a:pPr marL="698788" lvl="1" indent="-232929">
              <a:buFont typeface="Arial" panose="020B0604020202020204" pitchFamily="34" charset="0"/>
              <a:buChar char="•"/>
            </a:pPr>
            <a:r>
              <a:rPr lang="es-ES" dirty="0"/>
              <a:t>Usted comienza a tener dolor de garganta y nariz que moquea. Usted podría estar bajando con un resfriado o la gripe.</a:t>
            </a:r>
          </a:p>
          <a:p>
            <a:pPr marL="698788" lvl="1" indent="-232929">
              <a:buFont typeface="Arial" panose="020B0604020202020204" pitchFamily="34" charset="0"/>
              <a:buChar char="•"/>
            </a:pPr>
            <a:r>
              <a:rPr lang="es-ES" dirty="0"/>
              <a:t>Antes de pensar que podría ser algún otro tipo de enfermedad, pare y pregúntese si ha entrado en un campo donde se han aplicado pesticidas recientemente y si empezó a sentirse enfermo después de empezar a trabajar. En este caso, sus síntomas podrían deberse a envenenamiento</a:t>
            </a:r>
            <a:r>
              <a:rPr lang="es-ES" baseline="0" dirty="0"/>
              <a:t> a los pesticidas</a:t>
            </a:r>
            <a:r>
              <a:rPr lang="en-US" dirty="0"/>
              <a:t>. </a:t>
            </a:r>
          </a:p>
          <a:p>
            <a:pPr marL="232929" indent="-232929">
              <a:buFont typeface="+mj-lt"/>
              <a:buAutoNum type="arabicPeriod"/>
            </a:pPr>
            <a:r>
              <a:rPr lang="es-ES" dirty="0"/>
              <a:t>Ahora que ha identificado la causa de los síntomas, no espere a que los síntomas empeoren.</a:t>
            </a:r>
          </a:p>
          <a:p>
            <a:pPr marL="232929" marR="0" lvl="0" indent="-232929"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smtClean="0"/>
              <a:t>Salga</a:t>
            </a:r>
            <a:r>
              <a:rPr lang="en-US" baseline="0" dirty="0" smtClean="0"/>
              <a:t> </a:t>
            </a:r>
            <a:r>
              <a:rPr lang="en-US" baseline="0" dirty="0"/>
              <a:t>d</a:t>
            </a:r>
            <a:r>
              <a:rPr lang="es-ES" dirty="0"/>
              <a:t>el área contaminada inmediatamente y dígale a su supervisor que sospecha que ha estado expuesto a pesticidas y que está experimentando síntomas de envenenamiento a los pesticidas.</a:t>
            </a:r>
            <a:endParaRPr lang="en-US" dirty="0"/>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41460043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s-MX" b="1" dirty="0"/>
              <a:t>Information required to be covered: </a:t>
            </a:r>
          </a:p>
          <a:p>
            <a:pPr marL="232929" indent="-232929" defTabSz="931717">
              <a:buFont typeface="+mj-lt"/>
              <a:buAutoNum type="arabicPeriod"/>
              <a:defRPr/>
            </a:pPr>
            <a:r>
              <a:rPr lang="en-US" dirty="0"/>
              <a:t>Symptoms vary in severity from mild to severe. </a:t>
            </a:r>
          </a:p>
          <a:p>
            <a:pPr marL="232929" indent="-232929" defTabSz="931717">
              <a:buFont typeface="+mj-lt"/>
              <a:buAutoNum type="arabicPeriod"/>
              <a:defRPr/>
            </a:pPr>
            <a:r>
              <a:rPr lang="en-US" dirty="0"/>
              <a:t>Mild symptoms include:</a:t>
            </a:r>
          </a:p>
          <a:p>
            <a:pPr marL="698788" lvl="1" indent="-232929" defTabSz="931717">
              <a:buFont typeface="Arial" panose="020B0604020202020204" pitchFamily="34" charset="0"/>
              <a:buChar char="•"/>
              <a:defRPr/>
            </a:pPr>
            <a:r>
              <a:rPr lang="en-US" dirty="0"/>
              <a:t>Eye irritation</a:t>
            </a:r>
          </a:p>
          <a:p>
            <a:pPr marL="698788" lvl="1" indent="-232929" defTabSz="931717">
              <a:buFont typeface="Arial" panose="020B0604020202020204" pitchFamily="34" charset="0"/>
              <a:buChar char="•"/>
              <a:defRPr/>
            </a:pPr>
            <a:r>
              <a:rPr lang="en-US" dirty="0"/>
              <a:t>Nose and throat pain</a:t>
            </a:r>
          </a:p>
          <a:p>
            <a:pPr marL="698788" lvl="1" indent="-232929" defTabSz="931717">
              <a:buFont typeface="Arial" panose="020B0604020202020204" pitchFamily="34" charset="0"/>
              <a:buChar char="•"/>
              <a:defRPr/>
            </a:pPr>
            <a:r>
              <a:rPr lang="en-US" dirty="0"/>
              <a:t>Skin rash</a:t>
            </a:r>
          </a:p>
          <a:p>
            <a:pPr marL="698788" lvl="1" indent="-232929" defTabSz="931717">
              <a:buFont typeface="Arial" panose="020B0604020202020204" pitchFamily="34" charset="0"/>
              <a:buChar char="•"/>
              <a:defRPr/>
            </a:pPr>
            <a:r>
              <a:rPr lang="en-US" dirty="0"/>
              <a:t>Headache</a:t>
            </a:r>
          </a:p>
          <a:p>
            <a:pPr marL="698788" lvl="1" indent="-232929" defTabSz="931717">
              <a:buFont typeface="Arial" panose="020B0604020202020204" pitchFamily="34" charset="0"/>
              <a:buChar char="•"/>
              <a:defRPr/>
            </a:pPr>
            <a:r>
              <a:rPr lang="en-US" dirty="0"/>
              <a:t>Dizziness</a:t>
            </a:r>
          </a:p>
          <a:p>
            <a:pPr marL="698788" lvl="1" indent="-232929" defTabSz="931717">
              <a:buFont typeface="Arial" panose="020B0604020202020204" pitchFamily="34" charset="0"/>
              <a:buChar char="•"/>
              <a:defRPr/>
            </a:pPr>
            <a:r>
              <a:rPr lang="en-US" dirty="0"/>
              <a:t>Diarrhea </a:t>
            </a:r>
          </a:p>
          <a:p>
            <a:pPr marL="698788" lvl="1" indent="-232929">
              <a:buFont typeface="Arial" panose="020B0604020202020204" pitchFamily="34" charset="0"/>
              <a:buChar char="•"/>
            </a:pPr>
            <a:r>
              <a:rPr lang="en-US" dirty="0"/>
              <a:t>Muscle aches or cramps</a:t>
            </a:r>
          </a:p>
          <a:p>
            <a:pPr marL="698788" lvl="1" indent="-232929">
              <a:buFont typeface="Arial" panose="020B0604020202020204" pitchFamily="34" charset="0"/>
              <a:buChar char="•"/>
            </a:pPr>
            <a:r>
              <a:rPr lang="en-US" dirty="0"/>
              <a:t>Exhaustion</a:t>
            </a:r>
          </a:p>
          <a:p>
            <a:pPr marL="698788" lvl="1" indent="-232929">
              <a:buFont typeface="Arial" panose="020B0604020202020204" pitchFamily="34" charset="0"/>
              <a:buChar char="•"/>
            </a:pPr>
            <a:r>
              <a:rPr lang="en-US" dirty="0"/>
              <a:t>Nausea</a:t>
            </a:r>
          </a:p>
          <a:p>
            <a:pPr marL="698788" lvl="1" indent="-232929">
              <a:buFont typeface="Arial" panose="020B0604020202020204" pitchFamily="34" charset="0"/>
              <a:buChar char="•"/>
            </a:pPr>
            <a:endParaRPr lang="en-US" dirty="0"/>
          </a:p>
          <a:p>
            <a:pPr defTabSz="881390">
              <a:defRPr/>
            </a:pPr>
            <a:r>
              <a:rPr lang="en-US" altLang="es-MX" b="1" dirty="0" err="1"/>
              <a:t>Información</a:t>
            </a:r>
            <a:r>
              <a:rPr lang="en-US" altLang="es-MX" b="1" dirty="0"/>
              <a:t> que se </a:t>
            </a:r>
            <a:r>
              <a:rPr lang="en-US" altLang="es-MX" b="1" dirty="0" err="1"/>
              <a:t>requiere</a:t>
            </a:r>
            <a:r>
              <a:rPr lang="en-US" altLang="es-MX" b="1" baseline="0" dirty="0"/>
              <a:t> </a:t>
            </a:r>
            <a:r>
              <a:rPr lang="en-US" altLang="es-MX" b="1" baseline="0" dirty="0" err="1"/>
              <a:t>cubrir</a:t>
            </a:r>
            <a:r>
              <a:rPr lang="en-US" altLang="es-MX" b="1" baseline="0" dirty="0"/>
              <a:t>:</a:t>
            </a:r>
            <a:endParaRPr lang="en-US" altLang="es-MX" b="1" dirty="0"/>
          </a:p>
          <a:p>
            <a:pPr marL="232929" indent="-232929" defTabSz="931717">
              <a:buFont typeface="+mj-lt"/>
              <a:buAutoNum type="arabicPeriod"/>
              <a:defRPr/>
            </a:pPr>
            <a:r>
              <a:rPr lang="en-US" dirty="0"/>
              <a:t>Los </a:t>
            </a:r>
            <a:r>
              <a:rPr lang="en-US" dirty="0" err="1"/>
              <a:t>síntomas</a:t>
            </a:r>
            <a:r>
              <a:rPr lang="en-US" dirty="0"/>
              <a:t> </a:t>
            </a:r>
            <a:r>
              <a:rPr lang="en-US" dirty="0" err="1"/>
              <a:t>pueden</a:t>
            </a:r>
            <a:r>
              <a:rPr lang="en-US" baseline="0" dirty="0"/>
              <a:t> </a:t>
            </a:r>
            <a:r>
              <a:rPr lang="en-US" baseline="0" dirty="0" err="1"/>
              <a:t>variar</a:t>
            </a:r>
            <a:r>
              <a:rPr lang="en-US" baseline="0" dirty="0"/>
              <a:t> </a:t>
            </a:r>
            <a:r>
              <a:rPr lang="en-US" baseline="0" dirty="0" err="1"/>
              <a:t>en</a:t>
            </a:r>
            <a:r>
              <a:rPr lang="en-US" baseline="0" dirty="0"/>
              <a:t> </a:t>
            </a:r>
            <a:r>
              <a:rPr lang="en-US" baseline="0" dirty="0" err="1"/>
              <a:t>severidad</a:t>
            </a:r>
            <a:r>
              <a:rPr lang="en-US" baseline="0" dirty="0"/>
              <a:t> </a:t>
            </a:r>
            <a:r>
              <a:rPr lang="en-US" baseline="0" dirty="0" err="1"/>
              <a:t>desde</a:t>
            </a:r>
            <a:r>
              <a:rPr lang="en-US" baseline="0" dirty="0"/>
              <a:t> </a:t>
            </a:r>
            <a:r>
              <a:rPr lang="en-US" baseline="0" dirty="0" err="1"/>
              <a:t>leve</a:t>
            </a:r>
            <a:r>
              <a:rPr lang="en-US" baseline="0" dirty="0"/>
              <a:t> a </a:t>
            </a:r>
            <a:r>
              <a:rPr lang="en-US" baseline="0" dirty="0" err="1" smtClean="0"/>
              <a:t>severo</a:t>
            </a:r>
            <a:r>
              <a:rPr lang="en-US" baseline="0" dirty="0" smtClean="0"/>
              <a:t>. </a:t>
            </a:r>
            <a:endParaRPr lang="en-US" baseline="0" dirty="0"/>
          </a:p>
          <a:p>
            <a:pPr marL="232929" indent="-232929" defTabSz="931717">
              <a:buFont typeface="+mj-lt"/>
              <a:buAutoNum type="arabicPeriod"/>
              <a:defRPr/>
            </a:pPr>
            <a:r>
              <a:rPr lang="en-US" dirty="0"/>
              <a:t>Los</a:t>
            </a:r>
            <a:r>
              <a:rPr lang="en-US" baseline="0" dirty="0"/>
              <a:t> </a:t>
            </a:r>
            <a:r>
              <a:rPr lang="en-US" baseline="0" dirty="0" err="1"/>
              <a:t>síntomas</a:t>
            </a:r>
            <a:r>
              <a:rPr lang="en-US" baseline="0" dirty="0"/>
              <a:t> </a:t>
            </a:r>
            <a:r>
              <a:rPr lang="en-US" baseline="0" dirty="0" err="1"/>
              <a:t>leves</a:t>
            </a:r>
            <a:r>
              <a:rPr lang="en-US" baseline="0" dirty="0"/>
              <a:t> </a:t>
            </a:r>
            <a:r>
              <a:rPr lang="en-US" baseline="0" dirty="0" err="1"/>
              <a:t>incluyen</a:t>
            </a:r>
            <a:r>
              <a:rPr lang="en-US" dirty="0"/>
              <a:t>:</a:t>
            </a:r>
          </a:p>
          <a:p>
            <a:pPr marL="698788" lvl="1" indent="-232929" defTabSz="931717">
              <a:buFont typeface="Arial" panose="020B0604020202020204" pitchFamily="34" charset="0"/>
              <a:buChar char="•"/>
              <a:defRPr/>
            </a:pPr>
            <a:r>
              <a:rPr lang="en-US" dirty="0" err="1"/>
              <a:t>Irritación</a:t>
            </a:r>
            <a:r>
              <a:rPr lang="en-US" baseline="0" dirty="0"/>
              <a:t> </a:t>
            </a:r>
            <a:r>
              <a:rPr lang="en-US" baseline="0" dirty="0" err="1" smtClean="0"/>
              <a:t>en</a:t>
            </a:r>
            <a:r>
              <a:rPr lang="en-US" baseline="0" dirty="0" smtClean="0"/>
              <a:t> </a:t>
            </a:r>
            <a:r>
              <a:rPr lang="en-US" baseline="0" dirty="0"/>
              <a:t>los </a:t>
            </a:r>
            <a:r>
              <a:rPr lang="en-US" baseline="0" dirty="0" err="1"/>
              <a:t>ojos</a:t>
            </a:r>
            <a:endParaRPr lang="en-US" dirty="0"/>
          </a:p>
          <a:p>
            <a:pPr marL="698788" lvl="1" indent="-232929" defTabSz="931717">
              <a:buFont typeface="Arial" panose="020B0604020202020204" pitchFamily="34" charset="0"/>
              <a:buChar char="•"/>
              <a:defRPr/>
            </a:pPr>
            <a:r>
              <a:rPr lang="en-US" dirty="0"/>
              <a:t>Dolor</a:t>
            </a:r>
            <a:r>
              <a:rPr lang="en-US" baseline="0" dirty="0"/>
              <a:t> </a:t>
            </a:r>
            <a:r>
              <a:rPr lang="en-US" baseline="0" dirty="0" err="1" smtClean="0"/>
              <a:t>en</a:t>
            </a:r>
            <a:r>
              <a:rPr lang="en-US" baseline="0" dirty="0" smtClean="0"/>
              <a:t> </a:t>
            </a:r>
            <a:r>
              <a:rPr lang="en-US" baseline="0" dirty="0"/>
              <a:t>la </a:t>
            </a:r>
            <a:r>
              <a:rPr lang="en-US" baseline="0" dirty="0" err="1"/>
              <a:t>nariz</a:t>
            </a:r>
            <a:r>
              <a:rPr lang="en-US" baseline="0" dirty="0"/>
              <a:t> y la </a:t>
            </a:r>
            <a:r>
              <a:rPr lang="en-US" baseline="0" dirty="0" err="1"/>
              <a:t>garganta</a:t>
            </a:r>
            <a:endParaRPr lang="en-US" dirty="0"/>
          </a:p>
          <a:p>
            <a:pPr marL="698788" lvl="1" indent="-232929" defTabSz="931717">
              <a:buFont typeface="Arial" panose="020B0604020202020204" pitchFamily="34" charset="0"/>
              <a:buChar char="•"/>
              <a:defRPr/>
            </a:pPr>
            <a:r>
              <a:rPr lang="en-US" dirty="0" err="1"/>
              <a:t>Ronchas</a:t>
            </a:r>
            <a:r>
              <a:rPr lang="en-US" dirty="0"/>
              <a:t> o </a:t>
            </a:r>
            <a:r>
              <a:rPr lang="en-US" dirty="0" err="1" smtClean="0"/>
              <a:t>irritación</a:t>
            </a:r>
            <a:r>
              <a:rPr lang="en-US" dirty="0" smtClean="0"/>
              <a:t> </a:t>
            </a:r>
            <a:r>
              <a:rPr lang="en-US" dirty="0"/>
              <a:t>de la </a:t>
            </a:r>
            <a:r>
              <a:rPr lang="en-US" dirty="0" err="1"/>
              <a:t>piel</a:t>
            </a:r>
            <a:r>
              <a:rPr lang="en-US" dirty="0"/>
              <a:t> </a:t>
            </a:r>
          </a:p>
          <a:p>
            <a:pPr marL="698788" lvl="1" indent="-232929" defTabSz="931717">
              <a:buFont typeface="Arial" panose="020B0604020202020204" pitchFamily="34" charset="0"/>
              <a:buChar char="•"/>
              <a:defRPr/>
            </a:pPr>
            <a:r>
              <a:rPr lang="en-US" dirty="0"/>
              <a:t>Dolor de </a:t>
            </a:r>
            <a:r>
              <a:rPr lang="en-US" dirty="0" err="1"/>
              <a:t>cabeza</a:t>
            </a:r>
            <a:endParaRPr lang="en-US" dirty="0"/>
          </a:p>
          <a:p>
            <a:pPr marL="698788" lvl="1" indent="-232929" defTabSz="931717">
              <a:buFont typeface="Arial" panose="020B0604020202020204" pitchFamily="34" charset="0"/>
              <a:buChar char="•"/>
              <a:defRPr/>
            </a:pPr>
            <a:r>
              <a:rPr lang="en-US" dirty="0" err="1"/>
              <a:t>Mareo</a:t>
            </a:r>
            <a:endParaRPr lang="en-US" dirty="0"/>
          </a:p>
          <a:p>
            <a:pPr marL="698788" lvl="1" indent="-232929" defTabSz="931717">
              <a:buFont typeface="Arial" panose="020B0604020202020204" pitchFamily="34" charset="0"/>
              <a:buChar char="•"/>
              <a:defRPr/>
            </a:pPr>
            <a:r>
              <a:rPr lang="en-US" dirty="0" err="1"/>
              <a:t>Diarrea</a:t>
            </a:r>
            <a:endParaRPr lang="en-US" dirty="0"/>
          </a:p>
          <a:p>
            <a:pPr marL="698788" lvl="1" indent="-232929">
              <a:buFont typeface="Arial" panose="020B0604020202020204" pitchFamily="34" charset="0"/>
              <a:buChar char="•"/>
            </a:pPr>
            <a:r>
              <a:rPr lang="en-US" dirty="0"/>
              <a:t>Dolores</a:t>
            </a:r>
            <a:r>
              <a:rPr lang="en-US" baseline="0" dirty="0"/>
              <a:t> </a:t>
            </a:r>
            <a:r>
              <a:rPr lang="en-US" baseline="0" dirty="0" err="1"/>
              <a:t>musculares</a:t>
            </a:r>
            <a:r>
              <a:rPr lang="en-US" baseline="0" dirty="0"/>
              <a:t>  o </a:t>
            </a:r>
            <a:r>
              <a:rPr lang="en-US" baseline="0" dirty="0" err="1"/>
              <a:t>c</a:t>
            </a:r>
            <a:r>
              <a:rPr lang="en-US" dirty="0" err="1"/>
              <a:t>alambres</a:t>
            </a:r>
            <a:r>
              <a:rPr lang="en-US" baseline="0" dirty="0"/>
              <a:t> </a:t>
            </a:r>
          </a:p>
          <a:p>
            <a:pPr marL="698788" lvl="1" indent="-232929">
              <a:buFont typeface="Arial" panose="020B0604020202020204" pitchFamily="34" charset="0"/>
              <a:buChar char="•"/>
            </a:pPr>
            <a:r>
              <a:rPr lang="en-US" dirty="0" err="1"/>
              <a:t>Agotamiento</a:t>
            </a:r>
            <a:r>
              <a:rPr lang="en-US" dirty="0"/>
              <a:t> o </a:t>
            </a:r>
            <a:r>
              <a:rPr lang="en-US" dirty="0" err="1"/>
              <a:t>cansancio</a:t>
            </a:r>
            <a:endParaRPr lang="en-US" dirty="0"/>
          </a:p>
          <a:p>
            <a:pPr marL="698788" lvl="1" indent="-232929">
              <a:buFont typeface="Arial" panose="020B0604020202020204" pitchFamily="34" charset="0"/>
              <a:buChar char="•"/>
            </a:pPr>
            <a:r>
              <a:rPr lang="en-US" dirty="0" err="1" smtClean="0"/>
              <a:t>Náusea</a:t>
            </a:r>
            <a:endParaRPr lang="en-US" dirty="0"/>
          </a:p>
          <a:p>
            <a:pPr marL="698788" lvl="1" indent="-23292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895968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cover:</a:t>
            </a:r>
          </a:p>
          <a:p>
            <a:pPr marL="220348" indent="-220348">
              <a:buFont typeface="+mj-lt"/>
              <a:buAutoNum type="arabicPeriod"/>
            </a:pPr>
            <a:r>
              <a:rPr lang="en-US" dirty="0"/>
              <a:t>Moderate</a:t>
            </a:r>
            <a:r>
              <a:rPr lang="en-US" baseline="0" dirty="0"/>
              <a:t> symptoms include excessive saliva or drool, breathing difficulties, and blurry vision</a:t>
            </a:r>
          </a:p>
          <a:p>
            <a:pPr marL="220348" indent="-220348">
              <a:buFont typeface="+mj-lt"/>
              <a:buAutoNum type="arabicPeriod"/>
            </a:pPr>
            <a:endParaRPr lang="en-US" baseline="0" dirty="0"/>
          </a:p>
          <a:p>
            <a:pPr defTabSz="881390">
              <a:defRPr/>
            </a:pPr>
            <a:r>
              <a:rPr lang="en-US" altLang="es-MX" b="1" dirty="0" err="1"/>
              <a:t>Información</a:t>
            </a:r>
            <a:r>
              <a:rPr lang="en-US" altLang="es-MX" b="1" dirty="0"/>
              <a:t> que se </a:t>
            </a:r>
            <a:r>
              <a:rPr lang="en-US" altLang="es-MX" b="1" dirty="0" err="1"/>
              <a:t>requiere</a:t>
            </a:r>
            <a:r>
              <a:rPr lang="en-US" altLang="es-MX" b="1" baseline="0" dirty="0"/>
              <a:t> </a:t>
            </a:r>
            <a:r>
              <a:rPr lang="en-US" altLang="es-MX" b="1" baseline="0" dirty="0" err="1"/>
              <a:t>cubrir</a:t>
            </a:r>
            <a:r>
              <a:rPr lang="en-US" altLang="es-MX" b="1" baseline="0" dirty="0"/>
              <a:t>:</a:t>
            </a:r>
            <a:endParaRPr lang="en-US" altLang="es-MX" b="1" dirty="0"/>
          </a:p>
          <a:p>
            <a:pPr marL="220348" indent="-220348">
              <a:buFont typeface="+mj-lt"/>
              <a:buAutoNum type="arabicPeriod"/>
            </a:pPr>
            <a:r>
              <a:rPr lang="en-US" dirty="0" err="1"/>
              <a:t>Sintomas</a:t>
            </a:r>
            <a:r>
              <a:rPr lang="en-US" dirty="0"/>
              <a:t> </a:t>
            </a:r>
            <a:r>
              <a:rPr lang="en-US" dirty="0" err="1"/>
              <a:t>moderarados</a:t>
            </a:r>
            <a:r>
              <a:rPr lang="en-US" dirty="0"/>
              <a:t> </a:t>
            </a:r>
            <a:r>
              <a:rPr lang="en-US" dirty="0" err="1"/>
              <a:t>incluyen</a:t>
            </a:r>
            <a:r>
              <a:rPr lang="en-US" baseline="0" dirty="0"/>
              <a:t> saliva </a:t>
            </a:r>
            <a:r>
              <a:rPr lang="en-US" baseline="0" dirty="0" err="1"/>
              <a:t>excesiva</a:t>
            </a:r>
            <a:r>
              <a:rPr lang="en-US" baseline="0" dirty="0"/>
              <a:t> </a:t>
            </a:r>
            <a:r>
              <a:rPr lang="en-US" baseline="0" dirty="0" smtClean="0"/>
              <a:t>o </a:t>
            </a:r>
            <a:r>
              <a:rPr lang="en-US" baseline="0" dirty="0" err="1"/>
              <a:t>babeo</a:t>
            </a:r>
            <a:r>
              <a:rPr lang="en-US" baseline="0" dirty="0"/>
              <a:t>, </a:t>
            </a:r>
            <a:r>
              <a:rPr lang="en-US" baseline="0" dirty="0" err="1"/>
              <a:t>dificultades</a:t>
            </a:r>
            <a:r>
              <a:rPr lang="en-US" baseline="0" dirty="0"/>
              <a:t> </a:t>
            </a:r>
            <a:r>
              <a:rPr lang="en-US" baseline="0" dirty="0" err="1"/>
              <a:t>respiratorias</a:t>
            </a:r>
            <a:r>
              <a:rPr lang="en-US" baseline="0" dirty="0"/>
              <a:t> y </a:t>
            </a:r>
            <a:r>
              <a:rPr lang="en-US" baseline="0" dirty="0" err="1"/>
              <a:t>visión</a:t>
            </a:r>
            <a:r>
              <a:rPr lang="en-US" baseline="0" dirty="0"/>
              <a:t> </a:t>
            </a:r>
            <a:r>
              <a:rPr lang="en-US" baseline="0" dirty="0" err="1"/>
              <a:t>borrosa</a:t>
            </a:r>
            <a:endParaRPr lang="en-US" baseline="0" dirty="0"/>
          </a:p>
          <a:p>
            <a:pPr marL="220348" indent="-220348">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000390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altLang="es-MX" b="1" dirty="0"/>
              <a:t>Information required to be covered: </a:t>
            </a:r>
          </a:p>
          <a:p>
            <a:pPr marL="237355" indent="-237355" defTabSz="949420">
              <a:buFont typeface="+mj-lt"/>
              <a:buAutoNum type="arabicPeriod"/>
              <a:defRPr/>
            </a:pPr>
            <a:r>
              <a:rPr lang="en-US" dirty="0"/>
              <a:t>Severe symptoms include:</a:t>
            </a:r>
          </a:p>
          <a:p>
            <a:pPr marL="712065" lvl="1" indent="-237355" defTabSz="949420">
              <a:buFont typeface="Arial" panose="020B0604020202020204" pitchFamily="34" charset="0"/>
              <a:buChar char="•"/>
              <a:defRPr/>
            </a:pPr>
            <a:r>
              <a:rPr lang="en-US" dirty="0"/>
              <a:t>Pinpoint pupils</a:t>
            </a:r>
          </a:p>
          <a:p>
            <a:pPr marL="712065" lvl="1" indent="-237355" defTabSz="949420">
              <a:buFont typeface="Arial" panose="020B0604020202020204" pitchFamily="34" charset="0"/>
              <a:buChar char="•"/>
              <a:defRPr/>
            </a:pPr>
            <a:r>
              <a:rPr lang="en-US" dirty="0"/>
              <a:t>Trembling, lack of muscle control</a:t>
            </a:r>
          </a:p>
          <a:p>
            <a:pPr marL="712065" lvl="1" indent="-237355" defTabSz="949420">
              <a:buFont typeface="Arial" panose="020B0604020202020204" pitchFamily="34" charset="0"/>
              <a:buChar char="•"/>
              <a:defRPr/>
            </a:pPr>
            <a:r>
              <a:rPr lang="en-US" dirty="0"/>
              <a:t>Violent convulsions or seizures </a:t>
            </a:r>
          </a:p>
          <a:p>
            <a:pPr marL="712065" lvl="1" indent="-237355" defTabSz="949420">
              <a:buFont typeface="Arial" panose="020B0604020202020204" pitchFamily="34" charset="0"/>
              <a:buChar char="•"/>
              <a:defRPr/>
            </a:pPr>
            <a:r>
              <a:rPr lang="en-US" dirty="0"/>
              <a:t>Unconsciousness or death</a:t>
            </a:r>
          </a:p>
          <a:p>
            <a:pPr marL="474710" lvl="1" defTabSz="949420">
              <a:defRPr/>
            </a:pPr>
            <a:endParaRPr lang="en-US" baseline="0" dirty="0"/>
          </a:p>
          <a:p>
            <a:pPr defTabSz="949420">
              <a:defRPr/>
            </a:pPr>
            <a:r>
              <a:rPr lang="en-US" altLang="es-MX" b="1" dirty="0" err="1" smtClean="0"/>
              <a:t>Información</a:t>
            </a:r>
            <a:r>
              <a:rPr lang="en-US" altLang="es-MX" b="1" baseline="0" dirty="0" smtClean="0"/>
              <a:t> </a:t>
            </a:r>
            <a:r>
              <a:rPr lang="en-US" altLang="es-MX" b="1" baseline="0" dirty="0"/>
              <a:t>que se </a:t>
            </a:r>
            <a:r>
              <a:rPr lang="en-US" altLang="es-MX" b="1" baseline="0" dirty="0" err="1"/>
              <a:t>requiere</a:t>
            </a:r>
            <a:r>
              <a:rPr lang="en-US" altLang="es-MX" b="1" baseline="0" dirty="0"/>
              <a:t> </a:t>
            </a:r>
            <a:r>
              <a:rPr lang="en-US" altLang="es-MX" b="1" baseline="0" dirty="0" err="1"/>
              <a:t>curbrir</a:t>
            </a:r>
            <a:r>
              <a:rPr lang="en-US" altLang="es-MX" b="1" dirty="0"/>
              <a:t>: </a:t>
            </a:r>
          </a:p>
          <a:p>
            <a:pPr marL="237355" indent="-237355" defTabSz="949420">
              <a:buFont typeface="+mj-lt"/>
              <a:buAutoNum type="arabicPeriod"/>
              <a:defRPr/>
            </a:pPr>
            <a:r>
              <a:rPr lang="en-US" dirty="0"/>
              <a:t>Los </a:t>
            </a:r>
            <a:r>
              <a:rPr lang="en-US" dirty="0" err="1"/>
              <a:t>síntomas</a:t>
            </a:r>
            <a:r>
              <a:rPr lang="en-US" baseline="0" dirty="0"/>
              <a:t> </a:t>
            </a:r>
            <a:r>
              <a:rPr lang="en-US" baseline="0" dirty="0" err="1" smtClean="0"/>
              <a:t>severos</a:t>
            </a:r>
            <a:r>
              <a:rPr lang="en-US" baseline="0" dirty="0" smtClean="0"/>
              <a:t> </a:t>
            </a:r>
            <a:r>
              <a:rPr lang="en-US" baseline="0" dirty="0" err="1"/>
              <a:t>incluyen</a:t>
            </a:r>
            <a:r>
              <a:rPr lang="en-US" dirty="0"/>
              <a:t>:</a:t>
            </a:r>
          </a:p>
          <a:p>
            <a:pPr marL="712065" lvl="1" indent="-237355" defTabSz="949420">
              <a:buFont typeface="Arial" panose="020B0604020202020204" pitchFamily="34" charset="0"/>
              <a:buChar char="•"/>
              <a:defRPr/>
            </a:pPr>
            <a:r>
              <a:rPr lang="en-US" dirty="0" err="1"/>
              <a:t>Pupilas</a:t>
            </a:r>
            <a:r>
              <a:rPr lang="en-US" baseline="0" dirty="0"/>
              <a:t> </a:t>
            </a:r>
            <a:r>
              <a:rPr lang="en-US" baseline="0" dirty="0" err="1" smtClean="0"/>
              <a:t>pequeñas</a:t>
            </a:r>
            <a:endParaRPr lang="en-US" dirty="0"/>
          </a:p>
          <a:p>
            <a:pPr marL="712065" lvl="1" indent="-237355" defTabSz="949420">
              <a:buFont typeface="Arial" panose="020B0604020202020204" pitchFamily="34" charset="0"/>
              <a:buChar char="•"/>
              <a:defRPr/>
            </a:pPr>
            <a:r>
              <a:rPr lang="en-US" dirty="0" err="1"/>
              <a:t>Temblando</a:t>
            </a:r>
            <a:r>
              <a:rPr lang="en-US" baseline="0" dirty="0"/>
              <a:t> o </a:t>
            </a:r>
            <a:r>
              <a:rPr lang="en-US" baseline="0" dirty="0" err="1"/>
              <a:t>falta</a:t>
            </a:r>
            <a:r>
              <a:rPr lang="en-US" baseline="0" dirty="0"/>
              <a:t> de control </a:t>
            </a:r>
            <a:r>
              <a:rPr lang="en-US" baseline="0" dirty="0" smtClean="0"/>
              <a:t>muscular</a:t>
            </a:r>
            <a:endParaRPr lang="en-US" dirty="0"/>
          </a:p>
          <a:p>
            <a:pPr marL="712065" lvl="1" indent="-237355" defTabSz="949420">
              <a:buFont typeface="Arial" panose="020B0604020202020204" pitchFamily="34" charset="0"/>
              <a:buChar char="•"/>
              <a:defRPr/>
            </a:pPr>
            <a:r>
              <a:rPr lang="en-US" dirty="0" err="1" smtClean="0"/>
              <a:t>Convulsiones</a:t>
            </a:r>
            <a:endParaRPr lang="en-US" dirty="0"/>
          </a:p>
          <a:p>
            <a:pPr marL="712065" lvl="1" indent="-237355" defTabSz="949420">
              <a:buFont typeface="Arial" panose="020B0604020202020204" pitchFamily="34" charset="0"/>
              <a:buChar char="•"/>
              <a:defRPr/>
            </a:pPr>
            <a:r>
              <a:rPr lang="en-US" dirty="0" err="1" smtClean="0"/>
              <a:t>Inconsciencia</a:t>
            </a:r>
            <a:r>
              <a:rPr lang="en-US" baseline="0" dirty="0" smtClean="0"/>
              <a:t> </a:t>
            </a:r>
            <a:r>
              <a:rPr lang="en-US" baseline="0" dirty="0"/>
              <a:t>o la </a:t>
            </a:r>
            <a:r>
              <a:rPr lang="en-US" baseline="0" dirty="0" err="1"/>
              <a:t>muerte</a:t>
            </a:r>
            <a:endParaRPr lang="en-US" dirty="0"/>
          </a:p>
          <a:p>
            <a:pPr marL="712065" lvl="1" indent="-237355" defTabSz="949420">
              <a:buFont typeface="Arial" panose="020B0604020202020204" pitchFamily="34" charset="0"/>
              <a:buChar char="•"/>
              <a:defRPr/>
            </a:pPr>
            <a:endParaRPr lang="en-US" sz="1300" dirty="0"/>
          </a:p>
          <a:p>
            <a:pPr marL="712065" lvl="1" indent="-237355" defTabSz="949420">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591692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lvl="0"/>
            <a:r>
              <a:rPr lang="en-US" dirty="0"/>
              <a:t>The probability that pesticides will affect your health depends on various things:</a:t>
            </a:r>
          </a:p>
          <a:p>
            <a:pPr marL="232929" indent="-232929">
              <a:buFont typeface="+mj-lt"/>
              <a:buAutoNum type="arabicPeriod"/>
            </a:pPr>
            <a:r>
              <a:rPr lang="en-US" dirty="0"/>
              <a:t>The type of pesticide</a:t>
            </a:r>
          </a:p>
          <a:p>
            <a:pPr marL="698788" lvl="1" indent="-232929" defTabSz="931717">
              <a:buFont typeface="Arial" panose="020B0604020202020204" pitchFamily="34" charset="0"/>
              <a:buChar char="•"/>
              <a:defRPr/>
            </a:pPr>
            <a:r>
              <a:rPr lang="en-US" dirty="0"/>
              <a:t>Poisoning symptoms vary among classes of pesticides and pesticides within a class. For example, pesticides that control weeds (herbicides) can be less toxic than some pesticides used to control insects (insecticides), but some insecticides are more toxic than others. </a:t>
            </a:r>
          </a:p>
          <a:p>
            <a:pPr marL="698788" lvl="1" indent="-232929" defTabSz="931717">
              <a:buFont typeface="Arial" panose="020B0604020202020204" pitchFamily="34" charset="0"/>
              <a:buChar char="•"/>
              <a:defRPr/>
            </a:pPr>
            <a:r>
              <a:rPr lang="en-US" dirty="0"/>
              <a:t>One pesticide may cause only mild eye irritation if splashed in a person’s eye, while exposure to another product may result in blurred vision. Some pesticides are extremely toxic if swallowed but not harmful if inhaled. Finally, there are also pesticides that, when used correctly and according to the safety measures listed on the label, cause no known adverse health effects. </a:t>
            </a:r>
          </a:p>
          <a:p>
            <a:pPr marL="232929" indent="-232929">
              <a:buFont typeface="+mj-lt"/>
              <a:buAutoNum type="arabicPeriod"/>
            </a:pPr>
            <a:r>
              <a:rPr lang="en-US" dirty="0"/>
              <a:t>The amount of pesticide that you are exposed to</a:t>
            </a:r>
          </a:p>
          <a:p>
            <a:pPr marL="698788" lvl="1" indent="-232929">
              <a:buFont typeface="Arial" panose="020B0604020202020204" pitchFamily="34" charset="0"/>
              <a:buChar char="•"/>
            </a:pPr>
            <a:r>
              <a:rPr lang="en-US" dirty="0"/>
              <a:t>The severity of symptoms is usually proportional to the amount of pesticide (dosage) entering the person’s body. </a:t>
            </a:r>
          </a:p>
          <a:p>
            <a:pPr marL="698788" lvl="1" indent="-232929">
              <a:buFont typeface="Arial" panose="020B0604020202020204" pitchFamily="34" charset="0"/>
              <a:buChar char="•"/>
            </a:pPr>
            <a:r>
              <a:rPr lang="en-US" dirty="0"/>
              <a:t>The type and severity of exposure symptoms can also be influenced by the amount absorbed into the body or how fast the body absorbs and excretes it.</a:t>
            </a:r>
          </a:p>
          <a:p>
            <a:pPr marL="232929" indent="-232929">
              <a:buFont typeface="+mj-lt"/>
              <a:buAutoNum type="arabicPeriod"/>
            </a:pPr>
            <a:r>
              <a:rPr lang="en-US" dirty="0"/>
              <a:t>Age and health of the person</a:t>
            </a:r>
          </a:p>
          <a:p>
            <a:pPr marL="698788" lvl="1" indent="-232929" defTabSz="931717">
              <a:buFont typeface="Arial" panose="020B0604020202020204" pitchFamily="34" charset="0"/>
              <a:buChar char="•"/>
              <a:defRPr/>
            </a:pPr>
            <a:r>
              <a:rPr lang="en-US" dirty="0"/>
              <a:t>The severity of symptoms is related to the person’s sensitivity to certain chemical ingredients. </a:t>
            </a:r>
          </a:p>
          <a:p>
            <a:pPr marL="698788" lvl="1" indent="-232929" defTabSz="931717">
              <a:buFont typeface="Arial" panose="020B0604020202020204" pitchFamily="34" charset="0"/>
              <a:buChar char="•"/>
              <a:defRPr/>
            </a:pPr>
            <a:r>
              <a:rPr lang="en-US" dirty="0"/>
              <a:t>Another factor that can significantly influence the type and severity of reaction to pesticide exposure is the overall health and genetic makeup of the individual. Each person is different. People who are elderly, sick or who have compromised immune systems may not have sufficient resistance to some types of pesticides. </a:t>
            </a:r>
          </a:p>
          <a:p>
            <a:pPr marL="698788" lvl="1" indent="-232929" defTabSz="931717">
              <a:buFont typeface="Arial" panose="020B0604020202020204" pitchFamily="34" charset="0"/>
              <a:buChar char="•"/>
              <a:defRPr/>
            </a:pPr>
            <a:r>
              <a:rPr lang="en-US" dirty="0"/>
              <a:t>People who have medical conditions such as asthma may experience breathing difficulties when working in an area where pesticides have been applied even after the restricted-entry interval (REI) has expired. </a:t>
            </a:r>
          </a:p>
          <a:p>
            <a:pPr marL="698788" lvl="1" indent="-232929" defTabSz="931717">
              <a:buFont typeface="Arial" panose="020B0604020202020204" pitchFamily="34" charset="0"/>
              <a:buChar char="•"/>
              <a:defRPr/>
            </a:pPr>
            <a:endParaRPr lang="en-US" dirty="0"/>
          </a:p>
          <a:p>
            <a:pPr defTabSz="881390">
              <a:defRPr/>
            </a:pPr>
            <a:r>
              <a:rPr lang="en-US" altLang="es-MX" b="1" dirty="0" err="1"/>
              <a:t>Información</a:t>
            </a:r>
            <a:r>
              <a:rPr lang="en-US" altLang="es-MX" b="1" dirty="0"/>
              <a:t> que se </a:t>
            </a:r>
            <a:r>
              <a:rPr lang="en-US" altLang="es-MX" b="1" dirty="0" err="1"/>
              <a:t>requiere</a:t>
            </a:r>
            <a:r>
              <a:rPr lang="en-US" altLang="es-MX" b="1" dirty="0"/>
              <a:t> </a:t>
            </a:r>
            <a:r>
              <a:rPr lang="en-US" altLang="es-MX" b="1" dirty="0" err="1"/>
              <a:t>cubrir</a:t>
            </a:r>
            <a:r>
              <a:rPr lang="en-US" altLang="es-MX" b="1" dirty="0"/>
              <a:t>: </a:t>
            </a:r>
          </a:p>
          <a:p>
            <a:pPr lvl="0"/>
            <a:r>
              <a:rPr lang="es-ES" dirty="0"/>
              <a:t>La probabilidad de que los pesticidas afecten su salud depende de varias cosa</a:t>
            </a:r>
            <a:r>
              <a:rPr lang="en-US" dirty="0"/>
              <a:t>s:</a:t>
            </a:r>
          </a:p>
          <a:p>
            <a:pPr marL="232929" indent="-232929">
              <a:buFont typeface="+mj-lt"/>
              <a:buAutoNum type="arabicPeriod"/>
            </a:pPr>
            <a:r>
              <a:rPr lang="en-US" dirty="0"/>
              <a:t>El </a:t>
            </a:r>
            <a:r>
              <a:rPr lang="en-US" dirty="0" err="1"/>
              <a:t>tipo</a:t>
            </a:r>
            <a:r>
              <a:rPr lang="en-US" dirty="0"/>
              <a:t> de </a:t>
            </a:r>
            <a:r>
              <a:rPr lang="en-US" dirty="0" err="1"/>
              <a:t>pesticida</a:t>
            </a:r>
            <a:endParaRPr lang="en-US" dirty="0"/>
          </a:p>
          <a:p>
            <a:pPr marL="698788" lvl="1" indent="-232929" defTabSz="931717">
              <a:buFont typeface="Arial" panose="020B0604020202020204" pitchFamily="34" charset="0"/>
              <a:buChar char="•"/>
              <a:defRPr/>
            </a:pPr>
            <a:r>
              <a:rPr lang="es-ES" dirty="0"/>
              <a:t>Los síntomas de </a:t>
            </a:r>
            <a:r>
              <a:rPr lang="es-ES" dirty="0" smtClean="0"/>
              <a:t>envenenamiento </a:t>
            </a:r>
            <a:r>
              <a:rPr lang="es-ES" dirty="0"/>
              <a:t>varían entre las clases de pesticidas y pesticidas dentro de una clase. Por ejemplo, los pesticidas que controlan </a:t>
            </a:r>
            <a:r>
              <a:rPr lang="es-ES" dirty="0" smtClean="0"/>
              <a:t>las</a:t>
            </a:r>
            <a:r>
              <a:rPr lang="es-ES" baseline="0" dirty="0" smtClean="0"/>
              <a:t> </a:t>
            </a:r>
            <a:r>
              <a:rPr lang="es-ES" dirty="0" smtClean="0"/>
              <a:t>malezas </a:t>
            </a:r>
            <a:r>
              <a:rPr lang="es-ES" dirty="0"/>
              <a:t>(herbicidas) pueden ser menos tóxicos que algunos pesticidas usados ​​para controlar insectos (insecticidas), pero algunos insecticidas son más tóxicos que otros</a:t>
            </a:r>
          </a:p>
          <a:p>
            <a:pPr marL="698788" lvl="1" indent="-232929" defTabSz="931717">
              <a:buFont typeface="Arial" panose="020B0604020202020204" pitchFamily="34" charset="0"/>
              <a:buChar char="•"/>
              <a:defRPr/>
            </a:pPr>
            <a:r>
              <a:rPr lang="es-ES" dirty="0"/>
              <a:t>Un pesticida puede causar solamente irritación leve de los ojos si se salpica en el ojo de una persona, mientras que la exposición a otro producto puede producir visión borrosa. Algunos pesticidas son extremadamente tóxicos si se tragan pero no son dañinos si se inhalan. Por último, también hay pesticidas que, cuando se usan correctamente y de acuerdo con las medidas de seguridad indicadas en la etiqueta, no causan efectos adversos conocidos para la salud.</a:t>
            </a:r>
          </a:p>
          <a:p>
            <a:pPr marL="232929" indent="-232929">
              <a:buFont typeface="+mj-lt"/>
              <a:buAutoNum type="arabicPeriod"/>
            </a:pPr>
            <a:r>
              <a:rPr lang="es-ES" dirty="0"/>
              <a:t>La cantidad de pesticida a la que está expuesto</a:t>
            </a:r>
            <a:endParaRPr lang="en-US" dirty="0"/>
          </a:p>
          <a:p>
            <a:pPr marL="698788" lvl="1" indent="-232929">
              <a:buFont typeface="Arial" panose="020B0604020202020204" pitchFamily="34" charset="0"/>
              <a:buChar char="•"/>
            </a:pPr>
            <a:r>
              <a:rPr lang="es-ES" dirty="0"/>
              <a:t>La severidad de los síntomas es usualmente proporcional a la cantidad de pesticida (dosis) que entró en el cuerpo de la persona</a:t>
            </a:r>
            <a:r>
              <a:rPr lang="en-US" dirty="0"/>
              <a:t>. </a:t>
            </a:r>
          </a:p>
          <a:p>
            <a:pPr marL="698788" lvl="1" indent="-232929">
              <a:buFont typeface="Arial" panose="020B0604020202020204" pitchFamily="34" charset="0"/>
              <a:buChar char="•"/>
            </a:pPr>
            <a:r>
              <a:rPr lang="es-ES" dirty="0"/>
              <a:t>El tipo y la severidad de los síntomas de la exposición también pueden estar influenciados por la cantidad absorbida en el cuerpo o la rapidez con que el cuerpo lo absorbe y lo excreta.</a:t>
            </a:r>
            <a:endParaRPr lang="en-US" dirty="0"/>
          </a:p>
          <a:p>
            <a:pPr marL="232929" indent="-232929">
              <a:buFont typeface="+mj-lt"/>
              <a:buAutoNum type="arabicPeriod"/>
            </a:pPr>
            <a:r>
              <a:rPr lang="en-US" dirty="0"/>
              <a:t>La </a:t>
            </a:r>
            <a:r>
              <a:rPr lang="en-US" dirty="0" err="1"/>
              <a:t>edad</a:t>
            </a:r>
            <a:r>
              <a:rPr lang="en-US" dirty="0"/>
              <a:t> y </a:t>
            </a:r>
            <a:r>
              <a:rPr lang="en-US" dirty="0" err="1"/>
              <a:t>salud</a:t>
            </a:r>
            <a:r>
              <a:rPr lang="en-US" dirty="0"/>
              <a:t> de la persona</a:t>
            </a:r>
          </a:p>
          <a:p>
            <a:pPr marL="698788" lvl="1" indent="-232929" defTabSz="931717">
              <a:buFont typeface="Arial" panose="020B0604020202020204" pitchFamily="34" charset="0"/>
              <a:buChar char="•"/>
              <a:defRPr/>
            </a:pPr>
            <a:r>
              <a:rPr lang="es-ES" dirty="0"/>
              <a:t>La severidad/gravedad de los síntomas está relacionada a la sensibilidad de la persona a ciertos ingredientes químicos</a:t>
            </a:r>
            <a:r>
              <a:rPr lang="en-US" dirty="0"/>
              <a:t>. </a:t>
            </a:r>
          </a:p>
          <a:p>
            <a:pPr marL="698788" lvl="1" indent="-232929" defTabSz="931717">
              <a:buFont typeface="Arial" panose="020B0604020202020204" pitchFamily="34" charset="0"/>
              <a:buChar char="•"/>
              <a:defRPr/>
            </a:pPr>
            <a:r>
              <a:rPr lang="es-ES" dirty="0"/>
              <a:t>Otro factor que puede influir significativamente en el tipo y severidad de la reacción a la exposición a pesticidas es la salud general y la composición genética del individuo. Cada persona es diferente. Las personas que son ancianos, enfermos o que han comprometido el sistema inmunológico pueden no tener suficiente resistencia a algunos tipos de pesticidas.</a:t>
            </a:r>
          </a:p>
          <a:p>
            <a:pPr marL="698788" lvl="1" indent="-232929" defTabSz="931717">
              <a:buFont typeface="Arial" panose="020B0604020202020204" pitchFamily="34" charset="0"/>
              <a:buChar char="•"/>
              <a:defRPr/>
            </a:pPr>
            <a:r>
              <a:rPr lang="es-ES" dirty="0"/>
              <a:t>Las personas que tienen condiciones médicas como el asma pueden experimentar dificultades respiratorias cuando trabajan en un área donde se han aplicado pesticidas incluso después de que el intervalo de entrada restringida (REI) haya </a:t>
            </a:r>
            <a:r>
              <a:rPr lang="en-US" dirty="0" err="1"/>
              <a:t>vencido</a:t>
            </a:r>
            <a:r>
              <a:rPr lang="en-US" dirty="0"/>
              <a:t>.</a:t>
            </a:r>
          </a:p>
          <a:p>
            <a:pPr marL="465859" lvl="1" indent="0" defTabSz="931717">
              <a:buFont typeface="Arial" panose="020B0604020202020204" pitchFamily="34" charset="0"/>
              <a:buNone/>
              <a:defRPr/>
            </a:pPr>
            <a:r>
              <a:rPr lang="es-ES" dirty="0"/>
              <a:t/>
            </a:r>
            <a:br>
              <a:rPr lang="es-ES" dirty="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090731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s-MX" b="1" dirty="0"/>
              <a:t>Information required to be covered: </a:t>
            </a:r>
          </a:p>
          <a:p>
            <a:pPr marL="232929" indent="-232929" defTabSz="931717">
              <a:buFont typeface="+mj-lt"/>
              <a:buAutoNum type="arabicPeriod"/>
              <a:defRPr/>
            </a:pPr>
            <a:r>
              <a:rPr lang="en-US" dirty="0"/>
              <a:t>Pesticide exposure can be extremely hazardous for pregnant women and may result in miscarriage or cause harm to their unborn child. </a:t>
            </a:r>
          </a:p>
          <a:p>
            <a:pPr marL="232929" indent="-232929" defTabSz="931717">
              <a:buFont typeface="+mj-lt"/>
              <a:buAutoNum type="arabicPeriod"/>
              <a:defRPr/>
            </a:pPr>
            <a:r>
              <a:rPr lang="en-US" dirty="0"/>
              <a:t>Children are also susceptible to the effects of pesticides as their bodies are small and their internal organs are still developing and may be negatively impacted by exposure. </a:t>
            </a:r>
          </a:p>
          <a:p>
            <a:pPr marL="232929" indent="-232929" defTabSz="931717">
              <a:buFont typeface="+mj-lt"/>
              <a:buAutoNum type="arabicPeriod"/>
              <a:defRPr/>
            </a:pPr>
            <a:r>
              <a:rPr lang="en-US" dirty="0"/>
              <a:t>For this reason all agricultural employees who work directly with pesticides (pesticide handlers) or in an area still under a restricted-entry interval (early-entry workers) must be at least 18 years old. </a:t>
            </a:r>
          </a:p>
          <a:p>
            <a:pPr marL="232929" indent="-232929" defTabSz="931717">
              <a:buFont typeface="+mj-lt"/>
              <a:buAutoNum type="arabicPeriod"/>
              <a:defRPr/>
            </a:pPr>
            <a:endParaRPr lang="en-US" b="1" dirty="0"/>
          </a:p>
          <a:p>
            <a:pPr defTabSz="931717">
              <a:defRPr/>
            </a:pPr>
            <a:r>
              <a:rPr lang="en-US" b="1" dirty="0"/>
              <a:t>Suggested Activity: </a:t>
            </a:r>
          </a:p>
          <a:p>
            <a:pPr marL="330521" indent="-330521" defTabSz="931717">
              <a:buFont typeface="+mj-lt"/>
              <a:buAutoNum type="arabicPeriod"/>
              <a:defRPr/>
            </a:pPr>
            <a:r>
              <a:rPr lang="en-US" dirty="0"/>
              <a:t>Section 5. Activities for Pesticide-Related Health Effects: “Potential Hazards to Children and Pregnant Women from Pesticide Exposure”</a:t>
            </a:r>
          </a:p>
          <a:p>
            <a:endParaRPr lang="en-US" dirty="0"/>
          </a:p>
          <a:p>
            <a:pPr defTabSz="931717">
              <a:defRPr/>
            </a:pPr>
            <a:r>
              <a:rPr lang="en-US" altLang="es-MX" b="1" dirty="0" err="1"/>
              <a:t>Información</a:t>
            </a:r>
            <a:r>
              <a:rPr lang="en-US" altLang="es-MX" b="1" baseline="0" dirty="0"/>
              <a:t> que se </a:t>
            </a:r>
            <a:r>
              <a:rPr lang="en-US" altLang="es-MX" b="1" baseline="0" dirty="0" err="1"/>
              <a:t>requiere</a:t>
            </a:r>
            <a:r>
              <a:rPr lang="en-US" altLang="es-MX" b="1" baseline="0" dirty="0"/>
              <a:t> </a:t>
            </a:r>
            <a:r>
              <a:rPr lang="en-US" altLang="es-MX" b="1" baseline="0" dirty="0" err="1"/>
              <a:t>cubrir</a:t>
            </a:r>
            <a:r>
              <a:rPr lang="en-US" altLang="es-MX" b="1" dirty="0"/>
              <a:t>: </a:t>
            </a:r>
          </a:p>
          <a:p>
            <a:pPr marL="232929" indent="-232929" defTabSz="931717">
              <a:buFont typeface="+mj-lt"/>
              <a:buAutoNum type="arabicPeriod"/>
              <a:defRPr/>
            </a:pPr>
            <a:r>
              <a:rPr lang="es-ES" dirty="0"/>
              <a:t>La exposición a los pesticidas puede ser extremadamente peligrosa para las mujeres embarazadas y puede resultar en un aborto espontáneo o causar daño al niño no nacido</a:t>
            </a:r>
            <a:r>
              <a:rPr lang="en-US" dirty="0"/>
              <a:t>. </a:t>
            </a:r>
          </a:p>
          <a:p>
            <a:pPr marL="232929" indent="-232929" defTabSz="931717">
              <a:buFont typeface="+mj-lt"/>
              <a:buAutoNum type="arabicPeriod"/>
              <a:defRPr/>
            </a:pPr>
            <a:r>
              <a:rPr lang="es-ES" dirty="0"/>
              <a:t>Los niños también son susceptibles a los efectos de los pesticidas, ya que sus cuerpos son pequeños y sus órganos internos todavía se están desarrollando y pueden verse afectados negativamente por la exposición</a:t>
            </a:r>
          </a:p>
          <a:p>
            <a:pPr marL="232929" indent="-232929" defTabSz="931717">
              <a:buFont typeface="+mj-lt"/>
              <a:buAutoNum type="arabicPeriod"/>
              <a:defRPr/>
            </a:pPr>
            <a:r>
              <a:rPr lang="es-ES" dirty="0"/>
              <a:t>Por esta razón, todos los trabajadores agrícolas que trabajan directamente con pesticidas </a:t>
            </a:r>
            <a:r>
              <a:rPr lang="es-ES" dirty="0" smtClean="0"/>
              <a:t>(manipuladores </a:t>
            </a:r>
            <a:r>
              <a:rPr lang="es-ES" dirty="0"/>
              <a:t>de pesticidas) o en un área que aún está bajo un intervalo de entrada restringida (trabajadores de </a:t>
            </a:r>
            <a:r>
              <a:rPr lang="es-ES" dirty="0" smtClean="0"/>
              <a:t>entrada anticipada) </a:t>
            </a:r>
            <a:r>
              <a:rPr lang="es-ES" dirty="0"/>
              <a:t>deben tener por</a:t>
            </a:r>
            <a:r>
              <a:rPr lang="es-ES" baseline="0" dirty="0"/>
              <a:t> lo</a:t>
            </a:r>
            <a:r>
              <a:rPr lang="es-ES" dirty="0"/>
              <a:t> menos 18 años de edad.</a:t>
            </a:r>
          </a:p>
          <a:p>
            <a:pPr marL="0" indent="0" defTabSz="931717">
              <a:buFont typeface="+mj-lt"/>
              <a:buNone/>
              <a:defRPr/>
            </a:pPr>
            <a:endParaRPr lang="en-US" b="1" dirty="0"/>
          </a:p>
          <a:p>
            <a:pPr defTabSz="931717">
              <a:defRPr/>
            </a:pPr>
            <a:r>
              <a:rPr lang="es-ES" b="1" dirty="0"/>
              <a:t>Actividad Sugerida</a:t>
            </a:r>
            <a:r>
              <a:rPr lang="en-US" b="1" dirty="0"/>
              <a:t>: </a:t>
            </a:r>
          </a:p>
          <a:p>
            <a:pPr marL="330521" marR="0" lvl="0" indent="-330521" algn="l" defTabSz="931717" rtl="0" eaLnBrk="1" fontAlgn="auto" latinLnBrk="0" hangingPunct="1">
              <a:lnSpc>
                <a:spcPct val="100000"/>
              </a:lnSpc>
              <a:spcBef>
                <a:spcPts val="0"/>
              </a:spcBef>
              <a:spcAft>
                <a:spcPts val="0"/>
              </a:spcAft>
              <a:buClrTx/>
              <a:buSzTx/>
              <a:buFont typeface="+mj-lt"/>
              <a:buAutoNum type="arabicPeriod"/>
              <a:tabLst/>
              <a:defRPr/>
            </a:pPr>
            <a:r>
              <a:rPr lang="es-ES" dirty="0"/>
              <a:t>Sección 5. Actividades para </a:t>
            </a:r>
            <a:r>
              <a:rPr lang="es-ES" dirty="0" smtClean="0"/>
              <a:t>efectos </a:t>
            </a:r>
            <a:r>
              <a:rPr lang="es-ES" dirty="0"/>
              <a:t>en la </a:t>
            </a:r>
            <a:r>
              <a:rPr lang="es-ES" dirty="0" smtClean="0"/>
              <a:t>salud relacionados </a:t>
            </a:r>
            <a:r>
              <a:rPr lang="es-ES" dirty="0"/>
              <a:t>con los </a:t>
            </a:r>
            <a:r>
              <a:rPr lang="es-ES" dirty="0" smtClean="0"/>
              <a:t>pesticidas</a:t>
            </a:r>
            <a:r>
              <a:rPr lang="es-ES" dirty="0"/>
              <a:t>: </a:t>
            </a:r>
            <a:r>
              <a:rPr lang="es-ES" dirty="0" smtClean="0"/>
              <a:t>“riesgos</a:t>
            </a:r>
            <a:r>
              <a:rPr lang="es-ES" baseline="0" dirty="0" smtClean="0"/>
              <a:t> potenciales </a:t>
            </a:r>
            <a:r>
              <a:rPr lang="es-ES" dirty="0"/>
              <a:t>para los </a:t>
            </a:r>
            <a:r>
              <a:rPr lang="es-ES" dirty="0" smtClean="0"/>
              <a:t>niños </a:t>
            </a:r>
            <a:r>
              <a:rPr lang="es-ES" dirty="0"/>
              <a:t>y </a:t>
            </a:r>
            <a:r>
              <a:rPr lang="es-ES" dirty="0" smtClean="0"/>
              <a:t>mujeres embarazadas </a:t>
            </a:r>
            <a:r>
              <a:rPr lang="es-ES" dirty="0"/>
              <a:t>por la </a:t>
            </a:r>
            <a:r>
              <a:rPr lang="es-ES" dirty="0" smtClean="0"/>
              <a:t>exposición </a:t>
            </a:r>
            <a:r>
              <a:rPr lang="es-ES" dirty="0"/>
              <a:t>a</a:t>
            </a:r>
            <a:r>
              <a:rPr lang="es-ES" baseline="0" dirty="0"/>
              <a:t> lo</a:t>
            </a:r>
            <a:r>
              <a:rPr lang="es-ES" dirty="0"/>
              <a:t>s </a:t>
            </a:r>
            <a:r>
              <a:rPr lang="es-ES" dirty="0" smtClean="0"/>
              <a:t>pesticidas</a:t>
            </a:r>
            <a:r>
              <a:rPr lang="es-ES" dirty="0"/>
              <a:t>"</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40994653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Workers and handlers might experience immediate (acute) and long-term (chronic) health effects if they are exposed to some types of pesticides, depending on the dosage. </a:t>
            </a:r>
          </a:p>
          <a:p>
            <a:pPr marL="232929" indent="-232929">
              <a:buFont typeface="+mj-lt"/>
              <a:buAutoNum type="arabicPeriod"/>
            </a:pPr>
            <a:r>
              <a:rPr lang="en-US" dirty="0"/>
              <a:t>Immediate or Acute Health Effects. The onset of acute illness or injury occurs shortly after exposure. These acute illnesses or injuries can be serious, and could cause days off work or treatment by a doctor. In most cases, acute effects are resolved relatively quickly and the exposed </a:t>
            </a:r>
            <a:r>
              <a:rPr lang="es-US" dirty="0"/>
              <a:t>person fully recovers.</a:t>
            </a:r>
          </a:p>
          <a:p>
            <a:pPr marL="232929" indent="-232929">
              <a:buFont typeface="+mj-lt"/>
              <a:buAutoNum type="arabicPeriod"/>
            </a:pPr>
            <a:r>
              <a:rPr lang="en-US" dirty="0"/>
              <a:t>Delayed, Long-term or Chronic Health Effects</a:t>
            </a:r>
            <a:r>
              <a:rPr lang="en-US" i="1" dirty="0"/>
              <a:t>. </a:t>
            </a:r>
            <a:r>
              <a:rPr lang="en-US" dirty="0"/>
              <a:t>Long-term or chronic effects are illnesses or injuries that persist over long periods. They may result from a single exposure incident involving an extremely toxic or a large amount of pesticide or be caused by many repeated exposures at a level that is too low to produce noticeable immediate illnesses or injury. </a:t>
            </a:r>
          </a:p>
          <a:p>
            <a:r>
              <a:rPr lang="en-US" dirty="0"/>
              <a:t> </a:t>
            </a:r>
          </a:p>
          <a:p>
            <a:pPr defTabSz="881390">
              <a:defRPr/>
            </a:pPr>
            <a:r>
              <a:rPr lang="en-US" altLang="es-MX" b="1" dirty="0" err="1" smtClean="0"/>
              <a:t>Información</a:t>
            </a:r>
            <a:r>
              <a:rPr lang="en-US" altLang="es-MX" b="1" dirty="0" smtClean="0"/>
              <a:t> </a:t>
            </a:r>
            <a:r>
              <a:rPr lang="en-US" altLang="es-MX" b="1" dirty="0"/>
              <a:t>que se </a:t>
            </a:r>
            <a:r>
              <a:rPr lang="en-US" altLang="es-MX" b="1" dirty="0" err="1"/>
              <a:t>requiere</a:t>
            </a:r>
            <a:r>
              <a:rPr lang="en-US" altLang="es-MX" b="1" dirty="0"/>
              <a:t> </a:t>
            </a:r>
            <a:r>
              <a:rPr lang="en-US" altLang="es-MX" b="1" dirty="0" err="1"/>
              <a:t>cubrir</a:t>
            </a:r>
            <a:r>
              <a:rPr lang="en-US" altLang="es-MX" b="1" dirty="0"/>
              <a:t>: </a:t>
            </a:r>
          </a:p>
          <a:p>
            <a:pPr marL="232929" indent="-232929">
              <a:buFont typeface="+mj-lt"/>
              <a:buAutoNum type="arabicPeriod"/>
            </a:pPr>
            <a:r>
              <a:rPr lang="es-ES" dirty="0"/>
              <a:t>Los trabajadores y manipuladores pueden experimentar efectos inmediatos (agudos) </a:t>
            </a:r>
            <a:r>
              <a:rPr lang="es-ES" dirty="0" smtClean="0"/>
              <a:t>y a </a:t>
            </a:r>
            <a:r>
              <a:rPr lang="es-ES" dirty="0"/>
              <a:t>largo plazo (crónicos) en la salud si están expuestos a algunos tipos de pesticidas. Estos efectos dependen de la </a:t>
            </a:r>
            <a:r>
              <a:rPr lang="es-ES" dirty="0" smtClean="0"/>
              <a:t>dosis o cantidad de pesticida.</a:t>
            </a:r>
            <a:endParaRPr lang="es-ES" dirty="0"/>
          </a:p>
          <a:p>
            <a:pPr marL="232929" indent="-232929">
              <a:buFont typeface="+mj-lt"/>
              <a:buAutoNum type="arabicPeriod"/>
            </a:pPr>
            <a:r>
              <a:rPr lang="es-ES" dirty="0"/>
              <a:t>Efectos inmediatos o agudos sobre la salud</a:t>
            </a:r>
            <a:r>
              <a:rPr lang="en-US" dirty="0"/>
              <a:t>. </a:t>
            </a:r>
            <a:r>
              <a:rPr lang="es-ES" dirty="0"/>
              <a:t>La aparición de una enfermedad o lesión aguda se produce poco después de la exposición. Estas enfermedades agudas o lesiones pueden ser graves, y podría hacer que la persona se pierda días de trabajo o requieren tratamiento por un médico. En la mayoría de los casos, los efectos agudos se resuelven con bastante rapidez y la persona expuesta se recupera completamente</a:t>
            </a:r>
            <a:r>
              <a:rPr lang="es-US" dirty="0"/>
              <a:t>.</a:t>
            </a:r>
          </a:p>
          <a:p>
            <a:pPr marL="232929" marR="0" lvl="0" indent="-232929" algn="l" defTabSz="914400" rtl="0" eaLnBrk="1" fontAlgn="auto" latinLnBrk="0" hangingPunct="1">
              <a:lnSpc>
                <a:spcPct val="100000"/>
              </a:lnSpc>
              <a:spcBef>
                <a:spcPts val="0"/>
              </a:spcBef>
              <a:spcAft>
                <a:spcPts val="0"/>
              </a:spcAft>
              <a:buClrTx/>
              <a:buSzTx/>
              <a:buFont typeface="+mj-lt"/>
              <a:buAutoNum type="arabicPeriod"/>
              <a:tabLst/>
              <a:defRPr/>
            </a:pPr>
            <a:r>
              <a:rPr lang="es-ES" dirty="0"/>
              <a:t>Efectos retardados, a largo plazo o crónicos para la salud</a:t>
            </a:r>
            <a:r>
              <a:rPr lang="en-US" i="1" dirty="0"/>
              <a:t>. </a:t>
            </a:r>
            <a:r>
              <a:rPr lang="es-ES" dirty="0" smtClean="0"/>
              <a:t>Los</a:t>
            </a:r>
            <a:r>
              <a:rPr lang="es-ES" baseline="0" dirty="0" smtClean="0"/>
              <a:t> </a:t>
            </a:r>
            <a:r>
              <a:rPr lang="es-ES" dirty="0"/>
              <a:t>efectos a largo plazo o crónicos son enfermedades o lesiones que persisten durante mucho tiempo. Pueden resultar de un solo incidente de exposición que involucre una cantidad extremadamente tóxica o una gran cantidad de pesticida o ser causada por muchas exposiciones repetidas a un nivel que es demasiado bajo para producir enfermedades o lesiones que son perceptibles inmediatamente.</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522753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s-MX" b="1" dirty="0"/>
              <a:t>Information required to be covered: </a:t>
            </a:r>
          </a:p>
          <a:p>
            <a:pPr marL="232929" indent="-232929" defTabSz="931717">
              <a:buFont typeface="+mj-lt"/>
              <a:buAutoNum type="arabicPeriod"/>
              <a:defRPr/>
            </a:pPr>
            <a:r>
              <a:rPr lang="en-US" dirty="0"/>
              <a:t>Long-term health effects associated with exposure to certain </a:t>
            </a:r>
            <a:r>
              <a:rPr lang="es-US" dirty="0"/>
              <a:t>pesticides include: cancer, inability to </a:t>
            </a:r>
            <a:r>
              <a:rPr lang="en-US" dirty="0"/>
              <a:t>become pregnant (infertility), spontaneous</a:t>
            </a:r>
            <a:r>
              <a:rPr lang="es-US" dirty="0"/>
              <a:t> abortion, </a:t>
            </a:r>
            <a:r>
              <a:rPr lang="en-US" dirty="0"/>
              <a:t>birth defects in the children of exposed parents, </a:t>
            </a:r>
            <a:r>
              <a:rPr lang="es-US" dirty="0"/>
              <a:t>nervous system damage, </a:t>
            </a:r>
            <a:r>
              <a:rPr lang="en-US" dirty="0"/>
              <a:t>damage to specific organs such as the lungs or liver and damage to the immune system among other conditions. </a:t>
            </a:r>
          </a:p>
          <a:p>
            <a:pPr marL="232929" indent="-232929">
              <a:buFont typeface="+mj-lt"/>
              <a:buAutoNum type="arabicPeriod"/>
            </a:pPr>
            <a:endParaRPr lang="en-US" dirty="0"/>
          </a:p>
          <a:p>
            <a:pPr defTabSz="881390">
              <a:defRPr/>
            </a:pPr>
            <a:r>
              <a:rPr lang="en-US" altLang="es-MX" b="1" dirty="0"/>
              <a:t>Notes for trainers of workers and pesticide handlers:</a:t>
            </a:r>
          </a:p>
          <a:p>
            <a:pPr marL="232929" indent="-232929">
              <a:buFont typeface="+mj-lt"/>
              <a:buAutoNum type="arabicPeriod"/>
            </a:pPr>
            <a:r>
              <a:rPr lang="en-US" dirty="0"/>
              <a:t>Take for example, Miguel, pictured here. Each of the colored dots on Miguel’s body represents a low level of exposure to pesticide residues, that could have been avoided if Miguel did a better job of protecting himself. </a:t>
            </a:r>
          </a:p>
          <a:p>
            <a:pPr marL="232929" indent="-232929">
              <a:buFont typeface="+mj-lt"/>
              <a:buAutoNum type="arabicPeriod"/>
            </a:pPr>
            <a:r>
              <a:rPr lang="en-US" dirty="0"/>
              <a:t>Each day you go to work, you encounter pesticide residues in the dust beneath your feet. It sticks to the bottom of your shoes and to the legs of your pants.</a:t>
            </a:r>
          </a:p>
          <a:p>
            <a:pPr marL="232929" indent="-232929">
              <a:buFont typeface="+mj-lt"/>
              <a:buAutoNum type="arabicPeriod"/>
            </a:pPr>
            <a:r>
              <a:rPr lang="en-US" dirty="0"/>
              <a:t>So little by little pesticide residues enter your body. </a:t>
            </a:r>
          </a:p>
          <a:p>
            <a:pPr marL="232929" indent="-232929">
              <a:buFont typeface="+mj-lt"/>
              <a:buAutoNum type="arabicPeriod"/>
            </a:pPr>
            <a:r>
              <a:rPr lang="en-US" dirty="0"/>
              <a:t>Each time you are exposed to a pesticide you absorb residues. The first time you might not feel any effect, but as your body absorbs more and more residues you can become sick.  </a:t>
            </a:r>
          </a:p>
          <a:p>
            <a:pPr marL="232929" indent="-232929" defTabSz="465859">
              <a:buFont typeface="+mj-lt"/>
              <a:buAutoNum type="arabicPeriod"/>
              <a:defRPr/>
            </a:pPr>
            <a:r>
              <a:rPr lang="en-US" dirty="0"/>
              <a:t>Remember the saying: “little by little the jug is full” or in Spanish, “de poquito en poquito, se llena el jarrito”? This is how over the long term, you can end up with high levels of pesticides in your body.</a:t>
            </a:r>
          </a:p>
          <a:p>
            <a:pPr marL="232929" indent="-232929">
              <a:buFont typeface="+mj-lt"/>
              <a:buAutoNum type="arabicPeriod"/>
            </a:pPr>
            <a:r>
              <a:rPr lang="en-US" dirty="0"/>
              <a:t>The majority of pesticide poisoning cases are due to repeated contact with residues over a long period of time. </a:t>
            </a:r>
          </a:p>
          <a:p>
            <a:pPr marL="232929" indent="-232929">
              <a:buFont typeface="+mj-lt"/>
              <a:buAutoNum type="arabicPeriod"/>
            </a:pPr>
            <a:r>
              <a:rPr lang="en-US" dirty="0"/>
              <a:t>In these situations, the health effects can take years to appear. This is because small doses of different pesticides enter your body at different times and are absorbed into your internal organs. </a:t>
            </a:r>
          </a:p>
          <a:p>
            <a:endParaRPr lang="en-US" dirty="0"/>
          </a:p>
          <a:p>
            <a:pPr defTabSz="931717">
              <a:defRPr/>
            </a:pPr>
            <a:r>
              <a:rPr lang="es-ES" b="1" dirty="0"/>
              <a:t>Información que se requiere cubrir</a:t>
            </a:r>
            <a:r>
              <a:rPr lang="en-US" altLang="es-MX" b="1" dirty="0"/>
              <a:t>: </a:t>
            </a:r>
          </a:p>
          <a:p>
            <a:pPr marL="232929" marR="0" lvl="0" indent="-232929" algn="l" defTabSz="931717" rtl="0" eaLnBrk="1" fontAlgn="auto" latinLnBrk="0" hangingPunct="1">
              <a:lnSpc>
                <a:spcPct val="100000"/>
              </a:lnSpc>
              <a:spcBef>
                <a:spcPts val="0"/>
              </a:spcBef>
              <a:spcAft>
                <a:spcPts val="0"/>
              </a:spcAft>
              <a:buClrTx/>
              <a:buSzTx/>
              <a:buFont typeface="+mj-lt"/>
              <a:buAutoNum type="arabicPeriod"/>
              <a:tabLst/>
              <a:defRPr/>
            </a:pPr>
            <a:r>
              <a:rPr lang="es-ES" dirty="0"/>
              <a:t>Los efectos a largo plazo de la salud asociados con la exposición a ciertos pesticidas incluyen: cáncer, incapacidad para quedar embarazada (infertilidad), aborto espontáneo, defectos de nacimiento en los hijos de los padres expuestos, daño al sistema nervioso, daño a órganos específicos como pulmones o hígado, daño al sistema </a:t>
            </a:r>
            <a:r>
              <a:rPr lang="es-ES" dirty="0" smtClean="0"/>
              <a:t>inmunológico, </a:t>
            </a:r>
            <a:r>
              <a:rPr lang="es-ES" dirty="0"/>
              <a:t>entre otras condiciones.</a:t>
            </a:r>
            <a:endParaRPr lang="en-US" dirty="0"/>
          </a:p>
          <a:p>
            <a:pPr marL="0" indent="0">
              <a:buFont typeface="+mj-lt"/>
              <a:buNone/>
            </a:pPr>
            <a:endParaRPr lang="en-US" dirty="0"/>
          </a:p>
          <a:p>
            <a:pPr defTabSz="881390">
              <a:defRPr/>
            </a:pPr>
            <a:r>
              <a:rPr lang="en-US" altLang="es-MX" b="1" dirty="0"/>
              <a:t>Notes para </a:t>
            </a:r>
            <a:r>
              <a:rPr lang="en-US" altLang="es-MX" b="1" dirty="0" err="1"/>
              <a:t>capacitadores</a:t>
            </a:r>
            <a:r>
              <a:rPr lang="en-US" altLang="es-MX" b="1" dirty="0"/>
              <a:t> de </a:t>
            </a:r>
            <a:r>
              <a:rPr lang="en-US" altLang="es-MX" b="1" dirty="0" err="1"/>
              <a:t>trabajadores</a:t>
            </a:r>
            <a:r>
              <a:rPr lang="en-US" altLang="es-MX" b="1" baseline="0" dirty="0"/>
              <a:t> y </a:t>
            </a:r>
            <a:r>
              <a:rPr lang="en-US" altLang="es-MX" b="1" baseline="0" dirty="0" err="1" smtClean="0"/>
              <a:t>manipuladores</a:t>
            </a:r>
            <a:r>
              <a:rPr lang="en-US" altLang="es-MX" b="1" dirty="0"/>
              <a:t>:</a:t>
            </a:r>
          </a:p>
          <a:p>
            <a:pPr marL="232929" indent="-232929">
              <a:buFont typeface="+mj-lt"/>
              <a:buAutoNum type="arabicPeriod"/>
            </a:pPr>
            <a:r>
              <a:rPr lang="es-ES" dirty="0"/>
              <a:t>Tomemos, por ejemplo, Miguel, el hombre</a:t>
            </a:r>
            <a:r>
              <a:rPr lang="es-ES" baseline="0" dirty="0"/>
              <a:t> en esta diapositiva. </a:t>
            </a:r>
            <a:r>
              <a:rPr lang="es-ES" dirty="0"/>
              <a:t>Cada uno de los puntos de color en el cuerpo de Miguel representa un bajo nivel de exposición a los residuos de pesticidas, que podría haber sido evitado si Miguel hizo un mejor trabajo de protegerse</a:t>
            </a:r>
            <a:r>
              <a:rPr lang="en-US" dirty="0"/>
              <a:t>. </a:t>
            </a:r>
          </a:p>
          <a:p>
            <a:pPr marL="232929" indent="-232929">
              <a:buFont typeface="+mj-lt"/>
              <a:buAutoNum type="arabicPeriod"/>
            </a:pPr>
            <a:r>
              <a:rPr lang="es-ES" dirty="0"/>
              <a:t>Cada día que vas a trabajar, te encuentras residuos de pesticidas en el polvo debajo de tus pies. Se pega a la parte inferior de los zapatos y las piernas de los pantalones.</a:t>
            </a:r>
          </a:p>
          <a:p>
            <a:pPr marL="232929" indent="-232929">
              <a:buFont typeface="+mj-lt"/>
              <a:buAutoNum type="arabicPeriod"/>
            </a:pPr>
            <a:r>
              <a:rPr lang="es-ES" dirty="0"/>
              <a:t>Por lo tanto, poco a poco los residuos de pesticidas pueden</a:t>
            </a:r>
            <a:r>
              <a:rPr lang="es-ES" baseline="0" dirty="0"/>
              <a:t> </a:t>
            </a:r>
            <a:r>
              <a:rPr lang="es-ES" dirty="0"/>
              <a:t>entrar en su cuerpo.</a:t>
            </a:r>
          </a:p>
          <a:p>
            <a:pPr marL="232929" indent="-232929">
              <a:buFont typeface="+mj-lt"/>
              <a:buAutoNum type="arabicPeriod"/>
            </a:pPr>
            <a:r>
              <a:rPr lang="es-ES" dirty="0"/>
              <a:t>Cada vez que se expone a un </a:t>
            </a:r>
            <a:r>
              <a:rPr lang="es-ES" dirty="0" smtClean="0"/>
              <a:t>Pesticida </a:t>
            </a:r>
            <a:r>
              <a:rPr lang="es-ES" dirty="0"/>
              <a:t>se absorben residuos. La primera vez que se expone, puede que no sienta ningún efecto, pero a medida que su cuerpo absorbe más y más residuos, puede enfermarse.</a:t>
            </a:r>
          </a:p>
          <a:p>
            <a:pPr marL="232929" indent="-232929">
              <a:buFont typeface="+mj-lt"/>
              <a:buAutoNum type="arabicPeriod"/>
            </a:pPr>
            <a:r>
              <a:rPr lang="es-ES" dirty="0"/>
              <a:t>Recuerda el dicho: "de poquito en poquito, se llena el jarrito"? Así es como a largo plazo, usted puede tener altos niveles de pesticidas en su cuerpo.</a:t>
            </a:r>
          </a:p>
          <a:p>
            <a:pPr marL="232929" indent="-232929">
              <a:buFont typeface="+mj-lt"/>
              <a:buAutoNum type="arabicPeriod"/>
            </a:pPr>
            <a:r>
              <a:rPr lang="es-ES" dirty="0"/>
              <a:t>La mayoría de los casos de envenenamiento por pesticidas son el resultado del contacto repetido con los residuos de </a:t>
            </a:r>
            <a:r>
              <a:rPr lang="es-ES" dirty="0" smtClean="0"/>
              <a:t>pesticidas </a:t>
            </a:r>
            <a:r>
              <a:rPr lang="es-ES" dirty="0"/>
              <a:t>durante mucho tiempo.</a:t>
            </a:r>
          </a:p>
          <a:p>
            <a:pPr marL="232929" indent="-232929">
              <a:buFont typeface="+mj-lt"/>
              <a:buAutoNum type="arabicPeriod"/>
            </a:pPr>
            <a:r>
              <a:rPr lang="es-ES" dirty="0"/>
              <a:t>En estas situaciones, los efectos sobre la salud pueden no ser evidentes por muchos años. La razón de esto es que pequeñas dosis de diferentes pesticidas pueden entrar en su cuerpo en diferentes momentos y son absorbidos en sus órganos internos.</a:t>
            </a:r>
            <a:br>
              <a:rPr lang="es-ES" dirty="0"/>
            </a:br>
            <a:endParaRPr lang="en-US" dirty="0"/>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5082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898136">
              <a:defRPr/>
            </a:pPr>
            <a:r>
              <a:rPr lang="en-US" altLang="es-MX" b="1" dirty="0"/>
              <a:t>Notes for trainers of workers and pesticide handlers:</a:t>
            </a:r>
          </a:p>
          <a:p>
            <a:pPr marL="224535" indent="-224535">
              <a:buFont typeface="+mj-lt"/>
              <a:buAutoNum type="arabicPeriod"/>
            </a:pPr>
            <a:r>
              <a:rPr lang="en-US" dirty="0"/>
              <a:t>The Federal Insecticide, Fungicide, and Rodenticide Act (FIFRA) governs the registration, sale, and use of pesticide products in the United States. FIFRA’s main provisions include:</a:t>
            </a:r>
            <a:endParaRPr lang="es-ES" dirty="0"/>
          </a:p>
          <a:p>
            <a:pPr marL="617469" lvl="1" indent="-168401">
              <a:buFont typeface="Arial" panose="020B0604020202020204" pitchFamily="34" charset="0"/>
              <a:buChar char="•"/>
            </a:pPr>
            <a:r>
              <a:rPr lang="en-US" dirty="0"/>
              <a:t>Requiring the EPA to make registration decisions on pesticides and their uses and to review and approve product labeling.</a:t>
            </a:r>
            <a:endParaRPr lang="es-ES" dirty="0"/>
          </a:p>
          <a:p>
            <a:pPr marL="617469" lvl="1" indent="-168401">
              <a:buFont typeface="Arial" panose="020B0604020202020204" pitchFamily="34" charset="0"/>
              <a:buChar char="•"/>
            </a:pPr>
            <a:r>
              <a:rPr lang="en-US" dirty="0"/>
              <a:t>Requiring the users of restricted-use pesticides to be certified as, or work under the direct supervision of, private or commercial applicators.</a:t>
            </a:r>
            <a:endParaRPr lang="es-ES" dirty="0"/>
          </a:p>
          <a:p>
            <a:pPr marL="617469" lvl="1" indent="-168401">
              <a:buFont typeface="Arial" panose="020B0604020202020204" pitchFamily="34" charset="0"/>
              <a:buChar char="•"/>
            </a:pPr>
            <a:r>
              <a:rPr lang="en-US" dirty="0"/>
              <a:t>Establishing tolerances for residues that may remain on raw agricultural products.</a:t>
            </a:r>
            <a:endParaRPr lang="es-ES" dirty="0"/>
          </a:p>
          <a:p>
            <a:pPr marL="617469" lvl="1" indent="-168401">
              <a:buFont typeface="Arial" panose="020B0604020202020204" pitchFamily="34" charset="0"/>
              <a:buChar char="•"/>
            </a:pPr>
            <a:r>
              <a:rPr lang="en-US" dirty="0"/>
              <a:t>Making it illegal to store or dispose of pesticides or their containers other than as directed by label requirements.</a:t>
            </a:r>
            <a:endParaRPr lang="es-ES" dirty="0"/>
          </a:p>
          <a:p>
            <a:pPr marL="617469" lvl="1" indent="-168401">
              <a:buFont typeface="Arial" panose="020B0604020202020204" pitchFamily="34" charset="0"/>
              <a:buChar char="•"/>
            </a:pPr>
            <a:r>
              <a:rPr lang="en-US" dirty="0"/>
              <a:t>Assessing civil and criminal penalties for misuse of pesticides.</a:t>
            </a:r>
            <a:endParaRPr lang="es-ES" dirty="0"/>
          </a:p>
          <a:p>
            <a:pPr marL="224535" indent="-224535" defTabSz="898136">
              <a:buFont typeface="+mj-lt"/>
              <a:buAutoNum type="arabicPeriod"/>
              <a:defRPr/>
            </a:pPr>
            <a:r>
              <a:rPr lang="en-US" dirty="0"/>
              <a:t>The federal agency that regulates the use of pesticides is the U.S. Environmental Protection Agency (EPA). Explain that pesticides cannot be marketed in the United States until the EPA reviews and application for registration and determines whether it meets the safety standards. </a:t>
            </a:r>
          </a:p>
          <a:p>
            <a:pPr marL="224535" indent="-224535">
              <a:buFont typeface="+mj-lt"/>
              <a:buAutoNum type="arabicPeriod"/>
            </a:pPr>
            <a:r>
              <a:rPr lang="en-US" dirty="0"/>
              <a:t>FIFRA also gives the EPA the authority to write regulations. An important regulation is the Worker Protection Standard (WPS).</a:t>
            </a:r>
          </a:p>
          <a:p>
            <a:pPr marL="224535" indent="-224535">
              <a:buFont typeface="+mj-lt"/>
              <a:buAutoNum type="arabicPeriod"/>
            </a:pPr>
            <a:r>
              <a:rPr lang="en-US" dirty="0"/>
              <a:t>The Worker Protection Standard (WPS) rule reduces the effects of pesticides on farm workers by providing information, protection and mitigation measures. </a:t>
            </a:r>
          </a:p>
          <a:p>
            <a:pPr marL="224535" indent="-224535">
              <a:buFont typeface="+mj-lt"/>
              <a:buAutoNum type="arabicPeriod"/>
            </a:pPr>
            <a:endParaRPr lang="en-US" dirty="0"/>
          </a:p>
          <a:p>
            <a:pPr defTabSz="898136">
              <a:defRPr/>
            </a:pPr>
            <a:r>
              <a:rPr lang="en-US" altLang="es-MX" b="1" dirty="0" err="1"/>
              <a:t>Notas</a:t>
            </a:r>
            <a:r>
              <a:rPr lang="en-US" altLang="es-MX" b="1" dirty="0"/>
              <a:t> para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endParaRPr lang="en-US" altLang="es-MX" b="1" dirty="0"/>
          </a:p>
          <a:p>
            <a:r>
              <a:rPr lang="en-US" dirty="0"/>
              <a:t>La Ley Federal de </a:t>
            </a:r>
            <a:r>
              <a:rPr lang="en-US" dirty="0" err="1"/>
              <a:t>los</a:t>
            </a:r>
            <a:r>
              <a:rPr lang="en-US" dirty="0"/>
              <a:t> </a:t>
            </a:r>
            <a:r>
              <a:rPr lang="en-US" dirty="0" err="1"/>
              <a:t>Insecticidas</a:t>
            </a:r>
            <a:r>
              <a:rPr lang="en-US" dirty="0"/>
              <a:t>, </a:t>
            </a:r>
            <a:r>
              <a:rPr lang="en-US" dirty="0" err="1"/>
              <a:t>Fungicidas</a:t>
            </a:r>
            <a:r>
              <a:rPr lang="en-US" dirty="0"/>
              <a:t> y </a:t>
            </a:r>
            <a:r>
              <a:rPr lang="en-US" dirty="0" err="1"/>
              <a:t>Rodenticidas</a:t>
            </a:r>
            <a:r>
              <a:rPr lang="en-US" dirty="0"/>
              <a:t> (FIFRA, </a:t>
            </a:r>
            <a:r>
              <a:rPr lang="en-US" dirty="0" err="1"/>
              <a:t>por</a:t>
            </a:r>
            <a:r>
              <a:rPr lang="en-US" dirty="0"/>
              <a:t> </a:t>
            </a:r>
            <a:r>
              <a:rPr lang="en-US" dirty="0" err="1"/>
              <a:t>sus</a:t>
            </a:r>
            <a:r>
              <a:rPr lang="en-US" dirty="0"/>
              <a:t> </a:t>
            </a:r>
            <a:r>
              <a:rPr lang="en-US" dirty="0" err="1"/>
              <a:t>siglas</a:t>
            </a:r>
            <a:r>
              <a:rPr lang="en-US" dirty="0"/>
              <a:t> </a:t>
            </a:r>
            <a:r>
              <a:rPr lang="en-US" dirty="0" err="1"/>
              <a:t>en</a:t>
            </a:r>
            <a:r>
              <a:rPr lang="en-US" dirty="0"/>
              <a:t> </a:t>
            </a:r>
            <a:r>
              <a:rPr lang="en-US" dirty="0" err="1"/>
              <a:t>inglés</a:t>
            </a:r>
            <a:r>
              <a:rPr lang="en-US" dirty="0"/>
              <a:t>) </a:t>
            </a:r>
            <a:r>
              <a:rPr lang="en-US" dirty="0" err="1"/>
              <a:t>regula</a:t>
            </a:r>
            <a:r>
              <a:rPr lang="en-US" dirty="0"/>
              <a:t> el </a:t>
            </a:r>
            <a:r>
              <a:rPr lang="en-US" dirty="0" err="1"/>
              <a:t>registro</a:t>
            </a:r>
            <a:r>
              <a:rPr lang="en-US" dirty="0"/>
              <a:t>, </a:t>
            </a:r>
            <a:r>
              <a:rPr lang="en-US" dirty="0" err="1"/>
              <a:t>venta</a:t>
            </a:r>
            <a:r>
              <a:rPr lang="en-US" dirty="0"/>
              <a:t>, y </a:t>
            </a:r>
            <a:r>
              <a:rPr lang="en-US" dirty="0" err="1"/>
              <a:t>uso</a:t>
            </a:r>
            <a:r>
              <a:rPr lang="en-US" dirty="0"/>
              <a:t> de </a:t>
            </a:r>
            <a:r>
              <a:rPr lang="en-US" dirty="0" err="1"/>
              <a:t>pesticidas</a:t>
            </a:r>
            <a:r>
              <a:rPr lang="en-US" dirty="0"/>
              <a:t> </a:t>
            </a:r>
            <a:r>
              <a:rPr lang="en-US" dirty="0" err="1"/>
              <a:t>en</a:t>
            </a:r>
            <a:r>
              <a:rPr lang="en-US" dirty="0"/>
              <a:t> </a:t>
            </a:r>
            <a:r>
              <a:rPr lang="en-US" dirty="0" err="1"/>
              <a:t>los</a:t>
            </a:r>
            <a:r>
              <a:rPr lang="en-US" dirty="0"/>
              <a:t> </a:t>
            </a:r>
            <a:r>
              <a:rPr lang="en-US" dirty="0" err="1"/>
              <a:t>Estados</a:t>
            </a:r>
            <a:r>
              <a:rPr lang="en-US" dirty="0"/>
              <a:t> </a:t>
            </a:r>
            <a:r>
              <a:rPr lang="en-US" dirty="0" err="1"/>
              <a:t>Unidos</a:t>
            </a:r>
            <a:r>
              <a:rPr lang="en-US" dirty="0"/>
              <a:t>. </a:t>
            </a:r>
          </a:p>
          <a:p>
            <a:pPr marL="224535" indent="-224535">
              <a:buFont typeface="+mj-lt"/>
              <a:buAutoNum type="arabicPeriod"/>
            </a:pPr>
            <a:r>
              <a:rPr lang="es-ES" dirty="0"/>
              <a:t>Las principales disposiciones de FIFRA incluyen:</a:t>
            </a:r>
          </a:p>
          <a:p>
            <a:pPr marL="640594" lvl="1" indent="-174708">
              <a:buFont typeface="Arial" panose="020B0604020202020204" pitchFamily="34" charset="0"/>
              <a:buChar char="•"/>
            </a:pPr>
            <a:r>
              <a:rPr lang="es-ES" dirty="0"/>
              <a:t>Exigir que EPA tome las decisiones de registro de pesticidas y sus usos, así como revisar y aprobar el etiquetado del producto.</a:t>
            </a:r>
          </a:p>
          <a:p>
            <a:pPr marL="640594" lvl="1" indent="-174708">
              <a:buFont typeface="Arial" panose="020B0604020202020204" pitchFamily="34" charset="0"/>
              <a:buChar char="•"/>
            </a:pPr>
            <a:r>
              <a:rPr lang="es-ES" dirty="0"/>
              <a:t>Exigir que los usuarios de pesticidas de uso restringido sean certificados o trabajen bajo la supervisión directa de aplicadores privados o comerciales.</a:t>
            </a:r>
          </a:p>
          <a:p>
            <a:pPr marL="640594" lvl="1" indent="-174708">
              <a:buFont typeface="Arial" panose="020B0604020202020204" pitchFamily="34" charset="0"/>
              <a:buChar char="•"/>
            </a:pPr>
            <a:r>
              <a:rPr lang="es-ES" dirty="0"/>
              <a:t>Establecer tolerancias para los residuos que pueden quedar en productos agrícolas crudos.</a:t>
            </a:r>
          </a:p>
          <a:p>
            <a:pPr marL="640594" lvl="1" indent="-174708">
              <a:buFont typeface="Arial" panose="020B0604020202020204" pitchFamily="34" charset="0"/>
              <a:buChar char="•"/>
            </a:pPr>
            <a:r>
              <a:rPr lang="es-ES" dirty="0"/>
              <a:t>Considerar ilegal almacenar o deshacerse</a:t>
            </a:r>
            <a:r>
              <a:rPr lang="es-ES" baseline="0" dirty="0"/>
              <a:t> de</a:t>
            </a:r>
            <a:r>
              <a:rPr lang="es-ES" dirty="0"/>
              <a:t> pesticidas o sus envases de una manera distinta a lo indicado en la etiqueta.</a:t>
            </a:r>
          </a:p>
          <a:p>
            <a:pPr marL="640594" lvl="1" indent="-174708">
              <a:buFont typeface="Arial" panose="020B0604020202020204" pitchFamily="34" charset="0"/>
              <a:buChar char="•"/>
            </a:pPr>
            <a:r>
              <a:rPr lang="es-ES" dirty="0"/>
              <a:t>Imponer sanciones civiles y penales por uso indebido/mal</a:t>
            </a:r>
            <a:r>
              <a:rPr lang="es-ES" baseline="0" dirty="0"/>
              <a:t> uso</a:t>
            </a:r>
            <a:r>
              <a:rPr lang="es-ES" dirty="0"/>
              <a:t> de pesticidas.</a:t>
            </a:r>
            <a:endParaRPr lang="en-US" dirty="0"/>
          </a:p>
          <a:p>
            <a:pPr marL="224535" indent="-224535" defTabSz="931774">
              <a:buFont typeface="+mj-lt"/>
              <a:buAutoNum type="arabicPeriod"/>
              <a:defRPr/>
            </a:pPr>
            <a:r>
              <a:rPr lang="en-US" dirty="0"/>
              <a:t>La</a:t>
            </a:r>
            <a:r>
              <a:rPr lang="en-US" baseline="0" dirty="0"/>
              <a:t> </a:t>
            </a:r>
            <a:r>
              <a:rPr lang="en-US" baseline="0" dirty="0" err="1"/>
              <a:t>agencia</a:t>
            </a:r>
            <a:r>
              <a:rPr lang="en-US" baseline="0" dirty="0"/>
              <a:t> federal que </a:t>
            </a:r>
            <a:r>
              <a:rPr lang="en-US" baseline="0" dirty="0" err="1"/>
              <a:t>regula</a:t>
            </a:r>
            <a:r>
              <a:rPr lang="en-US" baseline="0" dirty="0"/>
              <a:t> el </a:t>
            </a:r>
            <a:r>
              <a:rPr lang="en-US" baseline="0" dirty="0" err="1"/>
              <a:t>uso</a:t>
            </a:r>
            <a:r>
              <a:rPr lang="en-US" baseline="0" dirty="0"/>
              <a:t> de </a:t>
            </a:r>
            <a:r>
              <a:rPr lang="en-US" baseline="0" dirty="0" err="1"/>
              <a:t>pesticidas</a:t>
            </a:r>
            <a:r>
              <a:rPr lang="en-US" baseline="0" dirty="0"/>
              <a:t> </a:t>
            </a:r>
            <a:r>
              <a:rPr lang="en-US" baseline="0" dirty="0" err="1"/>
              <a:t>en</a:t>
            </a:r>
            <a:r>
              <a:rPr lang="en-US" baseline="0" dirty="0"/>
              <a:t> </a:t>
            </a:r>
            <a:r>
              <a:rPr lang="en-US" baseline="0" dirty="0" err="1"/>
              <a:t>los</a:t>
            </a:r>
            <a:r>
              <a:rPr lang="en-US" baseline="0" dirty="0"/>
              <a:t> </a:t>
            </a:r>
            <a:r>
              <a:rPr lang="en-US" baseline="0" dirty="0" err="1"/>
              <a:t>Estados</a:t>
            </a:r>
            <a:r>
              <a:rPr lang="en-US" baseline="0" dirty="0"/>
              <a:t> </a:t>
            </a:r>
            <a:r>
              <a:rPr lang="en-US" baseline="0" dirty="0" err="1"/>
              <a:t>Unidos</a:t>
            </a:r>
            <a:r>
              <a:rPr lang="en-US" baseline="0" dirty="0"/>
              <a:t> </a:t>
            </a:r>
            <a:r>
              <a:rPr lang="en-US" baseline="0" dirty="0" err="1"/>
              <a:t>es</a:t>
            </a:r>
            <a:r>
              <a:rPr lang="en-US" baseline="0" dirty="0"/>
              <a:t> l</a:t>
            </a:r>
            <a:r>
              <a:rPr lang="en-US" dirty="0"/>
              <a:t>a </a:t>
            </a:r>
            <a:r>
              <a:rPr lang="en-US" dirty="0" err="1"/>
              <a:t>Agencia</a:t>
            </a:r>
            <a:r>
              <a:rPr lang="en-US" dirty="0"/>
              <a:t> de </a:t>
            </a:r>
            <a:r>
              <a:rPr lang="en-US" dirty="0" err="1"/>
              <a:t>Protección</a:t>
            </a:r>
            <a:r>
              <a:rPr lang="en-US" dirty="0"/>
              <a:t> </a:t>
            </a:r>
            <a:r>
              <a:rPr lang="en-US" dirty="0" err="1"/>
              <a:t>Ambiental</a:t>
            </a:r>
            <a:r>
              <a:rPr lang="en-US" dirty="0"/>
              <a:t> de </a:t>
            </a:r>
            <a:r>
              <a:rPr lang="en-US" dirty="0" err="1"/>
              <a:t>los</a:t>
            </a:r>
            <a:r>
              <a:rPr lang="en-US" dirty="0"/>
              <a:t> </a:t>
            </a:r>
            <a:r>
              <a:rPr lang="en-US" dirty="0" err="1"/>
              <a:t>Estados</a:t>
            </a:r>
            <a:r>
              <a:rPr lang="en-US" dirty="0"/>
              <a:t> </a:t>
            </a:r>
            <a:r>
              <a:rPr lang="en-US" dirty="0" err="1"/>
              <a:t>Unidos</a:t>
            </a:r>
            <a:r>
              <a:rPr lang="en-US" dirty="0"/>
              <a:t> (U.S. EPA). </a:t>
            </a:r>
            <a:r>
              <a:rPr lang="es-ES" dirty="0"/>
              <a:t>Explique que los pesticidas no pueden comercializarse en los Estados Unidos hasta que la EPA revise y solicite su registro y determine si cumple con las normas de seguridad.</a:t>
            </a:r>
          </a:p>
          <a:p>
            <a:pPr marL="224535" indent="-224535" defTabSz="931774">
              <a:buFont typeface="+mj-lt"/>
              <a:buAutoNum type="arabicPeriod"/>
              <a:defRPr/>
            </a:pPr>
            <a:r>
              <a:rPr lang="es-ES" dirty="0"/>
              <a:t>FIFRA también da a la EPA la autoridad para redactar las regulaciones. Una regulación importante es la </a:t>
            </a:r>
            <a:r>
              <a:rPr lang="en-US" dirty="0"/>
              <a:t>Norma para la </a:t>
            </a:r>
            <a:r>
              <a:rPr lang="en-US" dirty="0" err="1"/>
              <a:t>Protección</a:t>
            </a:r>
            <a:r>
              <a:rPr lang="en-US" dirty="0"/>
              <a:t> al </a:t>
            </a:r>
            <a:r>
              <a:rPr lang="en-US" dirty="0" err="1"/>
              <a:t>Trabajador</a:t>
            </a:r>
            <a:r>
              <a:rPr lang="en-US" dirty="0"/>
              <a:t> </a:t>
            </a:r>
            <a:r>
              <a:rPr lang="en-US" dirty="0" err="1"/>
              <a:t>Agrícola</a:t>
            </a:r>
            <a:r>
              <a:rPr lang="es-ES" dirty="0"/>
              <a:t> (WPS).</a:t>
            </a:r>
          </a:p>
          <a:p>
            <a:pPr marL="224535" indent="-224535" defTabSz="931774">
              <a:buFont typeface="+mj-lt"/>
              <a:buAutoNum type="arabicPeriod"/>
              <a:defRPr/>
            </a:pPr>
            <a:r>
              <a:rPr lang="es-ES" dirty="0"/>
              <a:t>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dirty="0"/>
              <a:t> </a:t>
            </a:r>
            <a:r>
              <a:rPr lang="es-ES" dirty="0"/>
              <a:t>(WPS) reduce los efectos de los pesticidas en trabajadores agrícolas proporcionando información, protección y medidas de mitigación.</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33628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37355" indent="-237355">
              <a:buFont typeface="+mj-lt"/>
              <a:buAutoNum type="arabicPeriod"/>
            </a:pPr>
            <a:r>
              <a:rPr lang="en-US" dirty="0"/>
              <a:t>Sensitization is the gradual development of an allergic reaction to a type of pesticide or chemicals in general. Some people get headaches, rashes, or experience dizziness each time they work with a pesticide or enter an area where pesticides were recently used. </a:t>
            </a:r>
          </a:p>
          <a:p>
            <a:pPr marL="237355" indent="-237355" defTabSz="898136">
              <a:buFont typeface="+mj-lt"/>
              <a:buAutoNum type="arabicPeriod"/>
              <a:defRPr/>
            </a:pPr>
            <a:r>
              <a:rPr lang="en-US" dirty="0"/>
              <a:t>Sometimes, even if you protect yourself you can become more sensitive to pesticides. You can start having an allergic reaction. Maybe you had no reaction to pesticides when you began working in the field, but over time you do. </a:t>
            </a:r>
          </a:p>
          <a:p>
            <a:pPr marL="237355" indent="-237355" defTabSz="898136">
              <a:buFont typeface="+mj-lt"/>
              <a:buAutoNum type="arabicPeriod"/>
              <a:defRPr/>
            </a:pPr>
            <a:r>
              <a:rPr lang="en-US" dirty="0"/>
              <a:t>Most commonly, increased sensitivity causes skin irritation or respiratory problems. </a:t>
            </a:r>
          </a:p>
          <a:p>
            <a:pPr marL="237355" indent="-237355">
              <a:buFont typeface="+mj-lt"/>
              <a:buAutoNum type="arabicPeriod"/>
            </a:pPr>
            <a:endParaRPr lang="en-US" dirty="0"/>
          </a:p>
          <a:p>
            <a:pPr defTabSz="898136">
              <a:defRPr/>
            </a:pPr>
            <a:r>
              <a:rPr lang="en-US" altLang="es-MX" b="1" dirty="0"/>
              <a:t>Notes for trainers of workers and pesticide handlers:</a:t>
            </a:r>
          </a:p>
          <a:p>
            <a:pPr marL="237355" indent="-237355">
              <a:buFont typeface="+mj-lt"/>
              <a:buAutoNum type="arabicPeriod"/>
            </a:pPr>
            <a:r>
              <a:rPr lang="en-US" dirty="0"/>
              <a:t>Agricultural workers and pesticide handlers may better understand sensitization if it is compared to an allergic reaction to poison oak or poison ivy. Not everyone will have an adverse skin reaction the first few times they come in contact with the plants. However, after repeated exposures some people will become sensitized and develop a rash that becomes worse with each additional exposure. </a:t>
            </a:r>
          </a:p>
          <a:p>
            <a:pPr marL="237355" indent="-237355">
              <a:buFont typeface="+mj-lt"/>
              <a:buAutoNum type="arabicPeriod"/>
            </a:pPr>
            <a:r>
              <a:rPr lang="en-US" dirty="0"/>
              <a:t>Sensitivity to pesticides is not the same thing as overexposure to pesticides. It is important to identify the causes of your symptoms so you know how to treat them. </a:t>
            </a:r>
          </a:p>
          <a:p>
            <a:pPr marL="237355" indent="-237355">
              <a:buFont typeface="+mj-lt"/>
              <a:buAutoNum type="arabicPeriod"/>
            </a:pPr>
            <a:r>
              <a:rPr lang="en-US" dirty="0"/>
              <a:t>Becoming sensitive to pesticides can take months or years depending on the person and the type of pesticide to which they are exposed.  </a:t>
            </a:r>
          </a:p>
          <a:p>
            <a:pPr marL="237355" indent="-237355">
              <a:buFont typeface="+mj-lt"/>
              <a:buAutoNum type="arabicPeriod"/>
            </a:pPr>
            <a:r>
              <a:rPr lang="en-US" dirty="0"/>
              <a:t>Skin irritation means itchiness, redness, pain, or skin blisters when you come into contact with pesticide residues. </a:t>
            </a:r>
          </a:p>
          <a:p>
            <a:pPr marL="237355" indent="-237355">
              <a:buFont typeface="+mj-lt"/>
              <a:buAutoNum type="arabicPeriod"/>
            </a:pPr>
            <a:r>
              <a:rPr lang="en-US" dirty="0"/>
              <a:t>Respiratory problems mean sneezing, coughing, shortness of breath, difficulty breathing, even full asthma attacks. </a:t>
            </a:r>
          </a:p>
          <a:p>
            <a:pPr marL="237355" indent="-237355">
              <a:buFont typeface="+mj-lt"/>
              <a:buAutoNum type="arabicPeriod"/>
            </a:pPr>
            <a:r>
              <a:rPr lang="en-US" dirty="0"/>
              <a:t>If you notice you are more sensitive to pesticides, let your supervisor know. There are some steps you can take to protect yourself, like wearing a respirator or protective gloves. </a:t>
            </a:r>
          </a:p>
          <a:p>
            <a:pPr marL="237355" indent="-237355" defTabSz="474710">
              <a:buFont typeface="+mj-lt"/>
              <a:buAutoNum type="arabicPeriod"/>
              <a:defRPr/>
            </a:pPr>
            <a:r>
              <a:rPr lang="en-US" dirty="0"/>
              <a:t>Most people don’t develop allergies to pesticides, however all of us need to be careful. </a:t>
            </a:r>
          </a:p>
          <a:p>
            <a:pPr defTabSz="474710">
              <a:defRPr/>
            </a:pPr>
            <a:endParaRPr lang="en-US" dirty="0"/>
          </a:p>
          <a:p>
            <a:pPr defTabSz="898136">
              <a:defRPr/>
            </a:pPr>
            <a:r>
              <a:rPr lang="en-US" altLang="es-MX" b="1" dirty="0" err="1"/>
              <a:t>Información</a:t>
            </a:r>
            <a:r>
              <a:rPr lang="en-US" altLang="es-MX" b="1" baseline="0" dirty="0"/>
              <a:t> que se </a:t>
            </a:r>
            <a:r>
              <a:rPr lang="en-US" altLang="es-MX" b="1" baseline="0" dirty="0" err="1"/>
              <a:t>requiere</a:t>
            </a:r>
            <a:r>
              <a:rPr lang="en-US" altLang="es-MX" b="1" baseline="0" dirty="0"/>
              <a:t> </a:t>
            </a:r>
            <a:r>
              <a:rPr lang="en-US" altLang="es-MX" b="1" baseline="0" dirty="0" err="1"/>
              <a:t>cubrir</a:t>
            </a:r>
            <a:r>
              <a:rPr lang="en-US" altLang="es-MX" b="1" dirty="0"/>
              <a:t>: </a:t>
            </a:r>
          </a:p>
          <a:p>
            <a:pPr marL="237355" indent="-237355">
              <a:buFont typeface="+mj-lt"/>
              <a:buAutoNum type="arabicPeriod"/>
            </a:pPr>
            <a:r>
              <a:rPr lang="es-ES" dirty="0"/>
              <a:t>La sensibilización es el desarrollo gradual de una reacción alérgica a un tipo de pesticida o productos químicos en general. Algunas personas sufren dolores de cabeza, ronchas o mareo cada vez que trabajan con un pesticida o entran a un área donde se usaron pesticidas</a:t>
            </a:r>
            <a:r>
              <a:rPr lang="es-ES" baseline="0" dirty="0"/>
              <a:t> </a:t>
            </a:r>
            <a:r>
              <a:rPr lang="es-ES" dirty="0"/>
              <a:t>recientemente </a:t>
            </a:r>
          </a:p>
          <a:p>
            <a:pPr marL="237355" indent="-237355" defTabSz="898136">
              <a:buFont typeface="+mj-lt"/>
              <a:buAutoNum type="arabicPeriod"/>
              <a:defRPr/>
            </a:pPr>
            <a:r>
              <a:rPr lang="es-ES" dirty="0" smtClean="0"/>
              <a:t>A veces, incluso si una persona se protege, puede volverse más sensible a los pesticidas. La persona puede comenzar a tener una reacción alérgica. Tal vez la persona no tuvo ninguna reacción a los pesticidas cuando comenzó a trabajar en el campo, pero con el tiempo desarrolló una sensibilidad.</a:t>
            </a:r>
          </a:p>
          <a:p>
            <a:pPr marL="237355" indent="-237355" defTabSz="898136">
              <a:buFont typeface="+mj-lt"/>
              <a:buAutoNum type="arabicPeriod"/>
              <a:defRPr/>
            </a:pPr>
            <a:r>
              <a:rPr lang="es-ES" dirty="0" smtClean="0"/>
              <a:t>Más </a:t>
            </a:r>
            <a:r>
              <a:rPr lang="es-ES" dirty="0"/>
              <a:t>comúnmente, el aumento de la sensibilidad provoca irritación de la piel o problemas respiratorios</a:t>
            </a:r>
          </a:p>
          <a:p>
            <a:endParaRPr lang="en-US" dirty="0"/>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smtClean="0"/>
              <a:t>manipuladores</a:t>
            </a:r>
            <a:r>
              <a:rPr lang="en-US" altLang="es-MX" b="1" dirty="0"/>
              <a:t>:</a:t>
            </a:r>
          </a:p>
          <a:p>
            <a:pPr marL="237355" indent="-237355">
              <a:buFont typeface="+mj-lt"/>
              <a:buAutoNum type="arabicPeriod"/>
            </a:pPr>
            <a:r>
              <a:rPr lang="es-ES" dirty="0"/>
              <a:t>Los trabajadores agrícolas y los </a:t>
            </a:r>
            <a:r>
              <a:rPr lang="es-ES" dirty="0" smtClean="0"/>
              <a:t>manipuladores </a:t>
            </a:r>
            <a:r>
              <a:rPr lang="es-ES" dirty="0"/>
              <a:t>de pesticidas pueden comprender mejor la sensibilización si se compara con una reacción alérgica al roble venenoso o a la hiedra venenosa. No todos tendrán una reacción adversa de la piel las primeras veces que entran en contacto con las plantas. Sin embargo, después de exposiciones repetidas algunas personas se sensibilizan y desarrollan ronchas que empeora con cada exposición adicional.</a:t>
            </a:r>
          </a:p>
          <a:p>
            <a:pPr marL="237355" indent="-237355">
              <a:buFont typeface="+mj-lt"/>
              <a:buAutoNum type="arabicPeriod"/>
            </a:pPr>
            <a:r>
              <a:rPr lang="es-ES" dirty="0"/>
              <a:t>La sensibilidad a los pesticidas no es lo mismo que la sobreexposición a los pesticidas. Es importante identificar las causas de sus síntomas para saber cómo tratarlos.</a:t>
            </a:r>
          </a:p>
          <a:p>
            <a:pPr marL="237355" indent="-237355">
              <a:buFont typeface="+mj-lt"/>
              <a:buAutoNum type="arabicPeriod"/>
            </a:pPr>
            <a:r>
              <a:rPr lang="es-ES" dirty="0"/>
              <a:t>Puede ser meses o años antes de que una persona desarrolle una sensibilidad a los pesticidas. Depende de la persona y el tipo de pesticida al que están expuestos</a:t>
            </a:r>
            <a:r>
              <a:rPr lang="en-US" dirty="0"/>
              <a:t>. </a:t>
            </a:r>
          </a:p>
          <a:p>
            <a:pPr marL="237355" indent="-237355">
              <a:buFont typeface="+mj-lt"/>
              <a:buAutoNum type="arabicPeriod"/>
            </a:pPr>
            <a:r>
              <a:rPr lang="en-US" dirty="0"/>
              <a:t>I</a:t>
            </a:r>
            <a:r>
              <a:rPr lang="es-ES" dirty="0" err="1"/>
              <a:t>rritación</a:t>
            </a:r>
            <a:r>
              <a:rPr lang="es-ES" dirty="0"/>
              <a:t> de la piel significa picazón, enrojecimiento, dolor o ampollas en la piel que pueden ocurrir cuando alguien entra en contacto con residuos de pesticidas.</a:t>
            </a:r>
          </a:p>
          <a:p>
            <a:pPr marL="237355" indent="-237355">
              <a:buFont typeface="+mj-lt"/>
              <a:buAutoNum type="arabicPeriod"/>
            </a:pPr>
            <a:r>
              <a:rPr lang="es-ES" dirty="0"/>
              <a:t>Los problemas respiratorios significan estornudos, tos, dificultad para respirar, incluso ataques completos de asma.</a:t>
            </a:r>
          </a:p>
          <a:p>
            <a:pPr marL="237355" indent="-237355">
              <a:buFont typeface="+mj-lt"/>
              <a:buAutoNum type="arabicPeriod"/>
            </a:pPr>
            <a:r>
              <a:rPr lang="es-ES" dirty="0" smtClean="0"/>
              <a:t>Si alguien nota que es más sensible a los pesticidas, debe informar a su supervisor. Hay algunos pasos a seguir para protegerse, como usar un respirador o guantes protectores.</a:t>
            </a:r>
          </a:p>
          <a:p>
            <a:pPr marL="237355" indent="-237355">
              <a:buFont typeface="+mj-lt"/>
              <a:buAutoNum type="arabicPeriod"/>
            </a:pPr>
            <a:r>
              <a:rPr lang="es-ES" dirty="0" smtClean="0"/>
              <a:t>La </a:t>
            </a:r>
            <a:r>
              <a:rPr lang="es-ES" dirty="0"/>
              <a:t>mayoría de las personas no desarrollan alergias a los pesticidas, sin embargo, todos tenemos que tener cuidado</a:t>
            </a:r>
            <a:r>
              <a:rPr lang="en-US" dirty="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922109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37355" indent="-237355" defTabSz="898136">
              <a:buFont typeface="+mj-lt"/>
              <a:buAutoNum type="arabicPeriod"/>
              <a:defRPr/>
            </a:pPr>
            <a:r>
              <a:rPr lang="en-US" dirty="0"/>
              <a:t>Pesticide residues that remain on work clothing (such as long pants, long sleeve shirts, shoes, and socks) can be another source of hazard to workers. </a:t>
            </a:r>
          </a:p>
          <a:p>
            <a:pPr marL="237355" indent="-237355" defTabSz="898136">
              <a:buFont typeface="+mj-lt"/>
              <a:buAutoNum type="arabicPeriod"/>
              <a:defRPr/>
            </a:pPr>
            <a:r>
              <a:rPr lang="en-US" dirty="0"/>
              <a:t>Agricultural employees can reduce their risk of exposure to these residues by:</a:t>
            </a:r>
          </a:p>
          <a:p>
            <a:pPr marL="729736" lvl="1" indent="-280667" defTabSz="898136">
              <a:buFont typeface="Arial" panose="020B0604020202020204" pitchFamily="34" charset="0"/>
              <a:buChar char="•"/>
              <a:defRPr/>
            </a:pPr>
            <a:r>
              <a:rPr lang="en-US" dirty="0"/>
              <a:t>Wearing clothing only once and have at least two sets of work clothes to avoid wearing potentially contaminated clothes before they are washed.</a:t>
            </a:r>
          </a:p>
          <a:p>
            <a:pPr marL="729736" lvl="1" indent="-280667" defTabSz="898136">
              <a:buFont typeface="Arial" panose="020B0604020202020204" pitchFamily="34" charset="0"/>
              <a:buChar char="•"/>
              <a:defRPr/>
            </a:pPr>
            <a:r>
              <a:rPr lang="en-US" dirty="0"/>
              <a:t>Keeping work clothes that may contain residues separate from other clothing (by putting it into a plastic bag, for instance) to prevent others from coming in contact with them</a:t>
            </a:r>
          </a:p>
          <a:p>
            <a:pPr marL="237355" indent="-237355">
              <a:buFont typeface="+mj-lt"/>
              <a:buAutoNum type="arabicPeriod"/>
            </a:pPr>
            <a:endParaRPr lang="en-US" dirty="0"/>
          </a:p>
          <a:p>
            <a:pPr defTabSz="898136">
              <a:defRPr/>
            </a:pPr>
            <a:r>
              <a:rPr lang="en-US" altLang="es-MX" b="1" dirty="0"/>
              <a:t>Notes for trainers of workers and pesticide handlers:</a:t>
            </a:r>
          </a:p>
          <a:p>
            <a:pPr marL="224535" indent="-224535" defTabSz="898136">
              <a:buFont typeface="+mj-lt"/>
              <a:buAutoNum type="arabicPeriod"/>
              <a:defRPr/>
            </a:pPr>
            <a:r>
              <a:rPr lang="en-US" dirty="0"/>
              <a:t>This concludes Section 5: Pesticide-Related Health Effects. Continue on to Section 6: Ways to Reduce Pesticide Exposure or </a:t>
            </a:r>
            <a:r>
              <a:rPr lang="en-US" dirty="0" smtClean="0"/>
              <a:t>Return to the Table of Contents </a:t>
            </a:r>
            <a:r>
              <a:rPr lang="en-US" dirty="0"/>
              <a:t>by clicking on the “Return to Table of Contents” in the bottom-right corner of this slide (when in presentation view only).</a:t>
            </a:r>
          </a:p>
          <a:p>
            <a:pPr defTabSz="949420">
              <a:defRPr/>
            </a:pPr>
            <a:endParaRPr lang="en-US" dirty="0"/>
          </a:p>
          <a:p>
            <a:pPr defTabSz="898136">
              <a:defRPr/>
            </a:pPr>
            <a:r>
              <a:rPr lang="en-US" altLang="es-MX" b="1" dirty="0" err="1"/>
              <a:t>Información</a:t>
            </a:r>
            <a:r>
              <a:rPr lang="en-US" altLang="es-MX" b="1" dirty="0"/>
              <a:t> que se </a:t>
            </a:r>
            <a:r>
              <a:rPr lang="en-US" altLang="es-MX" b="1" dirty="0" err="1"/>
              <a:t>requiere</a:t>
            </a:r>
            <a:r>
              <a:rPr lang="en-US" altLang="es-MX" b="1" baseline="0" dirty="0"/>
              <a:t> </a:t>
            </a:r>
            <a:r>
              <a:rPr lang="en-US" altLang="es-MX" b="1" baseline="0" dirty="0" err="1"/>
              <a:t>cubrir</a:t>
            </a:r>
            <a:r>
              <a:rPr lang="en-US" altLang="es-MX" b="1" dirty="0"/>
              <a:t>: </a:t>
            </a:r>
          </a:p>
          <a:p>
            <a:pPr marL="237355" indent="-237355" defTabSz="898136">
              <a:buFont typeface="+mj-lt"/>
              <a:buAutoNum type="arabicPeriod"/>
              <a:defRPr/>
            </a:pPr>
            <a:r>
              <a:rPr lang="es-ES" dirty="0"/>
              <a:t>Los residuos de pesticidas que permanecen en la ropa de trabajo (como pantalones largos, camisas de manga larga, zapatos y calcetines) pueden ser otra fuente/recurso de peligro para los trabajadores.</a:t>
            </a:r>
          </a:p>
          <a:p>
            <a:pPr marL="237355" indent="-237355" defTabSz="898136">
              <a:buFont typeface="+mj-lt"/>
              <a:buAutoNum type="arabicPeriod"/>
              <a:defRPr/>
            </a:pPr>
            <a:r>
              <a:rPr lang="es-ES" dirty="0"/>
              <a:t>Los empleados agrícolas pueden reducir su riesgo de exposición a estos residuos mediante</a:t>
            </a:r>
            <a:r>
              <a:rPr lang="en-US" dirty="0"/>
              <a:t>:</a:t>
            </a:r>
          </a:p>
          <a:p>
            <a:pPr marL="729736" lvl="1" indent="-280667" defTabSz="898136">
              <a:buFont typeface="Arial" panose="020B0604020202020204" pitchFamily="34" charset="0"/>
              <a:buChar char="•"/>
              <a:defRPr/>
            </a:pPr>
            <a:r>
              <a:rPr lang="es-ES" dirty="0" smtClean="0"/>
              <a:t>Usa</a:t>
            </a:r>
            <a:r>
              <a:rPr lang="es-ES" baseline="0" dirty="0" smtClean="0"/>
              <a:t> la </a:t>
            </a:r>
            <a:r>
              <a:rPr lang="es-ES" dirty="0" smtClean="0"/>
              <a:t>ropa de trabajo</a:t>
            </a:r>
            <a:r>
              <a:rPr lang="es-ES" baseline="0" dirty="0" smtClean="0"/>
              <a:t> una </a:t>
            </a:r>
            <a:r>
              <a:rPr lang="es-ES" dirty="0" err="1" smtClean="0"/>
              <a:t>sóla</a:t>
            </a:r>
            <a:r>
              <a:rPr lang="es-ES" dirty="0" smtClean="0"/>
              <a:t> vez </a:t>
            </a:r>
            <a:r>
              <a:rPr lang="es-ES" dirty="0"/>
              <a:t>y tener por lo menos dos mudas de ropa de trabajo para evitar usar ropa potencialmente contaminada antes de que sean lavados</a:t>
            </a:r>
            <a:r>
              <a:rPr lang="en-US" dirty="0"/>
              <a:t>.</a:t>
            </a:r>
          </a:p>
          <a:p>
            <a:pPr marL="729736" lvl="1" indent="-280667" defTabSz="898136">
              <a:buFont typeface="Arial" panose="020B0604020202020204" pitchFamily="34" charset="0"/>
              <a:buChar char="•"/>
              <a:defRPr/>
            </a:pPr>
            <a:r>
              <a:rPr lang="es-ES" dirty="0" smtClean="0"/>
              <a:t>Ponga </a:t>
            </a:r>
            <a:r>
              <a:rPr lang="es-ES" dirty="0"/>
              <a:t>la ropa de trabajo que puede contener residuos </a:t>
            </a:r>
            <a:r>
              <a:rPr lang="es-ES" dirty="0" smtClean="0"/>
              <a:t>separada </a:t>
            </a:r>
            <a:r>
              <a:rPr lang="es-ES" dirty="0"/>
              <a:t>de otra</a:t>
            </a:r>
            <a:r>
              <a:rPr lang="es-ES" baseline="0" dirty="0"/>
              <a:t> ropa </a:t>
            </a:r>
            <a:r>
              <a:rPr lang="es-ES" dirty="0"/>
              <a:t>(por ejemplo, poniéndolas en una bolsa </a:t>
            </a:r>
            <a:r>
              <a:rPr lang="es-ES" dirty="0" smtClean="0"/>
              <a:t>plástica) </a:t>
            </a:r>
            <a:r>
              <a:rPr lang="es-ES" dirty="0"/>
              <a:t>para evitar que otras personas entren en contacto con ellas</a:t>
            </a:r>
            <a:r>
              <a:rPr lang="en-US" dirty="0"/>
              <a:t>.</a:t>
            </a:r>
          </a:p>
          <a:p>
            <a:pPr defTabSz="898136">
              <a:defRPr/>
            </a:pPr>
            <a:r>
              <a:rPr lang="en-US" altLang="es-MX" b="1" dirty="0" err="1"/>
              <a:t>Notas</a:t>
            </a:r>
            <a:r>
              <a:rPr lang="en-US" altLang="es-MX" b="1" dirty="0"/>
              <a:t> </a:t>
            </a:r>
            <a:r>
              <a:rPr lang="en-US" altLang="es-MX" b="1"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smtClean="0"/>
              <a:t>manipuladores</a:t>
            </a:r>
            <a:r>
              <a:rPr lang="en-US" altLang="es-MX" b="1" dirty="0"/>
              <a:t>:</a:t>
            </a:r>
          </a:p>
          <a:p>
            <a:pPr marL="224535" indent="-224535" defTabSz="898136">
              <a:buFont typeface="+mj-lt"/>
              <a:buAutoNum type="arabicPeriod"/>
              <a:defRPr/>
            </a:pPr>
            <a:r>
              <a:rPr lang="es-ES" dirty="0"/>
              <a:t>Esto concluye la </a:t>
            </a:r>
            <a:r>
              <a:rPr lang="es-ES" dirty="0" smtClean="0"/>
              <a:t>sección </a:t>
            </a:r>
            <a:r>
              <a:rPr lang="es-ES" dirty="0"/>
              <a:t>5: </a:t>
            </a:r>
            <a:r>
              <a:rPr lang="en-US" dirty="0" err="1"/>
              <a:t>efectos</a:t>
            </a:r>
            <a:r>
              <a:rPr lang="en-US" dirty="0"/>
              <a:t> de </a:t>
            </a:r>
            <a:r>
              <a:rPr lang="en-US" dirty="0" err="1"/>
              <a:t>los</a:t>
            </a:r>
            <a:r>
              <a:rPr lang="en-US" dirty="0"/>
              <a:t> </a:t>
            </a:r>
            <a:r>
              <a:rPr lang="en-US" dirty="0" err="1"/>
              <a:t>pesticidas</a:t>
            </a:r>
            <a:r>
              <a:rPr lang="en-US" dirty="0"/>
              <a:t> </a:t>
            </a:r>
            <a:r>
              <a:rPr lang="en-US" dirty="0" err="1"/>
              <a:t>en</a:t>
            </a:r>
            <a:r>
              <a:rPr lang="en-US" dirty="0"/>
              <a:t> la </a:t>
            </a:r>
            <a:r>
              <a:rPr lang="en-US" dirty="0" err="1"/>
              <a:t>salud</a:t>
            </a:r>
            <a:r>
              <a:rPr lang="es-ES" dirty="0" smtClean="0"/>
              <a:t>. </a:t>
            </a:r>
            <a:r>
              <a:rPr lang="es-ES" dirty="0"/>
              <a:t>Continúe en la </a:t>
            </a:r>
            <a:r>
              <a:rPr lang="es-ES" dirty="0" smtClean="0"/>
              <a:t>sección </a:t>
            </a:r>
            <a:r>
              <a:rPr lang="es-ES" dirty="0"/>
              <a:t>6: </a:t>
            </a:r>
            <a:r>
              <a:rPr lang="es-ES" dirty="0" smtClean="0"/>
              <a:t>maneras </a:t>
            </a:r>
            <a:r>
              <a:rPr lang="es-ES" dirty="0"/>
              <a:t>de </a:t>
            </a:r>
            <a:r>
              <a:rPr lang="es-ES" dirty="0" smtClean="0"/>
              <a:t>reducir </a:t>
            </a:r>
            <a:r>
              <a:rPr lang="es-ES" dirty="0"/>
              <a:t>la </a:t>
            </a:r>
            <a:r>
              <a:rPr lang="es-ES" dirty="0" smtClean="0"/>
              <a:t>exposición </a:t>
            </a:r>
            <a:r>
              <a:rPr lang="es-ES" dirty="0"/>
              <a:t>a los </a:t>
            </a:r>
            <a:r>
              <a:rPr lang="es-ES" dirty="0" smtClean="0"/>
              <a:t>pesticidas </a:t>
            </a:r>
            <a:r>
              <a:rPr lang="es-ES" dirty="0"/>
              <a:t>o regrese a la </a:t>
            </a:r>
            <a:r>
              <a:rPr lang="es-ES" dirty="0" smtClean="0"/>
              <a:t>tabla</a:t>
            </a:r>
            <a:r>
              <a:rPr lang="es-ES" baseline="0" dirty="0" smtClean="0"/>
              <a:t> </a:t>
            </a:r>
            <a:r>
              <a:rPr lang="es-ES" baseline="0" dirty="0"/>
              <a:t>de </a:t>
            </a:r>
            <a:r>
              <a:rPr lang="es-ES" baseline="0" dirty="0" smtClean="0"/>
              <a:t>contenidos </a:t>
            </a:r>
            <a:r>
              <a:rPr lang="es-ES" dirty="0"/>
              <a:t>al hacer clic en el botón "Volver a la </a:t>
            </a:r>
            <a:r>
              <a:rPr lang="es-ES" dirty="0" smtClean="0"/>
              <a:t>tabla </a:t>
            </a:r>
            <a:r>
              <a:rPr lang="es-ES" dirty="0"/>
              <a:t>de </a:t>
            </a:r>
            <a:r>
              <a:rPr lang="es-ES" dirty="0" smtClean="0"/>
              <a:t>contenido" </a:t>
            </a:r>
            <a:r>
              <a:rPr lang="es-ES" dirty="0"/>
              <a:t>en la esquina inferior derecha de esta diapositiva (sólo en el</a:t>
            </a:r>
            <a:r>
              <a:rPr lang="es-ES" baseline="0" dirty="0"/>
              <a:t> modo </a:t>
            </a:r>
            <a:r>
              <a:rPr lang="es-ES" dirty="0"/>
              <a:t>de presentación).</a:t>
            </a:r>
            <a:br>
              <a:rPr lang="es-ES" dirty="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875885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a:t>
            </a:r>
          </a:p>
          <a:p>
            <a:pPr marL="220348" indent="-220348" defTabSz="881390">
              <a:buFont typeface="+mj-lt"/>
              <a:buAutoNum type="arabicPeriod"/>
              <a:defRPr/>
            </a:pPr>
            <a:r>
              <a:rPr lang="en-US" b="1" dirty="0"/>
              <a:t>This section contain training requirements for both workers or handlers.</a:t>
            </a:r>
          </a:p>
          <a:p>
            <a:pPr marL="220348" indent="-220348">
              <a:buFont typeface="+mj-lt"/>
              <a:buAutoNum type="arabicPeriod"/>
            </a:pPr>
            <a:r>
              <a:rPr lang="en-US" dirty="0"/>
              <a:t>This section will inform workers and handlers of ways to reduce the risk of pesticide exposure.</a:t>
            </a:r>
          </a:p>
          <a:p>
            <a:endParaRPr lang="en-US" baseline="0" dirty="0"/>
          </a:p>
          <a:p>
            <a:pPr defTabSz="881390">
              <a:defRPr/>
            </a:pPr>
            <a:r>
              <a:rPr lang="en-US" baseline="0" dirty="0"/>
              <a:t>Specific worker and handler training topics that are included in this section include:</a:t>
            </a:r>
          </a:p>
          <a:p>
            <a:pPr marL="165261" indent="-165261">
              <a:buFont typeface="Arial" panose="020B0604020202020204" pitchFamily="34" charset="0"/>
              <a:buChar char="•"/>
            </a:pPr>
            <a:r>
              <a:rPr lang="en-US" baseline="0" dirty="0"/>
              <a:t>How to recognize and understand the meaning of the posted warning signs used for notifying workers of restrictions on entering pesticide treated areas on the establishment.</a:t>
            </a:r>
          </a:p>
          <a:p>
            <a:pPr marL="165261" indent="-165261">
              <a:buFont typeface="Arial" panose="020B0604020202020204" pitchFamily="34" charset="0"/>
              <a:buChar char="•"/>
            </a:pPr>
            <a:r>
              <a:rPr lang="en-US" baseline="0" dirty="0"/>
              <a:t>How to follow directions and/or signs about keeping out of pesticide treated areas subject to a restricted-entry interval and application exclusion zones.</a:t>
            </a:r>
          </a:p>
          <a:p>
            <a:pPr marL="165261" indent="-165261">
              <a:buFont typeface="Arial" panose="020B0604020202020204" pitchFamily="34" charset="0"/>
              <a:buChar char="•"/>
            </a:pPr>
            <a:r>
              <a:rPr lang="en-US" baseline="0" dirty="0"/>
              <a:t>When working in pesticide treated areas, wear work clothing that protects the body from pesticide residues and wash hands before eating, drinking, using chewing gum or tobacco, or using the toilet.</a:t>
            </a:r>
          </a:p>
          <a:p>
            <a:pPr marL="165261" indent="-165261">
              <a:buFont typeface="Arial" panose="020B0604020202020204" pitchFamily="34" charset="0"/>
              <a:buChar char="•"/>
            </a:pPr>
            <a:r>
              <a:rPr lang="en-US" baseline="0" dirty="0"/>
              <a:t>Wash or shower with soap and water, shampoo hair, and change into clean clothes as soon as possible after working in pesticide treated areas.</a:t>
            </a:r>
          </a:p>
          <a:p>
            <a:pPr marL="165261" indent="-165261">
              <a:buFont typeface="Arial" panose="020B0604020202020204" pitchFamily="34" charset="0"/>
              <a:buChar char="•"/>
            </a:pPr>
            <a:r>
              <a:rPr lang="en-US" baseline="0" dirty="0"/>
              <a:t>After working in pesticide treated areas, remove work boots or shoes before entering your home, remove work clothes and wash or shower before physical contact with children or family members.</a:t>
            </a:r>
          </a:p>
          <a:p>
            <a:pPr marL="165261" indent="-165261">
              <a:buFont typeface="Arial" panose="020B0604020202020204" pitchFamily="34" charset="0"/>
              <a:buChar char="•"/>
            </a:pPr>
            <a:r>
              <a:rPr lang="en-US" baseline="0" dirty="0"/>
              <a:t>Wash work clothes before wearing them again and wash them separately from other clothes.</a:t>
            </a:r>
          </a:p>
          <a:p>
            <a:pPr marL="165261" indent="-165261">
              <a:buFont typeface="Arial" panose="020B0604020202020204" pitchFamily="34" charset="0"/>
              <a:buChar char="•"/>
            </a:pPr>
            <a:r>
              <a:rPr lang="en-US" baseline="0" dirty="0"/>
              <a:t>Do not take pesticides or pesticide containers used at work to your home.</a:t>
            </a:r>
          </a:p>
          <a:p>
            <a:pPr marL="165261" indent="-165261">
              <a:buFont typeface="Arial" panose="020B0604020202020204" pitchFamily="34" charset="0"/>
              <a:buChar char="•"/>
            </a:pPr>
            <a:r>
              <a:rPr lang="en-US" baseline="0" dirty="0"/>
              <a:t>Keep children and nonworking family members away from pesticide treated areas.</a:t>
            </a:r>
          </a:p>
          <a:p>
            <a:endParaRPr lang="en-US" baseline="0" dirty="0"/>
          </a:p>
          <a:p>
            <a:r>
              <a:rPr lang="en-US" b="1" baseline="0" dirty="0"/>
              <a:t>Suggested Activity:</a:t>
            </a:r>
          </a:p>
          <a:p>
            <a:pPr marL="220348" indent="-220348" defTabSz="881390">
              <a:buFont typeface="+mj-lt"/>
              <a:buAutoNum type="arabicPeriod"/>
              <a:defRPr/>
            </a:pPr>
            <a:r>
              <a:rPr lang="en-US" dirty="0"/>
              <a:t>Section 6. Activities for Ways to Reduce Pesticide Exposure: </a:t>
            </a:r>
            <a:r>
              <a:rPr lang="en-US" baseline="0" dirty="0"/>
              <a:t>“Brain Storming and Group Discussion”</a:t>
            </a:r>
          </a:p>
          <a:p>
            <a:pPr marL="220348" indent="-220348" defTabSz="881390">
              <a:buFont typeface="+mj-lt"/>
              <a:buAutoNum type="arabicPeriod"/>
              <a:defRPr/>
            </a:pPr>
            <a:endParaRPr lang="en-US" baseline="0" dirty="0"/>
          </a:p>
          <a:p>
            <a:pPr defTabSz="881390">
              <a:defRPr/>
            </a:pPr>
            <a:r>
              <a:rPr lang="en-US" altLang="es-MX" b="1" dirty="0" err="1"/>
              <a:t>Notas</a:t>
            </a:r>
            <a:r>
              <a:rPr lang="en-US" altLang="es-MX" b="1" dirty="0"/>
              <a:t> para </a:t>
            </a:r>
            <a:r>
              <a:rPr lang="en-US" altLang="es-MX" b="1" dirty="0" err="1"/>
              <a:t>capacitadores</a:t>
            </a:r>
            <a:r>
              <a:rPr lang="en-US" altLang="es-MX" b="1" dirty="0"/>
              <a:t>: </a:t>
            </a:r>
          </a:p>
          <a:p>
            <a:pPr marL="220348" indent="-220348" defTabSz="881390">
              <a:buFont typeface="+mj-lt"/>
              <a:buAutoNum type="arabicPeriod"/>
              <a:defRPr/>
            </a:pPr>
            <a:r>
              <a:rPr lang="en-US" b="1" dirty="0" err="1"/>
              <a:t>Esta</a:t>
            </a:r>
            <a:r>
              <a:rPr lang="en-US" b="1" dirty="0"/>
              <a:t> </a:t>
            </a:r>
            <a:r>
              <a:rPr lang="en-US" b="1" dirty="0" err="1"/>
              <a:t>sección</a:t>
            </a:r>
            <a:r>
              <a:rPr lang="en-US" b="1" dirty="0"/>
              <a:t> </a:t>
            </a:r>
            <a:r>
              <a:rPr lang="en-US" b="1" dirty="0" err="1"/>
              <a:t>contiene</a:t>
            </a:r>
            <a:r>
              <a:rPr lang="en-US" b="1" dirty="0"/>
              <a:t> </a:t>
            </a:r>
            <a:r>
              <a:rPr lang="en-US" b="1" dirty="0" err="1"/>
              <a:t>requisitos</a:t>
            </a:r>
            <a:r>
              <a:rPr lang="en-US" b="1" dirty="0"/>
              <a:t> para </a:t>
            </a:r>
            <a:r>
              <a:rPr lang="en-US" b="1" baseline="0" dirty="0" err="1" smtClean="0"/>
              <a:t>trabajadores</a:t>
            </a:r>
            <a:r>
              <a:rPr lang="en-US" b="1" baseline="0" dirty="0" smtClean="0"/>
              <a:t> </a:t>
            </a:r>
            <a:r>
              <a:rPr lang="en-US" b="1" baseline="0" dirty="0"/>
              <a:t>y </a:t>
            </a:r>
            <a:r>
              <a:rPr lang="en-US" b="1" baseline="0" dirty="0" err="1" smtClean="0"/>
              <a:t>manipuladores</a:t>
            </a:r>
            <a:r>
              <a:rPr lang="en-US" b="1" baseline="0" dirty="0" smtClean="0"/>
              <a:t> </a:t>
            </a:r>
            <a:endParaRPr lang="en-US" b="1" baseline="0" dirty="0"/>
          </a:p>
          <a:p>
            <a:pPr marL="220348" indent="-220348" defTabSz="881390">
              <a:buFont typeface="+mj-lt"/>
              <a:buAutoNum type="arabicPeriod"/>
              <a:defRPr/>
            </a:pPr>
            <a:r>
              <a:rPr lang="en-US" dirty="0" err="1"/>
              <a:t>Esta</a:t>
            </a:r>
            <a:r>
              <a:rPr lang="en-US" dirty="0"/>
              <a:t> </a:t>
            </a:r>
            <a:r>
              <a:rPr lang="en-US" dirty="0" err="1"/>
              <a:t>sección</a:t>
            </a:r>
            <a:r>
              <a:rPr lang="en-US" dirty="0"/>
              <a:t> </a:t>
            </a:r>
            <a:r>
              <a:rPr lang="en-US" dirty="0" err="1"/>
              <a:t>informará</a:t>
            </a:r>
            <a:r>
              <a:rPr lang="en-US" dirty="0"/>
              <a:t> a </a:t>
            </a:r>
            <a:r>
              <a:rPr lang="en-US" dirty="0" err="1" smtClean="0"/>
              <a:t>trabajadores</a:t>
            </a:r>
            <a:r>
              <a:rPr lang="en-US" dirty="0" smtClean="0"/>
              <a:t> </a:t>
            </a:r>
            <a:r>
              <a:rPr lang="en-US" dirty="0"/>
              <a:t>y </a:t>
            </a:r>
            <a:r>
              <a:rPr lang="en-US" dirty="0" err="1" smtClean="0"/>
              <a:t>manipuladores</a:t>
            </a:r>
            <a:r>
              <a:rPr lang="en-US" baseline="0" dirty="0" smtClean="0"/>
              <a:t> </a:t>
            </a:r>
            <a:r>
              <a:rPr lang="es-ES" dirty="0"/>
              <a:t>sobre </a:t>
            </a:r>
            <a:r>
              <a:rPr lang="es-ES" dirty="0" smtClean="0"/>
              <a:t>pasos a seguir para reducir </a:t>
            </a:r>
            <a:r>
              <a:rPr lang="es-ES" dirty="0"/>
              <a:t>el riesgo de exposición a pesticidas.</a:t>
            </a:r>
          </a:p>
          <a:p>
            <a:pPr marL="220348" indent="-220348" defTabSz="881390">
              <a:buFont typeface="+mj-lt"/>
              <a:buAutoNum type="arabicPeriod"/>
              <a:defRPr/>
            </a:pPr>
            <a:endParaRPr lang="en-US" baseline="0" dirty="0"/>
          </a:p>
          <a:p>
            <a:pPr defTabSz="881390">
              <a:defRPr/>
            </a:pPr>
            <a:r>
              <a:rPr lang="es-ES" dirty="0"/>
              <a:t>Los temas específicos de entrenamiento de trabajadores y </a:t>
            </a:r>
            <a:r>
              <a:rPr lang="es-ES" dirty="0" smtClean="0"/>
              <a:t>manipuladores </a:t>
            </a:r>
            <a:r>
              <a:rPr lang="es-ES" dirty="0"/>
              <a:t>que se incluyen en este sección son</a:t>
            </a:r>
            <a:r>
              <a:rPr lang="en-US" baseline="0" dirty="0"/>
              <a:t>:</a:t>
            </a:r>
          </a:p>
          <a:p>
            <a:pPr marL="165261" indent="-165261">
              <a:buFont typeface="Arial" panose="020B0604020202020204" pitchFamily="34" charset="0"/>
              <a:buChar char="•"/>
            </a:pPr>
            <a:r>
              <a:rPr lang="es-ES" baseline="0" dirty="0"/>
              <a:t>Cómo reconocer y comprender el significado de los </a:t>
            </a:r>
            <a:r>
              <a:rPr lang="es-ES" baseline="0" dirty="0" smtClean="0"/>
              <a:t>carteles </a:t>
            </a:r>
            <a:r>
              <a:rPr lang="es-ES" baseline="0" dirty="0"/>
              <a:t>de advertencia que se han colocado para notificar a los trabajadores de las restricciones por la entrada de áreas tratadas con pesticidas en el establecimiento.</a:t>
            </a:r>
          </a:p>
          <a:p>
            <a:pPr marL="165261" indent="-165261">
              <a:buFont typeface="Arial" panose="020B0604020202020204" pitchFamily="34" charset="0"/>
              <a:buChar char="•"/>
            </a:pPr>
            <a:r>
              <a:rPr lang="es-ES" dirty="0" smtClean="0"/>
              <a:t>Cómo seguir las instrucciones y/o los carteles de advertencia que advierten que se debe mantener fuera de las áreas tratadas con pesticidas que están bajo el intervalo de entrada restringida y las zonas de exclusión de aplicaciones.</a:t>
            </a:r>
            <a:r>
              <a:rPr lang="es-ES" baseline="0" dirty="0" smtClean="0"/>
              <a:t> </a:t>
            </a:r>
            <a:r>
              <a:rPr lang="es-ES" baseline="0" dirty="0"/>
              <a:t>(AEZ, por sus siglas en inglés)</a:t>
            </a:r>
          </a:p>
          <a:p>
            <a:pPr marL="165261" indent="-165261">
              <a:buFont typeface="Arial" panose="020B0604020202020204" pitchFamily="34" charset="0"/>
              <a:buChar char="•"/>
            </a:pPr>
            <a:r>
              <a:rPr lang="es-ES" baseline="0" dirty="0" smtClean="0"/>
              <a:t>Cuando trabaje en áreas tratadas con pesticidas, use ropa de trabajo que proteja el cuerpo contra exposición a los residuos de pesticidas y lave sus manos antes de comer, beber, masticar chicle o tabaco o usar el baño.</a:t>
            </a:r>
          </a:p>
          <a:p>
            <a:pPr marL="165261" indent="-165261">
              <a:buFont typeface="Arial" panose="020B0604020202020204" pitchFamily="34" charset="0"/>
              <a:buChar char="•"/>
            </a:pPr>
            <a:r>
              <a:rPr lang="es-ES" dirty="0" smtClean="0"/>
              <a:t>Después de trabajar en áreas tratadas con pesticidas, quite las botas o zapatos de trabajo antes de entrar en su casa, quite la ropa de trabajo y lávese o dúchese antes de tener contacto físico con niños o otros miembros de su familia</a:t>
            </a:r>
            <a:r>
              <a:rPr lang="en-US" baseline="0" dirty="0" smtClean="0"/>
              <a:t>.</a:t>
            </a:r>
            <a:endParaRPr lang="en-US" baseline="0" dirty="0"/>
          </a:p>
          <a:p>
            <a:pPr marL="165261" indent="-165261">
              <a:buFont typeface="Arial" panose="020B0604020202020204" pitchFamily="34" charset="0"/>
              <a:buChar char="•"/>
            </a:pPr>
            <a:r>
              <a:rPr lang="es-ES" dirty="0" smtClean="0"/>
              <a:t>Lave la ropa de trabajo antes de volver a usarla y lávela por</a:t>
            </a:r>
            <a:r>
              <a:rPr lang="es-ES" baseline="0" dirty="0" smtClean="0"/>
              <a:t> separado</a:t>
            </a:r>
            <a:r>
              <a:rPr lang="es-ES" dirty="0" smtClean="0"/>
              <a:t> de otra ropa</a:t>
            </a:r>
            <a:r>
              <a:rPr lang="en-US" baseline="0" dirty="0" smtClean="0"/>
              <a:t>.</a:t>
            </a:r>
            <a:endParaRPr lang="en-US" baseline="0" dirty="0"/>
          </a:p>
          <a:p>
            <a:pPr marL="165261" indent="-165261">
              <a:buFont typeface="Arial" panose="020B0604020202020204" pitchFamily="34" charset="0"/>
              <a:buChar char="•"/>
            </a:pPr>
            <a:r>
              <a:rPr lang="es-ES" baseline="0" dirty="0" smtClean="0"/>
              <a:t>No lleve pesticidas o envases de pesticidas usados ​​del trabajo a su casa/hogar.</a:t>
            </a:r>
          </a:p>
          <a:p>
            <a:pPr marL="165261" indent="-165261">
              <a:buFont typeface="Arial" panose="020B0604020202020204" pitchFamily="34" charset="0"/>
              <a:buChar char="•"/>
            </a:pPr>
            <a:r>
              <a:rPr lang="es-ES" baseline="0" dirty="0" smtClean="0"/>
              <a:t>Mantenga a los niños y miembros de la familia que no estén empleados del establecimiento agrícola fuera y lejos de las áreas tratadas con pesticidas</a:t>
            </a:r>
            <a:r>
              <a:rPr lang="en-US" baseline="0" dirty="0" smtClean="0"/>
              <a:t>.</a:t>
            </a:r>
            <a:endParaRPr lang="en-US" baseline="0" dirty="0"/>
          </a:p>
          <a:p>
            <a:endParaRPr lang="en-US" baseline="0" dirty="0"/>
          </a:p>
          <a:p>
            <a:r>
              <a:rPr lang="en-US" b="1" baseline="0" dirty="0" err="1" smtClean="0"/>
              <a:t>Actividad</a:t>
            </a:r>
            <a:r>
              <a:rPr lang="en-US" b="1" baseline="0" dirty="0" smtClean="0"/>
              <a:t> </a:t>
            </a:r>
            <a:r>
              <a:rPr lang="en-US" b="1" baseline="0" dirty="0" err="1" smtClean="0"/>
              <a:t>sugerida</a:t>
            </a:r>
            <a:r>
              <a:rPr lang="en-US" b="1" baseline="0" dirty="0" smtClean="0"/>
              <a:t>:</a:t>
            </a:r>
            <a:endParaRPr lang="en-US" b="1" baseline="0" dirty="0"/>
          </a:p>
          <a:p>
            <a:pPr marL="220348" indent="-220348" defTabSz="881390">
              <a:buFont typeface="+mj-lt"/>
              <a:buAutoNum type="arabicPeriod"/>
              <a:defRPr/>
            </a:pPr>
            <a:r>
              <a:rPr lang="en-US" dirty="0" err="1"/>
              <a:t>Sección</a:t>
            </a:r>
            <a:r>
              <a:rPr lang="en-US" dirty="0"/>
              <a:t> 6. </a:t>
            </a:r>
            <a:r>
              <a:rPr lang="en-US" dirty="0" err="1"/>
              <a:t>Actividades</a:t>
            </a:r>
            <a:r>
              <a:rPr lang="en-US" baseline="0" dirty="0"/>
              <a:t> para </a:t>
            </a:r>
            <a:r>
              <a:rPr lang="en-US" baseline="0" dirty="0" smtClean="0"/>
              <a:t>los </a:t>
            </a:r>
            <a:r>
              <a:rPr lang="en-US" baseline="0" dirty="0" err="1" smtClean="0"/>
              <a:t>pasos</a:t>
            </a:r>
            <a:r>
              <a:rPr lang="en-US" baseline="0" dirty="0" smtClean="0"/>
              <a:t> a </a:t>
            </a:r>
            <a:r>
              <a:rPr lang="en-US" baseline="0" dirty="0" err="1" smtClean="0"/>
              <a:t>seguir</a:t>
            </a:r>
            <a:r>
              <a:rPr lang="en-US" baseline="0" dirty="0" smtClean="0"/>
              <a:t> para </a:t>
            </a:r>
            <a:r>
              <a:rPr lang="en-US" baseline="0" dirty="0" err="1" smtClean="0"/>
              <a:t>reducir</a:t>
            </a:r>
            <a:r>
              <a:rPr lang="en-US" baseline="0" dirty="0" smtClean="0"/>
              <a:t> </a:t>
            </a:r>
            <a:r>
              <a:rPr lang="en-US" baseline="0" dirty="0"/>
              <a:t>el </a:t>
            </a:r>
            <a:r>
              <a:rPr lang="en-US" baseline="0" dirty="0" err="1" smtClean="0"/>
              <a:t>riesgo</a:t>
            </a:r>
            <a:r>
              <a:rPr lang="en-US" baseline="0" dirty="0" smtClean="0"/>
              <a:t> </a:t>
            </a:r>
            <a:r>
              <a:rPr lang="en-US" baseline="0" dirty="0"/>
              <a:t>de </a:t>
            </a:r>
            <a:r>
              <a:rPr lang="en-US" baseline="0" dirty="0" err="1" smtClean="0"/>
              <a:t>exposición</a:t>
            </a:r>
            <a:r>
              <a:rPr lang="en-US" baseline="0" dirty="0" smtClean="0"/>
              <a:t> </a:t>
            </a:r>
            <a:r>
              <a:rPr lang="en-US" baseline="0" dirty="0"/>
              <a:t>a </a:t>
            </a:r>
            <a:r>
              <a:rPr lang="en-US" baseline="0" dirty="0" err="1" smtClean="0"/>
              <a:t>pesticidas</a:t>
            </a:r>
            <a:r>
              <a:rPr lang="en-US" baseline="0" dirty="0"/>
              <a:t>: </a:t>
            </a:r>
            <a:r>
              <a:rPr lang="en-US" baseline="0" dirty="0" smtClean="0"/>
              <a:t>“</a:t>
            </a:r>
            <a:r>
              <a:rPr lang="en-US" baseline="0" dirty="0" err="1" smtClean="0"/>
              <a:t>lluvia</a:t>
            </a:r>
            <a:r>
              <a:rPr lang="en-US" baseline="0" dirty="0" smtClean="0"/>
              <a:t> </a:t>
            </a:r>
            <a:r>
              <a:rPr lang="en-US" baseline="0" dirty="0"/>
              <a:t>de </a:t>
            </a:r>
            <a:r>
              <a:rPr lang="en-US" baseline="0" dirty="0" smtClean="0"/>
              <a:t>ideas </a:t>
            </a:r>
            <a:r>
              <a:rPr lang="en-US" baseline="0" dirty="0"/>
              <a:t>y </a:t>
            </a:r>
            <a:r>
              <a:rPr lang="en-US" baseline="0" dirty="0" err="1"/>
              <a:t>d</a:t>
            </a:r>
            <a:r>
              <a:rPr lang="en-US" baseline="0" dirty="0" err="1" smtClean="0"/>
              <a:t>iscurso</a:t>
            </a:r>
            <a:r>
              <a:rPr lang="en-US" baseline="0" dirty="0" smtClean="0"/>
              <a:t> </a:t>
            </a:r>
            <a:r>
              <a:rPr lang="en-US" baseline="0" dirty="0"/>
              <a:t>del </a:t>
            </a:r>
            <a:r>
              <a:rPr lang="en-US" baseline="0" dirty="0" err="1"/>
              <a:t>g</a:t>
            </a:r>
            <a:r>
              <a:rPr lang="en-US" baseline="0" dirty="0" err="1" smtClean="0"/>
              <a:t>rupo</a:t>
            </a:r>
            <a:r>
              <a:rPr lang="en-US" baseline="0" dirty="0"/>
              <a:t>.”</a:t>
            </a:r>
          </a:p>
          <a:p>
            <a:pPr marL="0" indent="0" defTabSz="881390">
              <a:buFont typeface="+mj-lt"/>
              <a:buNone/>
              <a:defRPr/>
            </a:pPr>
            <a:r>
              <a:rPr lang="es-ES" dirty="0"/>
              <a:t/>
            </a:r>
            <a:br>
              <a:rPr lang="es-ES" dirty="0"/>
            </a:br>
            <a:endParaRPr lang="en-US"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630410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Whenever workers and handlers see this sign it means that the area is under a restricted-entry interval (REI) and pesticides may not have broken down/dissipated yet to safe levels. </a:t>
            </a:r>
          </a:p>
          <a:p>
            <a:pPr marL="220348" indent="-220348">
              <a:buFont typeface="+mj-lt"/>
              <a:buAutoNum type="arabicPeriod"/>
            </a:pPr>
            <a:r>
              <a:rPr lang="en-US" dirty="0"/>
              <a:t>Under certain circumstances, employers are required to post warning signs in pesticide treated areas to indicate REI.</a:t>
            </a:r>
          </a:p>
          <a:p>
            <a:pPr marL="220348" indent="-220348">
              <a:buFont typeface="+mj-lt"/>
              <a:buAutoNum type="arabicPeriod"/>
            </a:pPr>
            <a:r>
              <a:rPr lang="en-US" dirty="0"/>
              <a:t>The REI is the amount of time that must pass after a pesticide application before it is safe for workers to enter the area without the proper training and protection. </a:t>
            </a:r>
          </a:p>
          <a:p>
            <a:pPr marL="220348" indent="-220348">
              <a:buFont typeface="+mj-lt"/>
              <a:buAutoNum type="arabicPeriod"/>
            </a:pPr>
            <a:r>
              <a:rPr lang="en-US" dirty="0"/>
              <a:t>During the REI, only appropriately-trained and equipped pesticide handlers and early-entry workers are allowed in the area.</a:t>
            </a:r>
          </a:p>
          <a:p>
            <a:pPr marL="220348" indent="-220348">
              <a:buFont typeface="+mj-lt"/>
              <a:buAutoNum type="arabicPeriod"/>
            </a:pPr>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0348" indent="-220348">
              <a:buFont typeface="+mj-lt"/>
              <a:buAutoNum type="arabicPeriod"/>
            </a:pPr>
            <a:r>
              <a:rPr lang="es-ES" dirty="0" smtClean="0"/>
              <a:t>Siempre que los trabajadores y los manipuladores vean este cartel significa que el área está bajo un intervalo de entrada restringida (REI) y los pesticidas pueden no haberse descompuesto/disipado aún a niveles seguros</a:t>
            </a:r>
            <a:r>
              <a:rPr lang="en-US" dirty="0" smtClean="0"/>
              <a:t>. </a:t>
            </a:r>
          </a:p>
          <a:p>
            <a:pPr marL="220348" indent="-220348">
              <a:buFont typeface="+mj-lt"/>
              <a:buAutoNum type="arabicPeriod"/>
            </a:pPr>
            <a:r>
              <a:rPr lang="es-ES" dirty="0" smtClean="0"/>
              <a:t>Bajo ciertas circunstancias, los empleadores deben colocar los carteles de advertencia en las áreas tratadas con pesticidas para indicar que el área todavía esta bajo un REI</a:t>
            </a:r>
            <a:r>
              <a:rPr lang="en-US" dirty="0" smtClean="0"/>
              <a:t>.</a:t>
            </a:r>
          </a:p>
          <a:p>
            <a:pPr marL="220348" indent="-220348">
              <a:buFont typeface="+mj-lt"/>
              <a:buAutoNum type="arabicPeriod"/>
            </a:pPr>
            <a:r>
              <a:rPr lang="es-ES" dirty="0" smtClean="0"/>
              <a:t>El REI es la duración del tiempo que debe pasar después de una aplicación de pesticida antes de que sea seguro para los trabajadores entrar en el área sin la capacitación</a:t>
            </a:r>
            <a:r>
              <a:rPr lang="es-ES" baseline="0" dirty="0" smtClean="0"/>
              <a:t> apropiada</a:t>
            </a:r>
            <a:r>
              <a:rPr lang="es-ES" dirty="0" smtClean="0"/>
              <a:t> y protección</a:t>
            </a:r>
            <a:r>
              <a:rPr lang="en-US" baseline="0" dirty="0" smtClean="0"/>
              <a:t> especial.</a:t>
            </a:r>
            <a:r>
              <a:rPr lang="en-US" dirty="0" smtClean="0"/>
              <a:t> </a:t>
            </a:r>
          </a:p>
          <a:p>
            <a:pPr marL="220348" indent="-220348">
              <a:buFont typeface="+mj-lt"/>
              <a:buAutoNum type="arabicPeriod"/>
            </a:pPr>
            <a:r>
              <a:rPr lang="es-ES" dirty="0" smtClean="0"/>
              <a:t>Sólo se permiten los manipuladores de pesticidas adecuadamente capacitados y equipados y los trabajadores de entrada anticipada en el área durante el REI.</a:t>
            </a:r>
            <a:endParaRPr lang="en-US" dirty="0" smtClean="0"/>
          </a:p>
          <a:p>
            <a:pPr marL="220348" indent="-220348">
              <a:buFont typeface="+mj-lt"/>
              <a:buAutoNum type="arabicPeriod"/>
            </a:pPr>
            <a:endParaRPr lang="en-US" dirty="0" smtClean="0"/>
          </a:p>
          <a:p>
            <a:r>
              <a:rPr lang="en-US" dirty="0" err="1" smtClean="0"/>
              <a:t>Recurso</a:t>
            </a:r>
            <a:r>
              <a:rPr lang="en-US" dirty="0" smtClean="0"/>
              <a:t>/</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456388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defTabSz="881390">
              <a:buFont typeface="+mj-lt"/>
              <a:buAutoNum type="arabicPeriod"/>
              <a:defRPr/>
            </a:pPr>
            <a:r>
              <a:rPr lang="en-US" dirty="0"/>
              <a:t>If a field is posted, it means that there are pesticides or pesticide residues.</a:t>
            </a:r>
          </a:p>
          <a:p>
            <a:pPr marL="220348" indent="-220348">
              <a:buFont typeface="+mj-lt"/>
              <a:buAutoNum type="arabicPeriod"/>
            </a:pPr>
            <a:r>
              <a:rPr lang="en-US" dirty="0"/>
              <a:t>Obey the signs in order to protect your health</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As long as the signs remain posted, do not enter the area even if the date on the sign indicates that the REI has expired</a:t>
            </a:r>
            <a:r>
              <a:rPr lang="es-ES" dirty="0" smtClean="0"/>
              <a:t>.</a:t>
            </a:r>
            <a:endParaRPr lang="en-US" dirty="0" smtClean="0"/>
          </a:p>
          <a:p>
            <a:pPr marL="220348" indent="-220348">
              <a:buFont typeface="+mj-lt"/>
              <a:buAutoNum type="arabicPeriod"/>
            </a:pPr>
            <a:r>
              <a:rPr lang="en-US" dirty="0" smtClean="0"/>
              <a:t>In </a:t>
            </a:r>
            <a:r>
              <a:rPr lang="en-US" dirty="0"/>
              <a:t>outdoor production: Do not enter treated areas or application exclusion zones (AEZs), which ranges from 0 to 100 feet surrounding the equipment during pesticide applications.</a:t>
            </a:r>
          </a:p>
          <a:p>
            <a:pPr marL="220348" indent="-220348">
              <a:buFont typeface="+mj-lt"/>
              <a:buAutoNum type="arabicPeriod"/>
            </a:pPr>
            <a:endParaRPr lang="en-US" dirty="0"/>
          </a:p>
          <a:p>
            <a:pPr defTabSz="881390">
              <a:defRPr/>
            </a:pPr>
            <a:r>
              <a:rPr lang="en-US" altLang="es-MX" b="1" dirty="0"/>
              <a:t>Notes for trainers of workers and pesticide handlers:</a:t>
            </a:r>
          </a:p>
          <a:p>
            <a:pPr marL="220348" indent="-220348" defTabSz="881390">
              <a:buFont typeface="+mj-lt"/>
              <a:buAutoNum type="arabicPeriod"/>
              <a:defRPr/>
            </a:pPr>
            <a:r>
              <a:rPr lang="en-US" altLang="es-MX" dirty="0"/>
              <a:t>Workers and handlers must clearly understand the following information:</a:t>
            </a:r>
          </a:p>
          <a:p>
            <a:pPr marL="661043" lvl="1" indent="-220348">
              <a:buFont typeface="Arial" panose="020B0604020202020204" pitchFamily="34" charset="0"/>
              <a:buChar char="•"/>
            </a:pPr>
            <a:r>
              <a:rPr lang="en-US" dirty="0"/>
              <a:t>The significance of the posted signs </a:t>
            </a:r>
          </a:p>
          <a:p>
            <a:pPr marL="661043" lvl="1" indent="-220348">
              <a:buFont typeface="Arial" panose="020B0604020202020204" pitchFamily="34" charset="0"/>
              <a:buChar char="•"/>
            </a:pPr>
            <a:r>
              <a:rPr lang="en-US" dirty="0"/>
              <a:t>The importance of obeying oral and posted warnings </a:t>
            </a:r>
          </a:p>
          <a:p>
            <a:pPr marL="220348" indent="-220348">
              <a:buFont typeface="+mj-lt"/>
              <a:buAutoNum type="arabicPeriod"/>
            </a:pPr>
            <a:r>
              <a:rPr lang="en-US" dirty="0"/>
              <a:t>One of the possible ways workers may be exposed to pesticides is by entering into treated areas while the REI is still in effect. This may result from the employer failing to notify workers or to post a restricted area. It may also be the result of employers asking workers to enter into treated areas or workers disregarding posted signs or oral warnings.</a:t>
            </a:r>
          </a:p>
          <a:p>
            <a:pPr marL="220348" indent="-220348" defTabSz="881390">
              <a:buFont typeface="+mj-lt"/>
              <a:buAutoNum type="arabicPeriod"/>
              <a:defRPr/>
            </a:pPr>
            <a:r>
              <a:rPr lang="en-US" dirty="0"/>
              <a:t>Pesticide handlers should always communicate to their supervisor and worker crew supervisors about known effective REI’s and on-going pesticide applications.</a:t>
            </a:r>
          </a:p>
          <a:p>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r>
              <a:rPr lang="en-US" dirty="0" smtClean="0"/>
              <a:t>.</a:t>
            </a:r>
          </a:p>
          <a:p>
            <a:endParaRPr lang="en-US" dirty="0" smtClean="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0348" indent="-220348" defTabSz="881390">
              <a:buFont typeface="+mj-lt"/>
              <a:buAutoNum type="arabicPeriod"/>
              <a:defRPr/>
            </a:pPr>
            <a:r>
              <a:rPr lang="es-ES" dirty="0" smtClean="0"/>
              <a:t>Si se coloca un campo, significa que hay pesticidas o residuos de pesticidas.</a:t>
            </a:r>
          </a:p>
          <a:p>
            <a:pPr marL="220348" indent="-220348" defTabSz="881390">
              <a:buFont typeface="+mj-lt"/>
              <a:buAutoNum type="arabicPeriod"/>
              <a:defRPr/>
            </a:pPr>
            <a:r>
              <a:rPr lang="es-ES" dirty="0" smtClean="0"/>
              <a:t>Obedezca los</a:t>
            </a:r>
            <a:r>
              <a:rPr lang="es-ES" baseline="0" dirty="0" smtClean="0"/>
              <a:t> carteles colocados </a:t>
            </a:r>
            <a:r>
              <a:rPr lang="es-ES" dirty="0" smtClean="0"/>
              <a:t>para proteger su salud</a:t>
            </a:r>
            <a:endParaRPr lang="en-US" dirty="0" smtClean="0"/>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Mientras los carteles de advertencia permanezcan en el lugar, no entre en el área aunque la fecha en el cartel indique que el REI ha vencido.</a:t>
            </a:r>
            <a:endParaRPr lang="en-US" dirty="0" smtClean="0"/>
          </a:p>
          <a:p>
            <a:pPr marL="220348" indent="-220348" defTabSz="881390">
              <a:buFont typeface="+mj-lt"/>
              <a:buAutoNum type="arabicPeriod"/>
              <a:defRPr/>
            </a:pPr>
            <a:r>
              <a:rPr lang="es-ES" dirty="0" smtClean="0"/>
              <a:t>En la producción afuera: no entre en las áreas tratadas o en las zonas de exclusión alrededor</a:t>
            </a:r>
            <a:r>
              <a:rPr lang="es-ES" baseline="0" dirty="0" smtClean="0"/>
              <a:t> </a:t>
            </a:r>
            <a:r>
              <a:rPr lang="es-ES" dirty="0" smtClean="0"/>
              <a:t>de aplicaciones (AEZ), que</a:t>
            </a:r>
            <a:r>
              <a:rPr lang="es-ES" baseline="0" dirty="0" smtClean="0"/>
              <a:t> varían</a:t>
            </a:r>
            <a:r>
              <a:rPr lang="es-ES" dirty="0" smtClean="0"/>
              <a:t> entre 0 y 100 pies alrededor del equipo durante las aplicaciones de pesticidas.</a:t>
            </a:r>
            <a:r>
              <a:rPr lang="en-US" dirty="0" smtClean="0"/>
              <a:t> </a:t>
            </a:r>
          </a:p>
          <a:p>
            <a:pPr marL="220348" indent="-220348" defTabSz="881390">
              <a:buFont typeface="+mj-lt"/>
              <a:buAutoNum type="arabicPeriod"/>
              <a:defRPr/>
            </a:pPr>
            <a:endParaRPr lang="en-US"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endParaRPr lang="en-US" altLang="es-MX" b="1" dirty="0" smtClean="0"/>
          </a:p>
          <a:p>
            <a:pPr marL="220348" indent="-220348" defTabSz="881390">
              <a:buFont typeface="+mj-lt"/>
              <a:buAutoNum type="arabicPeriod"/>
              <a:defRPr/>
            </a:pPr>
            <a:r>
              <a:rPr lang="en-US" altLang="es-MX" dirty="0" smtClean="0"/>
              <a:t>Los </a:t>
            </a:r>
            <a:r>
              <a:rPr lang="en-US" altLang="es-MX" dirty="0" err="1" smtClean="0"/>
              <a:t>trabajadores</a:t>
            </a:r>
            <a:r>
              <a:rPr lang="en-US" altLang="es-MX" baseline="0" dirty="0" smtClean="0"/>
              <a:t> y los </a:t>
            </a:r>
            <a:r>
              <a:rPr lang="en-US" altLang="es-MX" baseline="0" dirty="0" err="1" smtClean="0"/>
              <a:t>manipuladores</a:t>
            </a:r>
            <a:r>
              <a:rPr lang="en-US" altLang="es-MX" baseline="0" dirty="0" smtClean="0"/>
              <a:t> </a:t>
            </a:r>
            <a:r>
              <a:rPr lang="en-US" altLang="es-MX" baseline="0" dirty="0" err="1" smtClean="0"/>
              <a:t>deben</a:t>
            </a:r>
            <a:r>
              <a:rPr lang="en-US" altLang="es-MX" baseline="0" dirty="0" smtClean="0"/>
              <a:t> </a:t>
            </a:r>
            <a:r>
              <a:rPr lang="en-US" altLang="es-MX" baseline="0" dirty="0" err="1" smtClean="0"/>
              <a:t>comprender</a:t>
            </a:r>
            <a:r>
              <a:rPr lang="en-US" altLang="es-MX" baseline="0" dirty="0" smtClean="0"/>
              <a:t> </a:t>
            </a:r>
            <a:r>
              <a:rPr lang="en-US" altLang="es-MX" baseline="0" dirty="0" err="1" smtClean="0"/>
              <a:t>claramente</a:t>
            </a:r>
            <a:r>
              <a:rPr lang="en-US" altLang="es-MX" baseline="0" dirty="0" smtClean="0"/>
              <a:t> la </a:t>
            </a:r>
            <a:r>
              <a:rPr lang="en-US" altLang="es-MX" baseline="0" dirty="0" err="1" smtClean="0"/>
              <a:t>siguiente</a:t>
            </a:r>
            <a:r>
              <a:rPr lang="en-US" altLang="es-MX" baseline="0" dirty="0" smtClean="0"/>
              <a:t> </a:t>
            </a:r>
            <a:r>
              <a:rPr lang="en-US" altLang="es-MX" baseline="0" dirty="0" err="1" smtClean="0"/>
              <a:t>información</a:t>
            </a:r>
            <a:r>
              <a:rPr lang="en-US" altLang="es-MX" dirty="0" smtClean="0"/>
              <a:t>:</a:t>
            </a:r>
          </a:p>
          <a:p>
            <a:pPr marL="661043" lvl="1" indent="-220348">
              <a:buFont typeface="Arial" panose="020B0604020202020204" pitchFamily="34" charset="0"/>
              <a:buChar char="•"/>
            </a:pPr>
            <a:r>
              <a:rPr lang="en-US" dirty="0" smtClean="0"/>
              <a:t>El </a:t>
            </a:r>
            <a:r>
              <a:rPr lang="en-US" dirty="0" err="1" smtClean="0"/>
              <a:t>significado</a:t>
            </a:r>
            <a:r>
              <a:rPr lang="en-US" dirty="0" smtClean="0"/>
              <a:t> de los </a:t>
            </a:r>
            <a:r>
              <a:rPr lang="en-US" dirty="0" err="1" smtClean="0"/>
              <a:t>carteles</a:t>
            </a:r>
            <a:r>
              <a:rPr lang="en-US" baseline="0" dirty="0" smtClean="0"/>
              <a:t> </a:t>
            </a:r>
            <a:r>
              <a:rPr lang="en-US" baseline="0" dirty="0" err="1" smtClean="0"/>
              <a:t>colocados</a:t>
            </a:r>
            <a:endParaRPr lang="en-US" dirty="0" smtClean="0"/>
          </a:p>
          <a:p>
            <a:pPr marL="661043" lvl="1" indent="-220348">
              <a:buFont typeface="Arial" panose="020B0604020202020204" pitchFamily="34" charset="0"/>
              <a:buChar char="•"/>
            </a:pPr>
            <a:r>
              <a:rPr lang="en-US" dirty="0" smtClean="0"/>
              <a:t>La </a:t>
            </a:r>
            <a:r>
              <a:rPr lang="en-US" dirty="0" err="1" smtClean="0"/>
              <a:t>importancia</a:t>
            </a:r>
            <a:r>
              <a:rPr lang="en-US" baseline="0" dirty="0" smtClean="0"/>
              <a:t> de </a:t>
            </a:r>
            <a:r>
              <a:rPr lang="en-US" baseline="0" dirty="0" err="1" smtClean="0"/>
              <a:t>obedecer</a:t>
            </a:r>
            <a:r>
              <a:rPr lang="en-US" baseline="0" dirty="0" smtClean="0"/>
              <a:t> las </a:t>
            </a:r>
            <a:r>
              <a:rPr lang="en-US" baseline="0" dirty="0" err="1" smtClean="0"/>
              <a:t>advertencias</a:t>
            </a:r>
            <a:r>
              <a:rPr lang="en-US" baseline="0" dirty="0" smtClean="0"/>
              <a:t> </a:t>
            </a:r>
            <a:r>
              <a:rPr lang="en-US" baseline="0" dirty="0" err="1" smtClean="0"/>
              <a:t>verbales</a:t>
            </a:r>
            <a:r>
              <a:rPr lang="en-US" baseline="0" dirty="0" smtClean="0"/>
              <a:t> y </a:t>
            </a:r>
            <a:r>
              <a:rPr lang="en-US" baseline="0" dirty="0" err="1" smtClean="0"/>
              <a:t>colocadas</a:t>
            </a:r>
            <a:r>
              <a:rPr lang="en-US" dirty="0" smtClean="0"/>
              <a:t> </a:t>
            </a:r>
          </a:p>
          <a:p>
            <a:pPr marL="220348" indent="-220348">
              <a:buFont typeface="+mj-lt"/>
              <a:buAutoNum type="arabicPeriod"/>
            </a:pPr>
            <a:r>
              <a:rPr lang="es-ES" dirty="0" smtClean="0"/>
              <a:t>Una de las maneras en que los trabajadores posiblemente pueden estar expuestos a pesticidas es entrando en las áreas tratadas mientras el REI sigue en efecto. Esto puede suceder si el empleador no notifica a los trabajadores o marca un área restringida. También puede ocurrir si los empleadores piden a los trabajadores que entren en las áreas tratadas o que los trabajadores ignoran</a:t>
            </a:r>
            <a:r>
              <a:rPr lang="es-ES" baseline="0" dirty="0" smtClean="0"/>
              <a:t> </a:t>
            </a:r>
            <a:r>
              <a:rPr lang="es-ES" dirty="0" smtClean="0"/>
              <a:t>los carteles</a:t>
            </a:r>
            <a:r>
              <a:rPr lang="es-ES" baseline="0" dirty="0" smtClean="0"/>
              <a:t> colocados </a:t>
            </a:r>
            <a:r>
              <a:rPr lang="es-ES" dirty="0" smtClean="0"/>
              <a:t>o las advertencias orales.</a:t>
            </a:r>
          </a:p>
          <a:p>
            <a:pPr marL="220348" indent="-220348">
              <a:buFont typeface="+mj-lt"/>
              <a:buAutoNum type="arabicPeriod"/>
            </a:pPr>
            <a:r>
              <a:rPr lang="es-ES" dirty="0" smtClean="0"/>
              <a:t>Los manipuladores de pesticidas siempre deben comunicarse a sus supervisores y los supervisores de las cuadrillas de trabajadores sobre los REI que están en efecto y las aplicaciones actuales de pesticidas.</a:t>
            </a:r>
            <a:endParaRPr lang="en-US" dirty="0" smtClean="0"/>
          </a:p>
          <a:p>
            <a:endParaRPr lang="en-US" dirty="0" smtClean="0"/>
          </a:p>
          <a:p>
            <a:r>
              <a:rPr lang="en-US" dirty="0" smtClean="0"/>
              <a:t>Recourse/</a:t>
            </a:r>
            <a:r>
              <a:rPr lang="en-US" dirty="0" err="1" smtClean="0"/>
              <a:t>Referencia</a:t>
            </a:r>
            <a:endParaRPr lang="en-US" dirty="0" smtClean="0"/>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8713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898136">
              <a:buFontTx/>
              <a:buAutoNum type="arabicPeriod"/>
              <a:defRPr/>
            </a:pPr>
            <a:r>
              <a:rPr lang="en-US" baseline="0" dirty="0"/>
              <a:t>Workers and handlers should use clothes (e.g., long sleeve shirt, long pants, shoes plus socks and a hat) that protect their skin when working in treated areas. </a:t>
            </a:r>
          </a:p>
          <a:p>
            <a:pPr marL="224535" indent="-224535">
              <a:buAutoNum type="arabicPeriod"/>
            </a:pPr>
            <a:r>
              <a:rPr lang="en-US" baseline="0" dirty="0"/>
              <a:t>They should stay away from areas indicated by their supervisor or that are being treated with pesticides.</a:t>
            </a:r>
          </a:p>
          <a:p>
            <a:pPr marL="224535" indent="-224535">
              <a:buAutoNum type="arabicPeriod"/>
            </a:pPr>
            <a:r>
              <a:rPr lang="en-US" baseline="0" dirty="0"/>
              <a:t>If workers and handlers feel they are being drifted on, workers and handlers must inform their supervisor and leave the area immediately .</a:t>
            </a:r>
          </a:p>
          <a:p>
            <a:pPr marL="224535" indent="-224535">
              <a:buAutoNum type="arabicPeriod"/>
            </a:pPr>
            <a:r>
              <a:rPr lang="en-US" baseline="0" dirty="0"/>
              <a:t>Workers and handlers should wash with soap and water after working in fields that have been treated with pesticides before they put anything in their mouths and before they use the bathroom.</a:t>
            </a:r>
          </a:p>
          <a:p>
            <a:pPr marL="224535" indent="-224535">
              <a:buAutoNum type="arabicPeriod"/>
            </a:pPr>
            <a:endParaRPr lang="en-US" baseline="0" dirty="0" smtClean="0"/>
          </a:p>
          <a:p>
            <a:pPr marL="224535" indent="-224535">
              <a:buAutoNum type="arabicPeriod"/>
            </a:pPr>
            <a:endParaRPr lang="en-US" baseline="0" dirty="0" smtClean="0"/>
          </a:p>
          <a:p>
            <a:pPr defTabSz="898136">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898136">
              <a:buFontTx/>
              <a:buAutoNum type="arabicPeriod"/>
              <a:defRPr/>
            </a:pPr>
            <a:r>
              <a:rPr lang="en-US" baseline="0" dirty="0" smtClean="0"/>
              <a:t>Los </a:t>
            </a:r>
            <a:r>
              <a:rPr lang="en-US" baseline="0" dirty="0" err="1" smtClean="0"/>
              <a:t>trabajadores</a:t>
            </a:r>
            <a:r>
              <a:rPr lang="en-US" baseline="0" dirty="0" smtClean="0"/>
              <a:t> y </a:t>
            </a:r>
            <a:r>
              <a:rPr lang="en-US" baseline="0" dirty="0" err="1" smtClean="0"/>
              <a:t>manipuladores</a:t>
            </a:r>
            <a:r>
              <a:rPr lang="en-US" baseline="0" dirty="0" smtClean="0"/>
              <a:t> </a:t>
            </a:r>
            <a:r>
              <a:rPr lang="en-US" baseline="0" dirty="0" err="1" smtClean="0"/>
              <a:t>deben</a:t>
            </a:r>
            <a:r>
              <a:rPr lang="en-US" baseline="0" dirty="0" smtClean="0"/>
              <a:t> </a:t>
            </a:r>
            <a:r>
              <a:rPr lang="en-US" baseline="0" dirty="0" err="1" smtClean="0"/>
              <a:t>usar</a:t>
            </a:r>
            <a:r>
              <a:rPr lang="en-US" baseline="0" dirty="0" smtClean="0"/>
              <a:t> </a:t>
            </a:r>
            <a:r>
              <a:rPr lang="en-US" baseline="0" dirty="0" err="1" smtClean="0"/>
              <a:t>ropa</a:t>
            </a:r>
            <a:r>
              <a:rPr lang="en-US" baseline="0" dirty="0" smtClean="0"/>
              <a:t> (</a:t>
            </a:r>
            <a:r>
              <a:rPr lang="en-US" baseline="0" dirty="0" err="1" smtClean="0"/>
              <a:t>por</a:t>
            </a:r>
            <a:r>
              <a:rPr lang="en-US" baseline="0" dirty="0" smtClean="0"/>
              <a:t> </a:t>
            </a:r>
            <a:r>
              <a:rPr lang="en-US" baseline="0" dirty="0" err="1" smtClean="0"/>
              <a:t>ejemplo</a:t>
            </a:r>
            <a:r>
              <a:rPr lang="en-US" baseline="0" dirty="0" smtClean="0"/>
              <a:t>, </a:t>
            </a:r>
            <a:r>
              <a:rPr lang="en-US" baseline="0" dirty="0" err="1" smtClean="0"/>
              <a:t>camisa</a:t>
            </a:r>
            <a:r>
              <a:rPr lang="en-US" baseline="0" dirty="0" smtClean="0"/>
              <a:t> de </a:t>
            </a:r>
            <a:r>
              <a:rPr lang="en-US" baseline="0" dirty="0" err="1" smtClean="0"/>
              <a:t>mangas</a:t>
            </a:r>
            <a:r>
              <a:rPr lang="en-US" baseline="0" dirty="0" smtClean="0"/>
              <a:t> </a:t>
            </a:r>
            <a:r>
              <a:rPr lang="en-US" baseline="0" dirty="0" err="1" smtClean="0"/>
              <a:t>largas</a:t>
            </a:r>
            <a:r>
              <a:rPr lang="en-US" baseline="0" dirty="0" smtClean="0"/>
              <a:t>, </a:t>
            </a:r>
            <a:r>
              <a:rPr lang="en-US" baseline="0" dirty="0" err="1" smtClean="0"/>
              <a:t>pantalones</a:t>
            </a:r>
            <a:r>
              <a:rPr lang="en-US" baseline="0" dirty="0" smtClean="0"/>
              <a:t> largos, </a:t>
            </a:r>
            <a:r>
              <a:rPr lang="en-US" baseline="0" dirty="0" err="1" smtClean="0"/>
              <a:t>zapatos</a:t>
            </a:r>
            <a:r>
              <a:rPr lang="en-US" baseline="0" dirty="0" smtClean="0"/>
              <a:t>, </a:t>
            </a:r>
            <a:r>
              <a:rPr lang="en-US" baseline="0" dirty="0" err="1" smtClean="0"/>
              <a:t>calecetines</a:t>
            </a:r>
            <a:r>
              <a:rPr lang="en-US" baseline="0" dirty="0" smtClean="0"/>
              <a:t> y un sombrero) que </a:t>
            </a:r>
            <a:r>
              <a:rPr lang="en-US" baseline="0" dirty="0" err="1" smtClean="0"/>
              <a:t>protegen</a:t>
            </a:r>
            <a:r>
              <a:rPr lang="en-US" baseline="0" dirty="0" smtClean="0"/>
              <a:t> </a:t>
            </a:r>
            <a:r>
              <a:rPr lang="en-US" baseline="0" dirty="0" err="1" smtClean="0"/>
              <a:t>su</a:t>
            </a:r>
            <a:r>
              <a:rPr lang="en-US" baseline="0" dirty="0" smtClean="0"/>
              <a:t> </a:t>
            </a:r>
            <a:r>
              <a:rPr lang="en-US" baseline="0" dirty="0" err="1" smtClean="0"/>
              <a:t>piel</a:t>
            </a:r>
            <a:r>
              <a:rPr lang="en-US" baseline="0" dirty="0" smtClean="0"/>
              <a:t> </a:t>
            </a:r>
            <a:r>
              <a:rPr lang="en-US" baseline="0" dirty="0" err="1" smtClean="0"/>
              <a:t>cuando</a:t>
            </a:r>
            <a:r>
              <a:rPr lang="en-US" baseline="0" dirty="0" smtClean="0"/>
              <a:t> </a:t>
            </a:r>
            <a:r>
              <a:rPr lang="en-US" baseline="0" dirty="0" err="1" smtClean="0"/>
              <a:t>trabajan</a:t>
            </a:r>
            <a:r>
              <a:rPr lang="en-US" baseline="0" dirty="0" smtClean="0"/>
              <a:t> </a:t>
            </a:r>
            <a:r>
              <a:rPr lang="en-US" baseline="0" dirty="0" err="1" smtClean="0"/>
              <a:t>en</a:t>
            </a:r>
            <a:r>
              <a:rPr lang="en-US" baseline="0" dirty="0" smtClean="0"/>
              <a:t> </a:t>
            </a:r>
            <a:r>
              <a:rPr lang="en-US" baseline="0" dirty="0" err="1" smtClean="0"/>
              <a:t>áreas</a:t>
            </a:r>
            <a:r>
              <a:rPr lang="en-US" baseline="0" dirty="0" smtClean="0"/>
              <a:t> </a:t>
            </a:r>
            <a:r>
              <a:rPr lang="en-US" baseline="0" dirty="0" err="1" smtClean="0"/>
              <a:t>tratadas</a:t>
            </a:r>
            <a:r>
              <a:rPr lang="en-US" baseline="0" dirty="0" smtClean="0"/>
              <a:t>. </a:t>
            </a:r>
          </a:p>
          <a:p>
            <a:pPr marL="224535" indent="-224535" defTabSz="898136">
              <a:buFontTx/>
              <a:buAutoNum type="arabicPeriod"/>
              <a:defRPr/>
            </a:pPr>
            <a:r>
              <a:rPr lang="es-ES" dirty="0" smtClean="0"/>
              <a:t>Deben mantenerse alejados de las áreas indicadas por su empleador o que están siendo tratados con pesticidas</a:t>
            </a:r>
            <a:r>
              <a:rPr lang="en-US" baseline="0" dirty="0" smtClean="0"/>
              <a:t>.</a:t>
            </a:r>
          </a:p>
          <a:p>
            <a:pPr marL="224535" indent="-224535">
              <a:buAutoNum type="arabicPeriod"/>
            </a:pPr>
            <a:r>
              <a:rPr lang="es-ES" dirty="0" smtClean="0"/>
              <a:t>Si los trabajadores y los manipuladores sienten que el pesticida está acarreado a ellos, deben informar a su empleador y abandonar el área inmediatamente</a:t>
            </a:r>
            <a:r>
              <a:rPr lang="en-US" baseline="0" dirty="0" smtClean="0"/>
              <a:t>.</a:t>
            </a:r>
          </a:p>
          <a:p>
            <a:pPr marL="224535" indent="-224535">
              <a:buAutoNum type="arabicPeriod"/>
            </a:pPr>
            <a:r>
              <a:rPr lang="es-ES" baseline="0" dirty="0" smtClean="0"/>
              <a:t>Los trabajadores y manipuladores deben lavarse con agua y jabón después de trabajar en campos que han sido tratados con pesticidas y antes de meter algo en la boca y antes de usar el baño.</a:t>
            </a:r>
          </a:p>
          <a:p>
            <a:endParaRPr lang="en-US" b="1"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708981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altLang="es-MX" dirty="0"/>
              <a:t>Wash body with plenty of soap and water as soon as you can after applying pesticides or working in treated fields. </a:t>
            </a:r>
          </a:p>
          <a:p>
            <a:pPr marL="220348" indent="-220348">
              <a:buFont typeface="+mj-lt"/>
              <a:buAutoNum type="arabicPeriod"/>
            </a:pPr>
            <a:r>
              <a:rPr lang="en-US" altLang="es-MX" dirty="0"/>
              <a:t>Change into clean clothes as soon as possible after applying pesticides or working in treated fields.</a:t>
            </a:r>
          </a:p>
          <a:p>
            <a:endParaRPr lang="es-MX" altLang="es-MX"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s-MX" altLang="es-MX" dirty="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a:t>
            </a:r>
          </a:p>
          <a:p>
            <a:pPr marL="228600" indent="-228600">
              <a:buFont typeface="+mj-lt"/>
              <a:buAutoNum type="arabicPeriod"/>
            </a:pPr>
            <a:r>
              <a:rPr lang="es-ES" dirty="0" err="1" smtClean="0"/>
              <a:t>Lávarse</a:t>
            </a:r>
            <a:r>
              <a:rPr lang="es-ES" dirty="0" smtClean="0"/>
              <a:t> el cuerpo con mucha jabón y agua tan pronto como sea posible después de aplicar pesticidas o después de trabajar en campos tratados</a:t>
            </a:r>
            <a:endParaRPr lang="es-MX" altLang="es-MX" dirty="0" smtClean="0"/>
          </a:p>
          <a:p>
            <a:pPr marL="220348" indent="-220348">
              <a:buFont typeface="+mj-lt"/>
              <a:buAutoNum type="arabicPeriod"/>
            </a:pPr>
            <a:r>
              <a:rPr lang="es-ES" dirty="0" smtClean="0"/>
              <a:t>Cambiarse a ropa limpia tan pronto como sea posible después de aplicar pesticidas o después de trabajar en campos tratados.</a:t>
            </a:r>
          </a:p>
          <a:p>
            <a:pPr marL="0" indent="0">
              <a:buFont typeface="+mj-lt"/>
              <a:buNone/>
            </a:pPr>
            <a:endParaRPr lang="es-MX" altLang="es-MX" dirty="0" smtClean="0"/>
          </a:p>
          <a:p>
            <a:r>
              <a:rPr lang="en-US" dirty="0" err="1" smtClean="0"/>
              <a:t>Recurso</a:t>
            </a:r>
            <a:r>
              <a:rPr lang="en-US" dirty="0" smtClean="0"/>
              <a:t>/</a:t>
            </a:r>
            <a:r>
              <a:rPr lang="en-US" dirty="0" err="1" smtClean="0"/>
              <a:t>Referencia</a:t>
            </a:r>
            <a:endParaRPr lang="en-US" dirty="0" smtClean="0"/>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s-MX" altLang="es-MX"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40471609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altLang="es-MX" dirty="0"/>
              <a:t>Remove contaminated work boots or shoes before entering your home –significant amounts of pesticide can be carried in work boots and shoes, especially those worn by pesticide handlers. It is highly recommended to remove them before entering vehicles and entering home.</a:t>
            </a:r>
          </a:p>
          <a:p>
            <a:pPr marL="220348" indent="-220348">
              <a:buFont typeface="+mj-lt"/>
              <a:buAutoNum type="arabicPeriod"/>
            </a:pPr>
            <a:r>
              <a:rPr lang="en-US" altLang="es-MX" dirty="0"/>
              <a:t>Remove work clothes and shower before having physical contact with children and other family members.</a:t>
            </a:r>
          </a:p>
          <a:p>
            <a:pPr marL="220348" indent="-220348">
              <a:buFont typeface="+mj-lt"/>
              <a:buAutoNum type="arabicPeriod"/>
            </a:pPr>
            <a:r>
              <a:rPr lang="en-US" altLang="es-MX" dirty="0"/>
              <a:t>Handlers – if there are shower facilities at work, handlers should take showers before leaving the work area. </a:t>
            </a:r>
          </a:p>
          <a:p>
            <a:pPr marL="220348" indent="-220348"/>
            <a:endParaRPr lang="es-MX" altLang="es-MX"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smtClean="0">
              <a:latin typeface="+mn-lt"/>
            </a:endParaRPr>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0348" indent="-220348">
              <a:buFont typeface="+mj-lt"/>
              <a:buAutoNum type="arabicPeriod"/>
            </a:pPr>
            <a:r>
              <a:rPr lang="es-ES" dirty="0" smtClean="0"/>
              <a:t>Quítese las botas o zapatos contaminados antes de entrar a su casa - cantidades significativas de pesticidas pueden ser llevadas en botas y zapatos de trabajo, especialmente aquellos usados por los manipuladores de pesticidas. Es muy recomendable quitarlos antes de entrar a los vehículos y entrar a casa.</a:t>
            </a:r>
          </a:p>
          <a:p>
            <a:pPr marL="220348" indent="-220348">
              <a:buFont typeface="+mj-lt"/>
              <a:buAutoNum type="arabicPeriod"/>
            </a:pPr>
            <a:r>
              <a:rPr lang="es-ES" dirty="0" smtClean="0"/>
              <a:t>Quítese la ropa de trabajo y báñese antes de tener contacto físico con niños u otros miembros de la familia.</a:t>
            </a:r>
          </a:p>
          <a:p>
            <a:pPr marL="220348" indent="-220348">
              <a:buFont typeface="+mj-lt"/>
              <a:buAutoNum type="arabicPeriod"/>
            </a:pPr>
            <a:r>
              <a:rPr lang="es-ES" dirty="0" smtClean="0"/>
              <a:t>Manipuladores - si hay duchas en el trabajo, los manipuladores deben bañarse antes de salir del área de trabajo.</a:t>
            </a:r>
          </a:p>
          <a:p>
            <a:pPr marL="0" indent="0">
              <a:buFont typeface="+mj-lt"/>
              <a:buNone/>
            </a:pPr>
            <a:endParaRPr lang="es-MX" altLang="es-MX" dirty="0" smtClean="0"/>
          </a:p>
          <a:p>
            <a:r>
              <a:rPr lang="en-US" dirty="0" err="1" smtClean="0"/>
              <a:t>Recurso</a:t>
            </a:r>
            <a:r>
              <a:rPr lang="en-US" dirty="0" smtClean="0"/>
              <a:t>/</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4601580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Pesticide residues that remain on clothing can be a source of pesticide exposure for workers and their families. There are several ways workers can avoid these hazards:</a:t>
            </a:r>
          </a:p>
          <a:p>
            <a:pPr marL="661043" lvl="1" indent="-220348" defTabSz="881390">
              <a:buFont typeface="Arial" panose="020B0604020202020204" pitchFamily="34" charset="0"/>
              <a:buChar char="•"/>
              <a:defRPr/>
            </a:pPr>
            <a:r>
              <a:rPr lang="en-US" dirty="0"/>
              <a:t>Inform people who wash agricultural work clothing that the clothes may contain pesticide residues and provide them with steps to protect themselves.</a:t>
            </a:r>
          </a:p>
          <a:p>
            <a:pPr marL="661043" lvl="1" indent="-220348">
              <a:buFont typeface="Arial" panose="020B0604020202020204" pitchFamily="34" charset="0"/>
              <a:buChar char="•"/>
            </a:pPr>
            <a:r>
              <a:rPr lang="en-US" dirty="0"/>
              <a:t>Wash work clothes after each use.</a:t>
            </a:r>
          </a:p>
          <a:p>
            <a:pPr marL="661043" lvl="1" indent="-220348">
              <a:buFont typeface="Arial" panose="020B0604020202020204" pitchFamily="34" charset="0"/>
              <a:buChar char="•"/>
            </a:pPr>
            <a:r>
              <a:rPr lang="en-US" dirty="0"/>
              <a:t>Wash work clothes separately from other clothing.</a:t>
            </a:r>
          </a:p>
          <a:p>
            <a:pPr marL="640556" lvl="1" indent="-174697" defTabSz="931717">
              <a:buFont typeface="Arial" charset="0"/>
              <a:buChar char="•"/>
              <a:defRPr/>
            </a:pPr>
            <a:r>
              <a:rPr lang="en-US" dirty="0"/>
              <a:t>Use hot water for work clothing.</a:t>
            </a:r>
          </a:p>
          <a:p>
            <a:pPr marL="640556" lvl="1" indent="-174697">
              <a:buFont typeface="Arial" charset="0"/>
              <a:buChar char="•"/>
            </a:pPr>
            <a:r>
              <a:rPr lang="en-US" dirty="0"/>
              <a:t>Decontaminate the washing machine by running another full wash cycle with hot water and detergent to remove any remaining pesticide residues from the machine.</a:t>
            </a:r>
          </a:p>
          <a:p>
            <a:pPr marL="661043" lvl="1" indent="-220348">
              <a:buFont typeface="Arial" panose="020B0604020202020204" pitchFamily="34" charset="0"/>
              <a:buChar char="•"/>
            </a:pPr>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r>
              <a:rPr lang="en-US" dirty="0" smtClean="0"/>
              <a:t>.</a:t>
            </a:r>
          </a:p>
          <a:p>
            <a:endParaRPr lang="en-US"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p>
          <a:p>
            <a:pPr marL="228600" indent="-228600" defTabSz="881390">
              <a:buFont typeface="+mj-lt"/>
              <a:buAutoNum type="arabicPeriod"/>
              <a:defRPr/>
            </a:pPr>
            <a:r>
              <a:rPr lang="es-ES" dirty="0" smtClean="0"/>
              <a:t>Los residuos de pesticidas que permanecen en la ropa pueden ser una fuente/recurso de exposición a pesticidas para los trabajadores y sus familias. Hay varias maneras en que los trabajadores pueden evitar estos peligros</a:t>
            </a:r>
            <a:r>
              <a:rPr lang="en-US" dirty="0" smtClean="0"/>
              <a:t>:</a:t>
            </a:r>
          </a:p>
          <a:p>
            <a:pPr marL="661043" lvl="1" indent="-220348" defTabSz="881390">
              <a:buFont typeface="Arial" panose="020B0604020202020204" pitchFamily="34" charset="0"/>
              <a:buChar char="•"/>
              <a:defRPr/>
            </a:pPr>
            <a:r>
              <a:rPr lang="es-ES" dirty="0" smtClean="0"/>
              <a:t>Informe a las personas que lavan ropa de trabajo agrícola que la ropa puede contener residuos de pesticidas y proporcionarles medidas para protegerse</a:t>
            </a:r>
            <a:r>
              <a:rPr lang="en-US" dirty="0" smtClean="0"/>
              <a:t>.</a:t>
            </a:r>
          </a:p>
          <a:p>
            <a:pPr marL="661043" lvl="1" indent="-220348">
              <a:buFont typeface="Arial" panose="020B0604020202020204" pitchFamily="34" charset="0"/>
              <a:buChar char="•"/>
            </a:pPr>
            <a:r>
              <a:rPr lang="es-ES" dirty="0" smtClean="0"/>
              <a:t>Lave la ropa de trabajo después de cada uso</a:t>
            </a:r>
            <a:r>
              <a:rPr lang="en-US" dirty="0" smtClean="0"/>
              <a:t>.</a:t>
            </a:r>
          </a:p>
          <a:p>
            <a:pPr marL="661043" lvl="1" indent="-220348">
              <a:buFont typeface="Arial" panose="020B0604020202020204" pitchFamily="34" charset="0"/>
              <a:buChar char="•"/>
            </a:pPr>
            <a:r>
              <a:rPr lang="es-ES" dirty="0" smtClean="0"/>
              <a:t>Lave la ropa de trabajo por separado de su otra ropa</a:t>
            </a:r>
            <a:r>
              <a:rPr lang="en-US" dirty="0" smtClean="0"/>
              <a:t>.</a:t>
            </a:r>
          </a:p>
          <a:p>
            <a:pPr marL="640556" lvl="1" indent="-174697" defTabSz="931717">
              <a:buFont typeface="Arial" charset="0"/>
              <a:buChar char="•"/>
              <a:defRPr/>
            </a:pPr>
            <a:r>
              <a:rPr lang="es-ES" dirty="0" smtClean="0"/>
              <a:t>Use agua caliente para la ropa de trabajo</a:t>
            </a:r>
            <a:r>
              <a:rPr lang="en-US" dirty="0" smtClean="0"/>
              <a:t>.</a:t>
            </a:r>
          </a:p>
          <a:p>
            <a:pPr marL="640556" lvl="1" indent="-174697">
              <a:buFont typeface="Arial" charset="0"/>
              <a:buChar char="•"/>
            </a:pPr>
            <a:r>
              <a:rPr lang="en-US" dirty="0" err="1" smtClean="0"/>
              <a:t>Descontantamine</a:t>
            </a:r>
            <a:r>
              <a:rPr lang="en-US" dirty="0" smtClean="0"/>
              <a:t> la </a:t>
            </a:r>
            <a:r>
              <a:rPr lang="en-US" dirty="0" err="1" smtClean="0"/>
              <a:t>lavadora</a:t>
            </a:r>
            <a:r>
              <a:rPr lang="en-US" baseline="0" dirty="0" smtClean="0"/>
              <a:t> hacienda un </a:t>
            </a:r>
            <a:r>
              <a:rPr lang="en-US" baseline="0" dirty="0" err="1" smtClean="0"/>
              <a:t>ciclo</a:t>
            </a:r>
            <a:r>
              <a:rPr lang="en-US" baseline="0" dirty="0" smtClean="0"/>
              <a:t> con </a:t>
            </a:r>
            <a:r>
              <a:rPr lang="en-US" baseline="0" dirty="0" err="1" smtClean="0"/>
              <a:t>agua</a:t>
            </a:r>
            <a:r>
              <a:rPr lang="en-US" baseline="0" dirty="0" smtClean="0"/>
              <a:t> </a:t>
            </a:r>
            <a:r>
              <a:rPr lang="en-US" baseline="0" dirty="0" err="1" smtClean="0"/>
              <a:t>caliente</a:t>
            </a:r>
            <a:r>
              <a:rPr lang="en-US" baseline="0" dirty="0" smtClean="0"/>
              <a:t> </a:t>
            </a:r>
            <a:r>
              <a:rPr lang="es-ES" dirty="0" smtClean="0"/>
              <a:t>y detergente para eliminar los residuos de pesticidas que pueden permanecer en la máquina.</a:t>
            </a:r>
          </a:p>
          <a:p>
            <a:pPr marL="640556" lvl="1" indent="-174697">
              <a:buFont typeface="Arial" charset="0"/>
              <a:buChar char="•"/>
            </a:pPr>
            <a:endParaRPr lang="en-US" dirty="0" smtClean="0"/>
          </a:p>
          <a:p>
            <a:r>
              <a:rPr lang="en-US" dirty="0" smtClean="0"/>
              <a:t>Resource/</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719758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Never take any pesticide from work because they are not safe for use around the home. </a:t>
            </a:r>
          </a:p>
          <a:p>
            <a:pPr marL="220348" indent="-220348">
              <a:buFont typeface="+mj-lt"/>
              <a:buAutoNum type="arabicPeriod"/>
            </a:pPr>
            <a:r>
              <a:rPr lang="en-US" dirty="0"/>
              <a:t>Never take any pesticide containers</a:t>
            </a:r>
            <a:r>
              <a:rPr lang="en-US" b="1" dirty="0"/>
              <a:t> </a:t>
            </a:r>
            <a:r>
              <a:rPr lang="en-US" dirty="0"/>
              <a:t>home, even empty ones. Pesticide containers are never completely free of pesticide residue and can never be safely used for any other purpose.</a:t>
            </a:r>
          </a:p>
          <a:p>
            <a:pPr marL="220348" indent="-220348">
              <a:buFont typeface="+mj-lt"/>
              <a:buAutoNum type="arabicPeriod"/>
            </a:pPr>
            <a:r>
              <a:rPr lang="en-US" dirty="0"/>
              <a:t>Agricultural pesticides, for the most part, are more concentrated and should never be used at home.</a:t>
            </a:r>
          </a:p>
          <a:p>
            <a:pPr marL="220348" indent="-220348">
              <a:buFont typeface="+mj-lt"/>
              <a:buAutoNum type="arabicPeriod"/>
            </a:pPr>
            <a:r>
              <a:rPr lang="en-US" dirty="0"/>
              <a:t>Do not pour pesticides from their original containers into drinking containers - Pouring pesticides from their original container into drinking containers is dangerous and illegal. Some unsuspecting person can mistake it for something edible.</a:t>
            </a:r>
          </a:p>
          <a:p>
            <a:pPr marL="220348" indent="-220348">
              <a:buFont typeface="+mj-lt"/>
              <a:buAutoNum type="arabicPeriod"/>
            </a:pPr>
            <a:endParaRPr lang="en-US"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Pesticide poisoning can happen when someone accidentally eats or drinks a pesticide that has been placed into a food or beverage container or drinks from a container that has been used to measure pesticides. Storing or mixing pesticides in food containers is illegal! </a:t>
            </a:r>
          </a:p>
          <a:p>
            <a:pPr marL="220348" indent="-220348">
              <a:buFont typeface="+mj-lt"/>
              <a:buAutoNum type="arabicPeriod"/>
            </a:pPr>
            <a:r>
              <a:rPr lang="en-US" altLang="es-MX" dirty="0"/>
              <a:t>Avoid bringing pesticide residues home – it could be very complicated to get rid of them once they are inside.</a:t>
            </a:r>
            <a:r>
              <a:rPr lang="es-MX" altLang="es-MX" dirty="0"/>
              <a:t> </a:t>
            </a:r>
          </a:p>
          <a:p>
            <a:pPr marL="661043" lvl="1" indent="-220348">
              <a:buFont typeface="Arial" panose="020B0604020202020204" pitchFamily="34" charset="0"/>
              <a:buChar char="•"/>
            </a:pPr>
            <a:r>
              <a:rPr lang="en-US" altLang="es-MX" dirty="0"/>
              <a:t>Avoid contaminating vehicles with pesticides or pesticide residues – Handlers can transport significant amounts of pesticides in their work shoes that can heavily contaminate their vehicles. Workers can transfer pesticide residues to their vehicles from contaminated work clothes.</a:t>
            </a:r>
          </a:p>
          <a:p>
            <a:pPr marL="661043" lvl="1" indent="-220348">
              <a:buFont typeface="Arial" panose="020B0604020202020204" pitchFamily="34" charset="0"/>
              <a:buChar char="•"/>
            </a:pPr>
            <a:r>
              <a:rPr lang="en-US" altLang="es-MX" dirty="0"/>
              <a:t>Handlers – Do not carry contaminated PPE in vehicles or take it home.</a:t>
            </a:r>
          </a:p>
          <a:p>
            <a:pPr marL="220348" indent="-220348" defTabSz="881390">
              <a:buFont typeface="+mj-lt"/>
              <a:buAutoNum type="arabicPeriod"/>
              <a:defRPr/>
            </a:pPr>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0348" indent="-220348">
              <a:buFont typeface="+mj-lt"/>
              <a:buAutoNum type="arabicPeriod"/>
            </a:pPr>
            <a:r>
              <a:rPr lang="es-ES" dirty="0" smtClean="0"/>
              <a:t>Nunca lleve pesticidas del trabajo porque no son seguros para usarlos en el hogar/la</a:t>
            </a:r>
            <a:r>
              <a:rPr lang="es-ES" baseline="0" dirty="0" smtClean="0"/>
              <a:t> casa</a:t>
            </a:r>
            <a:r>
              <a:rPr lang="en-US" dirty="0" smtClean="0"/>
              <a:t>. </a:t>
            </a:r>
          </a:p>
          <a:p>
            <a:pPr marL="220348" indent="-220348">
              <a:buFont typeface="+mj-lt"/>
              <a:buAutoNum type="arabicPeriod"/>
            </a:pPr>
            <a:r>
              <a:rPr lang="es-ES" dirty="0" smtClean="0"/>
              <a:t>Nunca lleve contenedores/envases de pesticidas a casa, ni siquiera los vacíos. Los contenedores de pesticidas nunca están completamente libres de residuos de pesticidas y nunca se pueden usar con seguridad para ningún otro propósito</a:t>
            </a:r>
            <a:r>
              <a:rPr lang="en-US" dirty="0" smtClean="0"/>
              <a:t>.</a:t>
            </a:r>
          </a:p>
          <a:p>
            <a:pPr marL="220348" indent="-220348">
              <a:buFont typeface="+mj-lt"/>
              <a:buAutoNum type="arabicPeriod"/>
            </a:pPr>
            <a:r>
              <a:rPr lang="es-ES" dirty="0" smtClean="0"/>
              <a:t>Los pesticidas agrícolas, en general, están más concentrados y nunca deben usarse en el hogar/la</a:t>
            </a:r>
            <a:r>
              <a:rPr lang="es-ES" baseline="0" dirty="0" smtClean="0"/>
              <a:t> casa</a:t>
            </a:r>
            <a:r>
              <a:rPr lang="en-US" dirty="0" smtClean="0"/>
              <a:t>.</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No rellene con pesticidas usados en su trabajo envases de refrescos y/o otras bebidas, esto puede ser peligroso y es ilegal. Otras persona pueden confundirlo con algo comestible</a:t>
            </a:r>
            <a:r>
              <a:rPr lang="en-US" dirty="0" smtClean="0"/>
              <a:t>.</a:t>
            </a:r>
          </a:p>
          <a:p>
            <a:pPr marL="220348" indent="-220348">
              <a:buFont typeface="+mj-lt"/>
              <a:buAutoNum type="arabicPeriod"/>
            </a:pPr>
            <a:endParaRPr lang="en-US" dirty="0" smtClean="0"/>
          </a:p>
          <a:p>
            <a:pPr defTabSz="881390">
              <a:defRPr/>
            </a:pPr>
            <a:r>
              <a:rPr lang="en-US" altLang="es-MX" b="1" dirty="0" err="1" smtClean="0"/>
              <a:t>Notas</a:t>
            </a:r>
            <a:r>
              <a:rPr lang="en-US" altLang="es-MX" b="1" dirty="0" smtClean="0"/>
              <a:t> para </a:t>
            </a:r>
            <a:r>
              <a:rPr lang="en-US" altLang="es-MX" b="1" dirty="0" err="1" smtClean="0"/>
              <a:t>los</a:t>
            </a:r>
            <a:r>
              <a:rPr lang="en-US" altLang="es-MX" b="1" baseline="0" dirty="0" smtClean="0"/>
              <a:t>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20348" indent="-220348" defTabSz="881390">
              <a:buFont typeface="+mj-lt"/>
              <a:buAutoNum type="arabicPeriod"/>
              <a:defRPr/>
            </a:pPr>
            <a:r>
              <a:rPr lang="es-ES" dirty="0" smtClean="0"/>
              <a:t>El envenenamiento por pesticidas puede ocurrir cuando alguien come o bebe accidentalmente un pesticida que ha sido guardado en un recipiente para alimentos o bebidas o bebe de un recipiente que se ha usado para medir pesticidas. ¡Almacenar o mezclar pesticidas en recipientes de comida es ilegal</a:t>
            </a:r>
            <a:r>
              <a:rPr lang="en-US" dirty="0" smtClean="0"/>
              <a:t>! </a:t>
            </a:r>
          </a:p>
          <a:p>
            <a:pPr marL="220348" indent="-220348">
              <a:buFont typeface="+mj-lt"/>
              <a:buAutoNum type="arabicPeriod"/>
            </a:pPr>
            <a:r>
              <a:rPr lang="es-ES" dirty="0" smtClean="0"/>
              <a:t>Evite llevar residuos de pesticidas a casa - podría ser muy complicado deshacerse de ellos una vez que estén dentro</a:t>
            </a:r>
            <a:r>
              <a:rPr lang="es-ES" baseline="0" dirty="0" smtClean="0"/>
              <a:t> de la casa</a:t>
            </a:r>
            <a:r>
              <a:rPr lang="en-US" altLang="es-MX" dirty="0" smtClean="0"/>
              <a:t>.</a:t>
            </a:r>
            <a:r>
              <a:rPr lang="es-MX" altLang="es-MX" dirty="0" smtClean="0"/>
              <a:t> </a:t>
            </a:r>
          </a:p>
          <a:p>
            <a:pPr marL="661043" lvl="1" indent="-220348">
              <a:buFont typeface="Arial" panose="020B0604020202020204" pitchFamily="34" charset="0"/>
              <a:buChar char="•"/>
            </a:pPr>
            <a:r>
              <a:rPr lang="es-ES" dirty="0" smtClean="0"/>
              <a:t>Evite contaminar vehículos con pesticidas o residuos de pesticidas - Los manipuladores pueden llevar cantidades significativas de pesticidas en sus zapatos de trabajo que pueden contaminar fuertemente sus vehículos. Los trabajadores pueden transferir residuos de pesticidas a sus vehículos por</a:t>
            </a:r>
            <a:r>
              <a:rPr lang="es-ES" baseline="0" dirty="0" smtClean="0"/>
              <a:t> la</a:t>
            </a:r>
            <a:r>
              <a:rPr lang="es-ES" dirty="0" smtClean="0"/>
              <a:t> ropa contaminada</a:t>
            </a:r>
            <a:r>
              <a:rPr lang="en-US" altLang="es-MX" dirty="0" smtClean="0"/>
              <a:t>.</a:t>
            </a:r>
          </a:p>
          <a:p>
            <a:pPr marL="661043" lvl="1" indent="-220348">
              <a:buFont typeface="Arial" panose="020B0604020202020204" pitchFamily="34" charset="0"/>
              <a:buChar char="•"/>
            </a:pPr>
            <a:r>
              <a:rPr lang="en-US" altLang="es-MX" dirty="0" err="1" smtClean="0"/>
              <a:t>manipuladores</a:t>
            </a:r>
            <a:r>
              <a:rPr lang="en-US" altLang="es-MX" dirty="0" smtClean="0"/>
              <a:t> – </a:t>
            </a:r>
            <a:r>
              <a:rPr lang="es-ES" dirty="0" smtClean="0"/>
              <a:t>No lleve el PPE contaminado en los vehículos ni lo lleve a casa.</a:t>
            </a:r>
          </a:p>
          <a:p>
            <a:pPr marL="440695" lvl="1" indent="0">
              <a:buFont typeface="Arial" panose="020B0604020202020204" pitchFamily="34" charset="0"/>
              <a:buNone/>
            </a:pPr>
            <a:endParaRPr lang="en-US" dirty="0" smtClean="0"/>
          </a:p>
          <a:p>
            <a:r>
              <a:rPr lang="en-US" dirty="0" err="1" smtClean="0"/>
              <a:t>Recurso</a:t>
            </a:r>
            <a:r>
              <a:rPr lang="en-US" dirty="0" smtClean="0"/>
              <a:t>/</a:t>
            </a:r>
            <a:r>
              <a:rPr lang="en-US" dirty="0" err="1" smtClean="0"/>
              <a:t>Referencia</a:t>
            </a:r>
            <a:endParaRPr lang="en-US" dirty="0" smtClean="0"/>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r>
              <a:rPr lang="es-ES" dirty="0" smtClean="0"/>
              <a:t/>
            </a:r>
            <a:br>
              <a:rPr lang="es-ES" dirty="0" smtClean="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662049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98136">
              <a:defRPr/>
            </a:pPr>
            <a:r>
              <a:rPr lang="en-US" altLang="es-MX" b="1" dirty="0"/>
              <a:t>Notes for trainers of workers and pesticide handlers:</a:t>
            </a:r>
          </a:p>
          <a:p>
            <a:pPr marL="224535" indent="-224535">
              <a:buFont typeface="+mj-lt"/>
              <a:buAutoNum type="arabicPeriod"/>
            </a:pPr>
            <a:r>
              <a:rPr lang="en-US" dirty="0"/>
              <a:t>The pesticide laws developed at the federal level are the minimum national guidelines that a state must follow for pesticide use and protection of people and the environment. </a:t>
            </a:r>
          </a:p>
          <a:p>
            <a:pPr marL="224535" indent="-224535" defTabSz="898136">
              <a:buFont typeface="+mj-lt"/>
              <a:buAutoNum type="arabicPeriod"/>
              <a:defRPr/>
            </a:pPr>
            <a:r>
              <a:rPr lang="en-US" dirty="0"/>
              <a:t>Mention that some states and local authorities</a:t>
            </a:r>
            <a:r>
              <a:rPr lang="en-US" baseline="0" dirty="0"/>
              <a:t> may set standards that apply stricter regulations than those established at the federal level but by no means could diminish the federal regulations.</a:t>
            </a:r>
            <a:endParaRPr lang="es-ES" dirty="0"/>
          </a:p>
          <a:p>
            <a:pPr marL="224535" indent="-224535">
              <a:buFont typeface="+mj-lt"/>
              <a:buAutoNum type="arabicPeriod"/>
            </a:pPr>
            <a:r>
              <a:rPr lang="en-US" dirty="0"/>
              <a:t>Some local authorities also could establish rules and/or regulations needs for local or a particular situation.</a:t>
            </a:r>
            <a:endParaRPr lang="en-US" altLang="es-MX" b="1" dirty="0"/>
          </a:p>
          <a:p>
            <a:pPr defTabSz="898136">
              <a:defRPr/>
            </a:pPr>
            <a:endParaRPr lang="en-US" altLang="es-MX" b="1" dirty="0"/>
          </a:p>
          <a:p>
            <a:pPr defTabSz="898136">
              <a:defRPr/>
            </a:pPr>
            <a:r>
              <a:rPr lang="en-US" altLang="es-MX" b="1" dirty="0" err="1"/>
              <a:t>Notas</a:t>
            </a:r>
            <a:r>
              <a:rPr lang="en-US" altLang="es-MX" b="1" dirty="0"/>
              <a:t> para</a:t>
            </a:r>
            <a:r>
              <a:rPr lang="en-US" altLang="es-MX" b="1" baseline="0" dirty="0"/>
              <a:t> </a:t>
            </a:r>
            <a:r>
              <a:rPr lang="en-US" altLang="es-MX" b="1" baseline="0" dirty="0" err="1"/>
              <a:t>los</a:t>
            </a:r>
            <a:r>
              <a:rPr lang="en-US" altLang="es-MX" b="1" baseline="0" dirty="0"/>
              <a:t>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endParaRPr lang="en-US" altLang="es-MX" b="1" dirty="0"/>
          </a:p>
          <a:p>
            <a:pPr marL="224535" indent="-224535" defTabSz="931774">
              <a:buFont typeface="+mj-lt"/>
              <a:buAutoNum type="arabicPeriod"/>
              <a:defRPr/>
            </a:pPr>
            <a:r>
              <a:rPr lang="es-ES" dirty="0"/>
              <a:t>Las leyes de pesticidas desarrolladas a nivel federal son las directrices nacionales mínimas que un estado debe seguir para el uso de pesticidas y la protección de las personas y el medio ambiente</a:t>
            </a:r>
          </a:p>
          <a:p>
            <a:pPr marL="224535" indent="-224535" defTabSz="898136">
              <a:buFont typeface="+mj-lt"/>
              <a:buAutoNum type="arabicPeriod"/>
              <a:defRPr/>
            </a:pPr>
            <a:r>
              <a:rPr lang="en-US" dirty="0" err="1"/>
              <a:t>Mencionar</a:t>
            </a:r>
            <a:r>
              <a:rPr lang="en-US" baseline="0" dirty="0"/>
              <a:t> que </a:t>
            </a:r>
            <a:r>
              <a:rPr lang="en-US" baseline="0" dirty="0" err="1"/>
              <a:t>algunos</a:t>
            </a:r>
            <a:r>
              <a:rPr lang="en-US" baseline="0" dirty="0"/>
              <a:t> </a:t>
            </a:r>
            <a:r>
              <a:rPr lang="en-US" baseline="0" dirty="0" err="1"/>
              <a:t>estados</a:t>
            </a:r>
            <a:r>
              <a:rPr lang="en-US" dirty="0"/>
              <a:t> y </a:t>
            </a:r>
            <a:r>
              <a:rPr lang="en-US" dirty="0" err="1"/>
              <a:t>autoridades</a:t>
            </a:r>
            <a:r>
              <a:rPr lang="en-US" dirty="0"/>
              <a:t> locales </a:t>
            </a:r>
            <a:r>
              <a:rPr lang="es-ES" dirty="0"/>
              <a:t>pueden establecer normas o leyes que regulen partes del uso de pesticidas y que pueden ser más estrictas que los reglamentos federales pero </a:t>
            </a:r>
            <a:r>
              <a:rPr lang="es-ES" baseline="0" dirty="0"/>
              <a:t>de ninguna manera pueden ser menos estrictas que las regulaciones federales.</a:t>
            </a:r>
          </a:p>
          <a:p>
            <a:pPr marL="224535" indent="-224535" defTabSz="898136">
              <a:buFont typeface="+mj-lt"/>
              <a:buAutoNum type="arabicPeriod"/>
              <a:defRPr/>
            </a:pPr>
            <a:r>
              <a:rPr lang="es-ES" dirty="0"/>
              <a:t>Algunas autoridades locales también podrían establecer las leyes y/o reglamentos necesarias para una situación local o particular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9736819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defTabSz="881390">
              <a:buFont typeface="+mj-lt"/>
              <a:buAutoNum type="arabicPeriod"/>
              <a:defRPr/>
            </a:pPr>
            <a:r>
              <a:rPr lang="en-US" dirty="0"/>
              <a:t>Do not allow minor children to enter into pesticide treated areas</a:t>
            </a:r>
          </a:p>
          <a:p>
            <a:pPr marL="220348" indent="-220348" defTabSz="881390">
              <a:buFont typeface="+mj-lt"/>
              <a:buAutoNum type="arabicPeriod"/>
              <a:defRPr/>
            </a:pPr>
            <a:r>
              <a:rPr lang="en-US" dirty="0"/>
              <a:t>At home, keep pesticides out of reach of children </a:t>
            </a:r>
          </a:p>
          <a:p>
            <a:pPr marL="220348" indent="-220348" defTabSz="881390">
              <a:buFont typeface="+mj-lt"/>
              <a:buAutoNum type="arabicPeriod"/>
              <a:defRPr/>
            </a:pPr>
            <a:r>
              <a:rPr lang="en-US" dirty="0"/>
              <a:t>Nonworking family members should stay out of areas under a restricted-entry interval or areas that have been recently treated with pesticides.</a:t>
            </a:r>
          </a:p>
          <a:p>
            <a:pPr defTabSz="881390">
              <a:defRPr/>
            </a:pPr>
            <a:endParaRPr lang="en-US" b="1"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This concludes </a:t>
            </a:r>
            <a:r>
              <a:rPr lang="en-US" dirty="0" smtClean="0"/>
              <a:t>Section </a:t>
            </a:r>
            <a:r>
              <a:rPr lang="en-US" dirty="0"/>
              <a:t>6: Ways to Reduce Pesticide Exposure. Continue on to </a:t>
            </a:r>
            <a:r>
              <a:rPr lang="en-US" dirty="0" smtClean="0"/>
              <a:t>Section </a:t>
            </a:r>
            <a:r>
              <a:rPr lang="en-US" dirty="0"/>
              <a:t>7: First Aid for Pesticide Illnesses and Injuries or return to the Table of Contents by clicking on the </a:t>
            </a:r>
            <a:r>
              <a:rPr lang="en-US" dirty="0" smtClean="0"/>
              <a:t>“</a:t>
            </a:r>
            <a:r>
              <a:rPr lang="es-ES" dirty="0" smtClean="0"/>
              <a:t>Volver a la tabla de contenido</a:t>
            </a:r>
            <a:r>
              <a:rPr lang="en-US" dirty="0" smtClean="0"/>
              <a:t>” </a:t>
            </a:r>
            <a:r>
              <a:rPr lang="en-US" dirty="0"/>
              <a:t>in the bottom-right corner of this slide (when in presentation view only).</a:t>
            </a:r>
          </a:p>
          <a:p>
            <a:endParaRPr lang="en-US" dirty="0" smtClean="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0348" indent="-220348" defTabSz="881390">
              <a:buFont typeface="+mj-lt"/>
              <a:buAutoNum type="arabicPeriod"/>
              <a:defRPr/>
            </a:pPr>
            <a:r>
              <a:rPr lang="es-ES" dirty="0" smtClean="0"/>
              <a:t>No permita que los niños menores entren en áreas tratadas con pesticidas</a:t>
            </a:r>
          </a:p>
          <a:p>
            <a:pPr marL="220348" indent="-220348" defTabSz="881390">
              <a:buFont typeface="+mj-lt"/>
              <a:buAutoNum type="arabicPeriod"/>
              <a:defRPr/>
            </a:pPr>
            <a:r>
              <a:rPr lang="es-ES" dirty="0" smtClean="0"/>
              <a:t>En su casa, mantenga los pesticidas fuera del alcance de los niños.</a:t>
            </a:r>
            <a:r>
              <a:rPr lang="en-US" dirty="0" smtClean="0"/>
              <a:t> </a:t>
            </a:r>
          </a:p>
          <a:p>
            <a:pPr marL="220348" indent="-220348" defTabSz="881390">
              <a:buFont typeface="+mj-lt"/>
              <a:buAutoNum type="arabicPeriod"/>
              <a:defRPr/>
            </a:pPr>
            <a:r>
              <a:rPr lang="es-ES" dirty="0" smtClean="0"/>
              <a:t>Los miembros de la familia que no trabajan no deben entrar en áreas bajo un intervalo de entrada restringida o áreas que han sido recientemente tratadas con pesticidas.</a:t>
            </a:r>
          </a:p>
          <a:p>
            <a:pPr marL="220348" indent="-220348" defTabSz="881390">
              <a:buFont typeface="+mj-lt"/>
              <a:buAutoNum type="arabicPeriod"/>
              <a:defRPr/>
            </a:pPr>
            <a:endParaRPr lang="en-US" b="1"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r>
              <a:rPr lang="en-US" altLang="es-MX" b="1" dirty="0" smtClean="0"/>
              <a:t>:</a:t>
            </a:r>
          </a:p>
          <a:p>
            <a:pPr marL="220348" indent="-220348" defTabSz="881390">
              <a:buFont typeface="+mj-lt"/>
              <a:buAutoNum type="arabicPeriod"/>
              <a:defRPr/>
            </a:pPr>
            <a:r>
              <a:rPr lang="es-ES" dirty="0" smtClean="0"/>
              <a:t>Esto concluye sección 6: </a:t>
            </a:r>
            <a:r>
              <a:rPr lang="es-ES" sz="1200" dirty="0" smtClean="0"/>
              <a:t>pasos a seguir para reducir el riesgo de exposición a pesticidas</a:t>
            </a:r>
            <a:r>
              <a:rPr lang="es-ES" dirty="0" smtClean="0"/>
              <a:t>. Continúe con sección 7: primeros auxilios para enfermedades y lesiones causados por pesticidas o regrese a</a:t>
            </a:r>
            <a:r>
              <a:rPr lang="es-ES" baseline="0" dirty="0" smtClean="0"/>
              <a:t> la tabla de contenido</a:t>
            </a:r>
            <a:r>
              <a:rPr lang="es-ES" dirty="0" smtClean="0"/>
              <a:t> al hacer clic en "Volver a la Tabla de Contenido" en la esquina inferior derecha de esta diapositiva (sólo en el modo de presentación).</a:t>
            </a:r>
            <a:endParaRPr lang="en-US" dirty="0" smtClean="0"/>
          </a:p>
          <a:p>
            <a:pPr marL="0" indent="0" defTabSz="881390">
              <a:buFont typeface="+mj-lt"/>
              <a:buNone/>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9349437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 </a:t>
            </a:r>
          </a:p>
          <a:p>
            <a:pPr marL="220348" indent="-220348" defTabSz="881390">
              <a:buFont typeface="+mj-lt"/>
              <a:buAutoNum type="arabicPeriod"/>
              <a:defRPr/>
            </a:pPr>
            <a:r>
              <a:rPr lang="en-US" b="1" dirty="0"/>
              <a:t>This section contain training requirements for both workers or handlers.</a:t>
            </a:r>
          </a:p>
          <a:p>
            <a:pPr marL="220348" indent="-220348">
              <a:buFont typeface="+mj-lt"/>
              <a:buAutoNum type="arabicPeriod"/>
            </a:pPr>
            <a:r>
              <a:rPr lang="en-US" dirty="0"/>
              <a:t>This section will inform workers and handlers of first aid for pesticide illnesses and injuries</a:t>
            </a:r>
            <a:r>
              <a:rPr lang="en-US" baseline="0" dirty="0"/>
              <a:t>.</a:t>
            </a:r>
          </a:p>
          <a:p>
            <a:endParaRPr lang="en-US" baseline="0" dirty="0"/>
          </a:p>
          <a:p>
            <a:r>
              <a:rPr lang="en-US" baseline="0" dirty="0"/>
              <a:t>Specific worker and handler training topics that are included in this section include:</a:t>
            </a:r>
          </a:p>
          <a:p>
            <a:pPr marL="165261" indent="-165261">
              <a:buFont typeface="Arial" panose="020B0604020202020204" pitchFamily="34" charset="0"/>
              <a:buChar char="•"/>
            </a:pPr>
            <a:r>
              <a:rPr lang="en-US" baseline="0" dirty="0"/>
              <a:t>Routine and emergency decontamination procedures, including emergency eye flushing techniques, and if pesticides are spilled or sprayed on the body to use decontamination supplies to wash immediately or rinse off in the nearest clean water, including springs, streams, lakes or other sources if more readily available than decontamination supplies, and as soon as possible, wash or shower with soap and water, shampoo hair, and change into clean clothes.</a:t>
            </a:r>
          </a:p>
          <a:p>
            <a:pPr marL="165261" indent="-165261">
              <a:buFont typeface="Arial" panose="020B0604020202020204" pitchFamily="34" charset="0"/>
              <a:buChar char="•"/>
            </a:pPr>
            <a:r>
              <a:rPr lang="en-US" baseline="0" dirty="0"/>
              <a:t>How and when to obtain emergency medical care.</a:t>
            </a:r>
          </a:p>
          <a:p>
            <a:pPr marL="165261" indent="-165261">
              <a:buFont typeface="Arial" panose="020B0604020202020204" pitchFamily="34" charset="0"/>
              <a:buChar char="•"/>
            </a:pPr>
            <a:r>
              <a:rPr lang="en-US" baseline="0" dirty="0"/>
              <a:t>Emergency first aid for pesticide injuries or poisonings.</a:t>
            </a:r>
          </a:p>
          <a:p>
            <a:pPr marL="165261" indent="-165261">
              <a:buFont typeface="Arial" panose="020B0604020202020204" pitchFamily="34" charset="0"/>
              <a:buChar char="•"/>
            </a:pPr>
            <a:r>
              <a:rPr lang="en-US" baseline="0" dirty="0"/>
              <a:t>Safety data sheets provide hazard, emergency medical treatment and other information about the pesticides used on the establishment they may come in contact with. It is the responsibility of agricultural employers to do all of the following:</a:t>
            </a:r>
          </a:p>
          <a:p>
            <a:pPr marL="605956" lvl="1" indent="-165261">
              <a:buFont typeface="Arial" panose="020B0604020202020204" pitchFamily="34" charset="0"/>
              <a:buChar char="•"/>
            </a:pPr>
            <a:r>
              <a:rPr lang="en-US" baseline="0" dirty="0"/>
              <a:t>Display safety data sheets for all pesticides used on the establishment.</a:t>
            </a:r>
          </a:p>
          <a:p>
            <a:pPr marL="605956" lvl="1" indent="-165261">
              <a:buFont typeface="Arial" panose="020B0604020202020204" pitchFamily="34" charset="0"/>
              <a:buChar char="•"/>
            </a:pPr>
            <a:r>
              <a:rPr lang="en-US" baseline="0" dirty="0"/>
              <a:t>Provide workers and handlers information about the location of the safety data sheets on the establishment.</a:t>
            </a:r>
          </a:p>
          <a:p>
            <a:pPr marL="605956" lvl="1" indent="-165261">
              <a:buFont typeface="Arial" panose="020B0604020202020204" pitchFamily="34" charset="0"/>
              <a:buChar char="•"/>
            </a:pPr>
            <a:r>
              <a:rPr lang="en-US" baseline="0" dirty="0"/>
              <a:t>Provide workers and handlers unimpeded access to safety data sheets during normal working hours.</a:t>
            </a:r>
          </a:p>
          <a:p>
            <a:endParaRPr lang="en-US" baseline="0" dirty="0" smtClean="0"/>
          </a:p>
          <a:p>
            <a:pPr defTabSz="881390">
              <a:defRPr/>
            </a:pPr>
            <a:r>
              <a:rPr lang="en-US" altLang="es-MX" b="1" dirty="0" smtClean="0"/>
              <a:t>Nota para </a:t>
            </a:r>
            <a:r>
              <a:rPr lang="en-US" altLang="es-MX" b="1" dirty="0" err="1" smtClean="0"/>
              <a:t>capacitadores</a:t>
            </a:r>
            <a:r>
              <a:rPr lang="en-US" altLang="es-MX" b="1" dirty="0" smtClean="0"/>
              <a:t>:</a:t>
            </a:r>
          </a:p>
          <a:p>
            <a:pPr marL="220348" indent="-220348" defTabSz="881390">
              <a:buFont typeface="+mj-lt"/>
              <a:buAutoNum type="arabicPeriod"/>
              <a:defRPr/>
            </a:pPr>
            <a:r>
              <a:rPr lang="en-US" b="1" dirty="0" err="1" smtClean="0"/>
              <a:t>Esta</a:t>
            </a:r>
            <a:r>
              <a:rPr lang="en-US" b="1" baseline="0" dirty="0" smtClean="0"/>
              <a:t> </a:t>
            </a:r>
            <a:r>
              <a:rPr lang="en-US" b="1" baseline="0" dirty="0" err="1" smtClean="0"/>
              <a:t>sección</a:t>
            </a:r>
            <a:r>
              <a:rPr lang="en-US" b="1" baseline="0" dirty="0" smtClean="0"/>
              <a:t> </a:t>
            </a:r>
            <a:r>
              <a:rPr lang="en-US" b="1" baseline="0" dirty="0" err="1" smtClean="0"/>
              <a:t>contiene</a:t>
            </a:r>
            <a:r>
              <a:rPr lang="en-US" b="1" baseline="0" dirty="0" smtClean="0"/>
              <a:t> </a:t>
            </a:r>
            <a:r>
              <a:rPr lang="en-US" b="1" baseline="0" dirty="0" err="1" smtClean="0"/>
              <a:t>requisitos</a:t>
            </a:r>
            <a:r>
              <a:rPr lang="en-US" b="1" baseline="0" dirty="0" smtClean="0"/>
              <a:t> de </a:t>
            </a:r>
            <a:r>
              <a:rPr lang="en-US" b="1" baseline="0" dirty="0" err="1" smtClean="0"/>
              <a:t>capacitación</a:t>
            </a:r>
            <a:r>
              <a:rPr lang="en-US" b="1" baseline="0" dirty="0" smtClean="0"/>
              <a:t> para ambos </a:t>
            </a:r>
            <a:r>
              <a:rPr lang="en-US" b="1" baseline="0" dirty="0" err="1" smtClean="0"/>
              <a:t>los</a:t>
            </a:r>
            <a:r>
              <a:rPr lang="en-US" b="1" baseline="0" dirty="0" smtClean="0"/>
              <a:t> </a:t>
            </a:r>
            <a:r>
              <a:rPr lang="en-US" b="1" baseline="0" dirty="0" err="1" smtClean="0"/>
              <a:t>trabajadores</a:t>
            </a:r>
            <a:r>
              <a:rPr lang="en-US" b="1" baseline="0" dirty="0" smtClean="0"/>
              <a:t> y </a:t>
            </a:r>
            <a:r>
              <a:rPr lang="en-US" b="1" baseline="0" dirty="0" err="1" smtClean="0"/>
              <a:t>los</a:t>
            </a:r>
            <a:r>
              <a:rPr lang="en-US" b="1" baseline="0" dirty="0" smtClean="0"/>
              <a:t> </a:t>
            </a:r>
            <a:r>
              <a:rPr lang="en-US" b="1" baseline="0" dirty="0" err="1" smtClean="0"/>
              <a:t>manipuladores</a:t>
            </a:r>
            <a:r>
              <a:rPr lang="en-US" b="1" baseline="0" dirty="0" smtClean="0"/>
              <a:t>. </a:t>
            </a:r>
            <a:endParaRPr lang="en-US" b="1" dirty="0" smtClean="0"/>
          </a:p>
          <a:p>
            <a:pPr marL="220348" indent="-220348">
              <a:buFont typeface="+mj-lt"/>
              <a:buAutoNum type="arabicPeriod"/>
            </a:pPr>
            <a:r>
              <a:rPr lang="en-US" dirty="0" err="1" smtClean="0"/>
              <a:t>Esta</a:t>
            </a:r>
            <a:r>
              <a:rPr lang="en-US" dirty="0" smtClean="0"/>
              <a:t> </a:t>
            </a:r>
            <a:r>
              <a:rPr lang="en-US" dirty="0" err="1" smtClean="0"/>
              <a:t>sección</a:t>
            </a:r>
            <a:r>
              <a:rPr lang="en-US" dirty="0" smtClean="0"/>
              <a:t> </a:t>
            </a:r>
            <a:r>
              <a:rPr lang="en-US" dirty="0" err="1" smtClean="0"/>
              <a:t>informará</a:t>
            </a:r>
            <a:r>
              <a:rPr lang="en-US" dirty="0" smtClean="0"/>
              <a:t> </a:t>
            </a:r>
            <a:r>
              <a:rPr lang="en-US" dirty="0" err="1" smtClean="0"/>
              <a:t>los</a:t>
            </a:r>
            <a:r>
              <a:rPr lang="en-US" dirty="0" smtClean="0"/>
              <a:t> </a:t>
            </a:r>
            <a:r>
              <a:rPr lang="en-US" dirty="0" err="1" smtClean="0"/>
              <a:t>trabajadores</a:t>
            </a:r>
            <a:r>
              <a:rPr lang="en-US" baseline="0" dirty="0" smtClean="0"/>
              <a:t> y </a:t>
            </a:r>
            <a:r>
              <a:rPr lang="en-US" baseline="0" dirty="0" err="1" smtClean="0"/>
              <a:t>los</a:t>
            </a:r>
            <a:r>
              <a:rPr lang="en-US" baseline="0" dirty="0" smtClean="0"/>
              <a:t> </a:t>
            </a:r>
            <a:r>
              <a:rPr lang="en-US" baseline="0" dirty="0" err="1" smtClean="0"/>
              <a:t>manipuladores</a:t>
            </a:r>
            <a:r>
              <a:rPr lang="en-US" baseline="0" dirty="0" smtClean="0"/>
              <a:t> </a:t>
            </a:r>
            <a:r>
              <a:rPr lang="en-US" baseline="0" dirty="0" err="1" smtClean="0"/>
              <a:t>sobre</a:t>
            </a:r>
            <a:r>
              <a:rPr lang="en-US" baseline="0" dirty="0" smtClean="0"/>
              <a:t> </a:t>
            </a:r>
            <a:r>
              <a:rPr lang="en-US" baseline="0" dirty="0" err="1" smtClean="0"/>
              <a:t>los</a:t>
            </a:r>
            <a:r>
              <a:rPr lang="en-US" baseline="0" dirty="0" smtClean="0"/>
              <a:t> </a:t>
            </a:r>
            <a:r>
              <a:rPr lang="en-US" baseline="0" dirty="0" err="1" smtClean="0"/>
              <a:t>primeros</a:t>
            </a:r>
            <a:r>
              <a:rPr lang="en-US" baseline="0" dirty="0" smtClean="0"/>
              <a:t> </a:t>
            </a:r>
            <a:r>
              <a:rPr lang="en-US" baseline="0" dirty="0" err="1" smtClean="0"/>
              <a:t>auxilios</a:t>
            </a:r>
            <a:r>
              <a:rPr lang="en-US" baseline="0" dirty="0" smtClean="0"/>
              <a:t> para </a:t>
            </a:r>
            <a:r>
              <a:rPr lang="en-US" baseline="0" dirty="0" err="1" smtClean="0"/>
              <a:t>enfermedades</a:t>
            </a:r>
            <a:r>
              <a:rPr lang="en-US" baseline="0" dirty="0" smtClean="0"/>
              <a:t> y </a:t>
            </a:r>
            <a:r>
              <a:rPr lang="en-US" baseline="0" dirty="0" err="1" smtClean="0"/>
              <a:t>lesiones</a:t>
            </a:r>
            <a:r>
              <a:rPr lang="en-US" baseline="0" dirty="0" smtClean="0"/>
              <a:t> de </a:t>
            </a:r>
            <a:r>
              <a:rPr lang="en-US" baseline="0" dirty="0" err="1" smtClean="0"/>
              <a:t>pesticidas</a:t>
            </a:r>
            <a:r>
              <a:rPr lang="en-US" baseline="0" dirty="0" smtClean="0"/>
              <a:t>. </a:t>
            </a:r>
          </a:p>
          <a:p>
            <a:endParaRPr lang="en-US" baseline="0" dirty="0" smtClean="0"/>
          </a:p>
          <a:p>
            <a:r>
              <a:rPr lang="es-ES" dirty="0" smtClean="0"/>
              <a:t>Los temas específicos para</a:t>
            </a:r>
            <a:r>
              <a:rPr lang="es-ES" baseline="0" dirty="0" smtClean="0"/>
              <a:t> capacitación </a:t>
            </a:r>
            <a:r>
              <a:rPr lang="es-ES" dirty="0" smtClean="0"/>
              <a:t>de trabajadores y manipuladores que se incluyen en esta sección son</a:t>
            </a:r>
            <a:r>
              <a:rPr lang="en-US" baseline="0" dirty="0" smtClean="0"/>
              <a:t>:</a:t>
            </a:r>
          </a:p>
          <a:p>
            <a:pPr marL="165261" indent="-165261">
              <a:buFont typeface="Arial" panose="020B0604020202020204" pitchFamily="34" charset="0"/>
              <a:buChar char="•"/>
            </a:pPr>
            <a:r>
              <a:rPr lang="es-ES" dirty="0" smtClean="0"/>
              <a:t>Procedimientos de descontaminación de</a:t>
            </a:r>
            <a:r>
              <a:rPr lang="es-ES" baseline="0" dirty="0" smtClean="0"/>
              <a:t> </a:t>
            </a:r>
            <a:r>
              <a:rPr lang="es-ES" dirty="0" smtClean="0"/>
              <a:t>rutina y de emergencia, incluyendo técnicas de limpieza de ojos. Si un pesticida es salpicado o rociado sobre el cuerpo, use suministros de descontaminación para lavarse inmediatamente o enjuague en el agua limpia más cercana, incluyendo manantiales, arroyos, lagos u otras fuentes si es más fácil a</a:t>
            </a:r>
            <a:r>
              <a:rPr lang="es-ES" baseline="0" dirty="0" smtClean="0"/>
              <a:t> acceder </a:t>
            </a:r>
            <a:r>
              <a:rPr lang="es-ES" dirty="0" smtClean="0"/>
              <a:t>que los suministros de descontaminación. Lavar o ducharse con agua y jabón, lavar el cabello y cambiarse a ropa limpia tan pronto como sea posible.</a:t>
            </a:r>
          </a:p>
          <a:p>
            <a:pPr marL="165261" indent="-165261">
              <a:buFont typeface="Arial" panose="020B0604020202020204" pitchFamily="34" charset="0"/>
              <a:buChar char="•"/>
            </a:pPr>
            <a:r>
              <a:rPr lang="es-ES" dirty="0" smtClean="0"/>
              <a:t>Cómo y cuándo obtener atención médica de emergencia</a:t>
            </a:r>
            <a:r>
              <a:rPr lang="en-US" baseline="0" dirty="0" smtClean="0"/>
              <a:t>.</a:t>
            </a:r>
          </a:p>
          <a:p>
            <a:pPr marL="165261" indent="-165261">
              <a:buFont typeface="Arial" panose="020B0604020202020204" pitchFamily="34" charset="0"/>
              <a:buChar char="•"/>
            </a:pPr>
            <a:r>
              <a:rPr lang="es-ES" dirty="0" smtClean="0"/>
              <a:t>Primeros auxilios de emergencia para lesiones o envenenamientos por pesticidas</a:t>
            </a:r>
            <a:r>
              <a:rPr lang="en-US" baseline="0" dirty="0" smtClean="0"/>
              <a:t>.</a:t>
            </a:r>
          </a:p>
          <a:p>
            <a:pPr marL="165261" indent="-165261">
              <a:buFont typeface="Arial" panose="020B0604020202020204" pitchFamily="34" charset="0"/>
              <a:buChar char="•"/>
            </a:pPr>
            <a:r>
              <a:rPr lang="es-ES" dirty="0" smtClean="0"/>
              <a:t>Las hojas de datos de seguridad proporcionan el peligro, el tratamiento médico de emergencia y otra información sobre los pesticidas utilizados en el establecimiento a los que alguien pudiera estar expuesto. Es responsabilidad de los empleadores agrícolas hacer todo lo siguiente:</a:t>
            </a:r>
          </a:p>
          <a:p>
            <a:pPr marL="622461" lvl="1" indent="-165261">
              <a:buFont typeface="Arial" panose="020B0604020202020204" pitchFamily="34" charset="0"/>
              <a:buChar char="•"/>
            </a:pPr>
            <a:r>
              <a:rPr lang="es-ES" dirty="0" smtClean="0"/>
              <a:t>Mostrar las hojas de datos de seguridad para todos los pesticidas utilizados en el establecimiento.</a:t>
            </a:r>
            <a:r>
              <a:rPr lang="en-US" baseline="0" dirty="0" smtClean="0"/>
              <a:t>.</a:t>
            </a:r>
          </a:p>
          <a:p>
            <a:pPr marL="605956" lvl="1" indent="-165261">
              <a:buFont typeface="Arial" panose="020B0604020202020204" pitchFamily="34" charset="0"/>
              <a:buChar char="•"/>
            </a:pPr>
            <a:r>
              <a:rPr lang="es-ES" dirty="0" smtClean="0"/>
              <a:t>Proporcionar a los trabajadores y manipuladores información sobre el lugar</a:t>
            </a:r>
            <a:r>
              <a:rPr lang="es-ES" baseline="0" dirty="0" smtClean="0"/>
              <a:t> donde se guardan</a:t>
            </a:r>
            <a:r>
              <a:rPr lang="es-ES" dirty="0" smtClean="0"/>
              <a:t> las hojas de datos de seguridad en el establecimiento</a:t>
            </a:r>
            <a:r>
              <a:rPr lang="en-US" baseline="0" dirty="0" smtClean="0"/>
              <a:t>.</a:t>
            </a:r>
          </a:p>
          <a:p>
            <a:pPr marL="605956" lvl="1" indent="-165261">
              <a:buFont typeface="Arial" panose="020B0604020202020204" pitchFamily="34" charset="0"/>
              <a:buChar char="•"/>
            </a:pPr>
            <a:r>
              <a:rPr lang="es-ES" dirty="0" smtClean="0"/>
              <a:t>Proporcionar a los trabajadores y manipuladores acceso sin obstáculos a las hojas de datos de seguridad durante las horas normales/típicas de trabajo.</a:t>
            </a:r>
            <a:endParaRPr lang="en-US"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12550256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Decontamination </a:t>
            </a:r>
            <a:r>
              <a:rPr lang="en-US" baseline="0" dirty="0"/>
              <a:t>is the process of cleansing the human body, clothing, personal protective equipment, and the application equipment in order to remove pesticides or pesticide residues. </a:t>
            </a:r>
          </a:p>
          <a:p>
            <a:pPr marL="220348" indent="-220348">
              <a:buFont typeface="+mj-lt"/>
              <a:buAutoNum type="arabicPeriod"/>
            </a:pPr>
            <a:r>
              <a:rPr lang="en-US" u="none" baseline="0" dirty="0"/>
              <a:t>There are two types of decontamination: routine decontamination and emergency decontamination. </a:t>
            </a:r>
          </a:p>
          <a:p>
            <a:pPr marL="220348" indent="-220348" defTabSz="881390">
              <a:buFont typeface="+mj-lt"/>
              <a:buAutoNum type="arabicPeriod"/>
              <a:defRPr/>
            </a:pPr>
            <a:r>
              <a:rPr lang="en-US" baseline="0" dirty="0"/>
              <a:t>Routine decontamination is the process of cleansing the face, hands or the entire human body to minimize exposure to pesticide residues. Washing the hands with soap and water before eating or going to the bathroom, and washing reusable personal protective equipment and the application equipment are examples of routine decontamination. Routine decontamination takes place at the end of the application or when taking a break. </a:t>
            </a:r>
          </a:p>
          <a:p>
            <a:pPr marL="220348" indent="-220348">
              <a:buFont typeface="+mj-lt"/>
              <a:buAutoNum type="arabicPeriod"/>
            </a:pPr>
            <a:r>
              <a:rPr lang="en-US" b="0" baseline="0" dirty="0"/>
              <a:t>Emergency decontamination is the process of removing pesticides from the eyes, skin and/or clothes during emergency situations as soon as possible after exposure to avoid adverse health effects. For example, if workers get drifted on, they should wash as soon as possible their skin with soap and water to prevent pesticides from being absorbed and get into the body.</a:t>
            </a:r>
          </a:p>
          <a:p>
            <a:endParaRPr lang="en-US" b="0" baseline="0" dirty="0"/>
          </a:p>
          <a:p>
            <a:pPr defTabSz="440695">
              <a:defRPr/>
            </a:pPr>
            <a:r>
              <a:rPr lang="en-US" altLang="es-MX" b="1" dirty="0"/>
              <a:t>Notes for trainers of workers and pesticide handlers:</a:t>
            </a:r>
          </a:p>
          <a:p>
            <a:pPr marL="220348" indent="-220348">
              <a:buFont typeface="+mj-lt"/>
              <a:buAutoNum type="arabicPeriod"/>
            </a:pPr>
            <a:r>
              <a:rPr lang="en-US" b="0" baseline="0" dirty="0"/>
              <a:t>Make sure you cover the following item during this portion of the training:</a:t>
            </a:r>
          </a:p>
          <a:p>
            <a:pPr marL="661043" lvl="1" indent="-220348">
              <a:buFont typeface="Arial" panose="020B0604020202020204" pitchFamily="34" charset="0"/>
              <a:buChar char="•"/>
            </a:pPr>
            <a:r>
              <a:rPr lang="en-US" b="0" baseline="0" dirty="0"/>
              <a:t>How to carry out routine and emergency decontamination, including emergency eye flush techniques</a:t>
            </a:r>
          </a:p>
          <a:p>
            <a:endParaRPr lang="en-US" b="0" baseline="0"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r>
              <a:rPr lang="en-US" dirty="0" smtClean="0"/>
              <a:t>.</a:t>
            </a:r>
          </a:p>
          <a:p>
            <a:endParaRPr lang="en-US" b="0" baseline="0" dirty="0" smtClean="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0348" indent="-220348">
              <a:buFont typeface="+mj-lt"/>
              <a:buAutoNum type="arabicPeriod"/>
            </a:pPr>
            <a:r>
              <a:rPr lang="es-ES" dirty="0" smtClean="0"/>
              <a:t>La descontaminación es el proceso de limpieza del cuerpo, la ropa, el equipo de protección personal y el equipo de aplicación para eliminar pesticidas o residuos de pesticidas</a:t>
            </a:r>
            <a:r>
              <a:rPr lang="en-US" baseline="0" dirty="0" smtClean="0"/>
              <a:t>. </a:t>
            </a:r>
          </a:p>
          <a:p>
            <a:pPr marL="220348" indent="-220348">
              <a:buFont typeface="+mj-lt"/>
              <a:buAutoNum type="arabicPeriod"/>
            </a:pPr>
            <a:r>
              <a:rPr lang="en-US" u="none" baseline="0" dirty="0" smtClean="0"/>
              <a:t>Hay dos </a:t>
            </a:r>
            <a:r>
              <a:rPr lang="en-US" u="none" baseline="0" dirty="0" err="1" smtClean="0"/>
              <a:t>tipos</a:t>
            </a:r>
            <a:r>
              <a:rPr lang="en-US" u="none" baseline="0" dirty="0" smtClean="0"/>
              <a:t> de </a:t>
            </a:r>
            <a:r>
              <a:rPr lang="en-US" u="none" baseline="0" dirty="0" err="1" smtClean="0"/>
              <a:t>descontaminación</a:t>
            </a:r>
            <a:r>
              <a:rPr lang="en-US" u="none" baseline="0" dirty="0" smtClean="0"/>
              <a:t>: </a:t>
            </a:r>
            <a:r>
              <a:rPr lang="en-US" u="none" baseline="0" dirty="0" err="1" smtClean="0"/>
              <a:t>descontaminación</a:t>
            </a:r>
            <a:r>
              <a:rPr lang="en-US" u="none" baseline="0" dirty="0" smtClean="0"/>
              <a:t> de </a:t>
            </a:r>
            <a:r>
              <a:rPr lang="en-US" u="none" baseline="0" dirty="0" err="1" smtClean="0"/>
              <a:t>rutina</a:t>
            </a:r>
            <a:r>
              <a:rPr lang="en-US" u="none" baseline="0" dirty="0" smtClean="0"/>
              <a:t> y </a:t>
            </a:r>
            <a:r>
              <a:rPr lang="en-US" u="none" baseline="0" dirty="0" err="1" smtClean="0"/>
              <a:t>descontaminación</a:t>
            </a:r>
            <a:r>
              <a:rPr lang="en-US" u="none" baseline="0" dirty="0" smtClean="0"/>
              <a:t> de </a:t>
            </a:r>
            <a:r>
              <a:rPr lang="en-US" u="none" baseline="0" dirty="0" err="1" smtClean="0"/>
              <a:t>emergencia</a:t>
            </a:r>
            <a:r>
              <a:rPr lang="en-US" u="none" baseline="0" dirty="0" smtClean="0"/>
              <a:t>. </a:t>
            </a:r>
          </a:p>
          <a:p>
            <a:pPr marL="220348" indent="-220348" defTabSz="881390">
              <a:buFont typeface="+mj-lt"/>
              <a:buAutoNum type="arabicPeriod"/>
              <a:defRPr/>
            </a:pPr>
            <a:r>
              <a:rPr lang="en-US" baseline="0" dirty="0" smtClean="0"/>
              <a:t>La </a:t>
            </a:r>
            <a:r>
              <a:rPr lang="en-US" baseline="0" dirty="0" err="1" smtClean="0"/>
              <a:t>descontaminación</a:t>
            </a:r>
            <a:r>
              <a:rPr lang="en-US" baseline="0" dirty="0" smtClean="0"/>
              <a:t> de </a:t>
            </a:r>
            <a:r>
              <a:rPr lang="en-US" baseline="0" dirty="0" err="1" smtClean="0"/>
              <a:t>rutina</a:t>
            </a:r>
            <a:r>
              <a:rPr lang="en-US" baseline="0" dirty="0" smtClean="0"/>
              <a:t> </a:t>
            </a:r>
            <a:r>
              <a:rPr lang="en-US" baseline="0" dirty="0" err="1" smtClean="0"/>
              <a:t>es</a:t>
            </a:r>
            <a:r>
              <a:rPr lang="en-US" baseline="0" dirty="0" smtClean="0"/>
              <a:t> el </a:t>
            </a:r>
            <a:r>
              <a:rPr lang="en-US" baseline="0" dirty="0" err="1" smtClean="0"/>
              <a:t>proceso</a:t>
            </a:r>
            <a:r>
              <a:rPr lang="en-US" baseline="0" dirty="0" smtClean="0"/>
              <a:t> de </a:t>
            </a:r>
            <a:r>
              <a:rPr lang="en-US" baseline="0" dirty="0" err="1" smtClean="0"/>
              <a:t>limpiando</a:t>
            </a:r>
            <a:r>
              <a:rPr lang="en-US" baseline="0" dirty="0" smtClean="0"/>
              <a:t> la </a:t>
            </a:r>
            <a:r>
              <a:rPr lang="en-US" baseline="0" dirty="0" err="1" smtClean="0"/>
              <a:t>cara</a:t>
            </a:r>
            <a:r>
              <a:rPr lang="en-US" baseline="0" dirty="0" smtClean="0"/>
              <a:t>, las </a:t>
            </a:r>
            <a:r>
              <a:rPr lang="en-US" baseline="0" dirty="0" err="1" smtClean="0"/>
              <a:t>manos</a:t>
            </a:r>
            <a:r>
              <a:rPr lang="en-US" baseline="0" dirty="0" smtClean="0"/>
              <a:t> o el </a:t>
            </a:r>
            <a:r>
              <a:rPr lang="en-US" baseline="0" dirty="0" err="1" smtClean="0"/>
              <a:t>cuerpo</a:t>
            </a:r>
            <a:r>
              <a:rPr lang="en-US" baseline="0" dirty="0" smtClean="0"/>
              <a:t> </a:t>
            </a:r>
            <a:r>
              <a:rPr lang="en-US" baseline="0" dirty="0" err="1" smtClean="0"/>
              <a:t>entero</a:t>
            </a:r>
            <a:r>
              <a:rPr lang="en-US" baseline="0" dirty="0" smtClean="0"/>
              <a:t> para </a:t>
            </a:r>
            <a:r>
              <a:rPr lang="en-US" baseline="0" dirty="0" err="1" smtClean="0"/>
              <a:t>reducir</a:t>
            </a:r>
            <a:r>
              <a:rPr lang="en-US" baseline="0" dirty="0" smtClean="0"/>
              <a:t> la </a:t>
            </a:r>
            <a:r>
              <a:rPr lang="en-US" baseline="0" dirty="0" err="1" smtClean="0"/>
              <a:t>exposición</a:t>
            </a:r>
            <a:r>
              <a:rPr lang="en-US" baseline="0" dirty="0" smtClean="0"/>
              <a:t> a los </a:t>
            </a:r>
            <a:r>
              <a:rPr lang="en-US" baseline="0" dirty="0" err="1" smtClean="0"/>
              <a:t>residuos</a:t>
            </a:r>
            <a:r>
              <a:rPr lang="en-US" baseline="0" dirty="0" smtClean="0"/>
              <a:t> de </a:t>
            </a:r>
            <a:r>
              <a:rPr lang="en-US" baseline="0" dirty="0" err="1" smtClean="0"/>
              <a:t>pesticidas</a:t>
            </a:r>
            <a:r>
              <a:rPr lang="en-US" baseline="0" dirty="0" smtClean="0"/>
              <a:t>. </a:t>
            </a:r>
            <a:r>
              <a:rPr lang="es-ES" dirty="0" smtClean="0"/>
              <a:t>Lavando las manos con agua y jabón antes de comer o ir al baño, y lavar el equipo de protección personal reutilizable y el equipo de aplicación son ejemplos de descontaminación de rutina. La descontaminación de rutina ocurre al final de la aplicación o al tomar un descanso de trabajo</a:t>
            </a:r>
            <a:r>
              <a:rPr lang="en-US" baseline="0" dirty="0" smtClean="0"/>
              <a:t>. </a:t>
            </a:r>
          </a:p>
          <a:p>
            <a:pPr marL="220348" indent="-220348">
              <a:buFont typeface="+mj-lt"/>
              <a:buAutoNum type="arabicPeriod"/>
            </a:pPr>
            <a:r>
              <a:rPr lang="es-ES" dirty="0" smtClean="0"/>
              <a:t>La descontaminación de emergencia es el proceso de eliminación de pesticidas de los ojos, piel y/o ropa durante situaciones de emergencia. Esto se hace tan pronto como sea posible después de la exposición para evitar efectos adversos para la salud. Por ejemplo, si los trabajadores están expuestos a pesticidas por</a:t>
            </a:r>
            <a:r>
              <a:rPr lang="es-ES" baseline="0" dirty="0" smtClean="0"/>
              <a:t> </a:t>
            </a:r>
            <a:r>
              <a:rPr lang="es-ES" dirty="0" smtClean="0"/>
              <a:t>el acarreo del pesticida, deben lavar su piel con agua y jabón tan pronto como sea posible para evitar que los pesticidas sean absorbidos a través de su piel y entren</a:t>
            </a:r>
            <a:r>
              <a:rPr lang="es-ES" baseline="0" dirty="0" smtClean="0"/>
              <a:t> en el </a:t>
            </a:r>
            <a:r>
              <a:rPr lang="es-ES" dirty="0" smtClean="0"/>
              <a:t>cuerpo</a:t>
            </a:r>
            <a:r>
              <a:rPr lang="en-US" b="0" baseline="0" dirty="0" smtClean="0"/>
              <a:t>.</a:t>
            </a:r>
          </a:p>
          <a:p>
            <a:endParaRPr lang="en-US" b="0" baseline="0" dirty="0" smtClean="0"/>
          </a:p>
          <a:p>
            <a:pPr defTabSz="440695">
              <a:defRPr/>
            </a:pPr>
            <a:r>
              <a:rPr lang="en-US" altLang="es-MX" b="1" dirty="0" err="1" smtClean="0"/>
              <a:t>Notas</a:t>
            </a:r>
            <a:r>
              <a:rPr lang="en-US" altLang="es-MX" b="1" dirty="0" smtClean="0"/>
              <a:t> para </a:t>
            </a:r>
            <a:r>
              <a:rPr lang="en-US" altLang="es-MX" b="1"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20348" indent="-220348">
              <a:buFont typeface="+mj-lt"/>
              <a:buAutoNum type="arabicPeriod"/>
            </a:pPr>
            <a:r>
              <a:rPr lang="es-ES" b="0" baseline="0" dirty="0" smtClean="0"/>
              <a:t>Asegúrese de cubrir la siguiente información durante esta parte de la capacitación:</a:t>
            </a:r>
          </a:p>
          <a:p>
            <a:pPr marL="661043" lvl="1" indent="-220348">
              <a:buFont typeface="Arial" panose="020B0604020202020204" pitchFamily="34" charset="0"/>
              <a:buChar char="•"/>
            </a:pPr>
            <a:r>
              <a:rPr lang="es-ES" b="0" baseline="0" dirty="0" smtClean="0"/>
              <a:t>Cómo realizar la descontaminación de rutina y emergencia, incluyendo técnicas de enjuagar los ojos en casos de emergencia</a:t>
            </a:r>
          </a:p>
          <a:p>
            <a:pPr marL="440695" lvl="1" indent="0">
              <a:buFont typeface="Arial" panose="020B0604020202020204" pitchFamily="34" charset="0"/>
              <a:buNone/>
            </a:pPr>
            <a:endParaRPr lang="en-US" b="0" baseline="0" dirty="0" smtClean="0"/>
          </a:p>
          <a:p>
            <a:r>
              <a:rPr lang="en-US" dirty="0" err="1" smtClean="0"/>
              <a:t>Recurso</a:t>
            </a:r>
            <a:r>
              <a:rPr lang="en-US" dirty="0" smtClean="0"/>
              <a:t>/</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b="0" baseline="0" dirty="0" smtClean="0"/>
          </a:p>
          <a:p>
            <a:pPr marL="0" indent="0">
              <a:buFont typeface="+mj-lt"/>
              <a:buNone/>
            </a:pP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42679837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Agricultural workers need to be instructed on how to perform routine decontamination.</a:t>
            </a:r>
          </a:p>
          <a:p>
            <a:pPr marL="220348" indent="-220348">
              <a:buFont typeface="+mj-lt"/>
              <a:buAutoNum type="arabicPeriod"/>
            </a:pPr>
            <a:r>
              <a:rPr lang="en-US" dirty="0"/>
              <a:t>There are several things that workers can do as part of their daily routine to minimize exposing themselves and their families to pesticides and pesticide residues. These include:</a:t>
            </a:r>
          </a:p>
          <a:p>
            <a:pPr marL="605956" lvl="1" indent="-165261">
              <a:buFont typeface="Arial" panose="020B0604020202020204" pitchFamily="34" charset="0"/>
              <a:buChar char="•"/>
            </a:pPr>
            <a:r>
              <a:rPr lang="en-US" dirty="0"/>
              <a:t>Washing their hands before eating, drinking, smoking, or using the bathroom while at work.</a:t>
            </a:r>
          </a:p>
          <a:p>
            <a:pPr marL="605956" lvl="1" indent="-165261">
              <a:buFont typeface="Arial" panose="020B0604020202020204" pitchFamily="34" charset="0"/>
              <a:buChar char="•"/>
            </a:pPr>
            <a:r>
              <a:rPr lang="en-US" dirty="0"/>
              <a:t>Washing their hands before touching their eyes or mouth while they are working.</a:t>
            </a:r>
          </a:p>
          <a:p>
            <a:pPr marL="605956" lvl="1" indent="-165261">
              <a:buFont typeface="Arial" panose="020B0604020202020204" pitchFamily="34" charset="0"/>
              <a:buChar char="•"/>
            </a:pPr>
            <a:r>
              <a:rPr lang="en-US" dirty="0"/>
              <a:t>Washing their hands after work and before getting into their vehicles.</a:t>
            </a:r>
          </a:p>
          <a:p>
            <a:pPr marL="605956" lvl="1" indent="-165261">
              <a:buFont typeface="Arial" panose="020B0604020202020204" pitchFamily="34" charset="0"/>
              <a:buChar char="•"/>
            </a:pPr>
            <a:r>
              <a:rPr lang="en-US" dirty="0"/>
              <a:t>Changing into clean clothes and shoes before getting into their vehicles to drive back home. </a:t>
            </a:r>
          </a:p>
          <a:p>
            <a:pPr marL="605956" lvl="1" indent="-165261">
              <a:buFont typeface="Arial" panose="020B0604020202020204" pitchFamily="34" charset="0"/>
              <a:buChar char="•"/>
            </a:pPr>
            <a:r>
              <a:rPr lang="en-US" dirty="0"/>
              <a:t>Showering or bathing, using soap and water and shampooing hair immediately as soon as possible after work.</a:t>
            </a:r>
          </a:p>
          <a:p>
            <a:pPr marL="605956" lvl="1" indent="-165261">
              <a:buFont typeface="Arial" panose="020B0604020202020204" pitchFamily="34" charset="0"/>
              <a:buChar char="•"/>
            </a:pPr>
            <a:r>
              <a:rPr lang="en-US" dirty="0"/>
              <a:t>Washing their work clothes separately from other clothes before wearing them again.</a:t>
            </a:r>
          </a:p>
          <a:p>
            <a:endParaRPr lang="en-US" b="0" baseline="0" dirty="0"/>
          </a:p>
          <a:p>
            <a:r>
              <a:rPr lang="en-US" dirty="0"/>
              <a:t>Source:  </a:t>
            </a:r>
          </a:p>
          <a:p>
            <a:r>
              <a:rPr lang="en-US" dirty="0"/>
              <a:t>Washington </a:t>
            </a:r>
            <a:r>
              <a:rPr lang="en-US" dirty="0" smtClean="0"/>
              <a:t>State </a:t>
            </a:r>
            <a:r>
              <a:rPr lang="en-US" dirty="0"/>
              <a:t>Department of Agriculture (WSDA) Farmworker Education Program.  </a:t>
            </a:r>
            <a:r>
              <a:rPr lang="en-US" u="sng" dirty="0"/>
              <a:t>Worker Protection Standard Train the Trainer Manual</a:t>
            </a:r>
            <a:r>
              <a:rPr lang="en-US" dirty="0"/>
              <a:t>. WSDA Pesticide Management Division. Washington State 2014</a:t>
            </a:r>
            <a:r>
              <a:rPr lang="en-US" dirty="0" smtClean="0"/>
              <a:t>.</a:t>
            </a:r>
          </a:p>
          <a:p>
            <a:endParaRPr lang="en-US" b="0" baseline="0"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0348" indent="-220348">
              <a:buFont typeface="+mj-lt"/>
              <a:buAutoNum type="arabicPeriod"/>
            </a:pPr>
            <a:r>
              <a:rPr lang="es-ES" dirty="0" smtClean="0"/>
              <a:t>Los trabajadores agrícolas deben ser capacitados sobre cómo realizar la descontaminación de rutina</a:t>
            </a:r>
            <a:r>
              <a:rPr lang="en-US" dirty="0" smtClean="0"/>
              <a:t>.</a:t>
            </a:r>
          </a:p>
          <a:p>
            <a:pPr marL="220348" indent="-220348">
              <a:buFont typeface="+mj-lt"/>
              <a:buAutoNum type="arabicPeriod"/>
            </a:pPr>
            <a:r>
              <a:rPr lang="es-ES" dirty="0" smtClean="0"/>
              <a:t>Hay varias cosas que los trabajadores pueden hacer como parte de su rutina diaria para reducir la exposición de pesticidas y residuos de pesticidas a ellos mismos y a sus familias. Éstas incluyen</a:t>
            </a:r>
            <a:r>
              <a:rPr lang="en-US" dirty="0" smtClean="0"/>
              <a:t>:</a:t>
            </a:r>
          </a:p>
          <a:p>
            <a:pPr marL="605956" lvl="1" indent="-165261">
              <a:buFont typeface="Arial" panose="020B0604020202020204" pitchFamily="34" charset="0"/>
              <a:buChar char="•"/>
            </a:pPr>
            <a:r>
              <a:rPr lang="es-ES" dirty="0" smtClean="0"/>
              <a:t>Lavarse las manos antes de comer, beber, fumar o usar el baño durante el trabajo</a:t>
            </a:r>
            <a:r>
              <a:rPr lang="en-US" dirty="0" smtClean="0"/>
              <a:t>.</a:t>
            </a:r>
          </a:p>
          <a:p>
            <a:pPr marL="605956" lvl="1" indent="-165261">
              <a:buFont typeface="Arial" panose="020B0604020202020204" pitchFamily="34" charset="0"/>
              <a:buChar char="•"/>
            </a:pPr>
            <a:r>
              <a:rPr lang="es-ES" dirty="0" smtClean="0"/>
              <a:t>Lavarse las manos antes de tocarse los ojos o la boca mientras trabajan</a:t>
            </a:r>
            <a:r>
              <a:rPr lang="en-US" dirty="0" smtClean="0"/>
              <a:t>.</a:t>
            </a:r>
          </a:p>
          <a:p>
            <a:pPr marL="605956" lvl="1" indent="-165261">
              <a:buFont typeface="Arial" panose="020B0604020202020204" pitchFamily="34" charset="0"/>
              <a:buChar char="•"/>
            </a:pPr>
            <a:r>
              <a:rPr lang="es-ES" dirty="0" smtClean="0"/>
              <a:t>Lavarse las manos después del trabajo y antes de entrar a los</a:t>
            </a:r>
            <a:r>
              <a:rPr lang="es-ES" baseline="0" dirty="0" smtClean="0"/>
              <a:t> </a:t>
            </a:r>
            <a:r>
              <a:rPr lang="es-ES" dirty="0" smtClean="0"/>
              <a:t>vehículos</a:t>
            </a:r>
            <a:r>
              <a:rPr lang="en-US" dirty="0" smtClean="0"/>
              <a:t>.</a:t>
            </a:r>
          </a:p>
          <a:p>
            <a:pPr marL="605956" lvl="1" indent="-165261">
              <a:buFont typeface="Arial" panose="020B0604020202020204" pitchFamily="34" charset="0"/>
              <a:buChar char="•"/>
            </a:pPr>
            <a:r>
              <a:rPr lang="en-US" dirty="0" err="1" smtClean="0"/>
              <a:t>Cambiarse</a:t>
            </a:r>
            <a:r>
              <a:rPr lang="en-US" dirty="0" smtClean="0"/>
              <a:t> a </a:t>
            </a:r>
            <a:r>
              <a:rPr lang="en-US" dirty="0" err="1" smtClean="0"/>
              <a:t>ropa</a:t>
            </a:r>
            <a:r>
              <a:rPr lang="en-US" dirty="0" smtClean="0"/>
              <a:t> </a:t>
            </a:r>
            <a:r>
              <a:rPr lang="en-US" dirty="0" err="1" smtClean="0"/>
              <a:t>limpia</a:t>
            </a:r>
            <a:r>
              <a:rPr lang="en-US" dirty="0" smtClean="0"/>
              <a:t> y </a:t>
            </a:r>
            <a:r>
              <a:rPr lang="en-US" dirty="0" err="1" smtClean="0"/>
              <a:t>zapatos</a:t>
            </a:r>
            <a:r>
              <a:rPr lang="en-US" dirty="0" smtClean="0"/>
              <a:t> </a:t>
            </a:r>
            <a:r>
              <a:rPr lang="en-US" dirty="0" err="1" smtClean="0"/>
              <a:t>limpios</a:t>
            </a:r>
            <a:r>
              <a:rPr lang="en-US" dirty="0" smtClean="0"/>
              <a:t> antes de </a:t>
            </a:r>
            <a:r>
              <a:rPr lang="en-US" dirty="0" err="1" smtClean="0"/>
              <a:t>entrar</a:t>
            </a:r>
            <a:r>
              <a:rPr lang="en-US" dirty="0" smtClean="0"/>
              <a:t> a los </a:t>
            </a:r>
            <a:r>
              <a:rPr lang="en-US" dirty="0" err="1" smtClean="0"/>
              <a:t>vehículos</a:t>
            </a:r>
            <a:r>
              <a:rPr lang="en-US" dirty="0" smtClean="0"/>
              <a:t> para </a:t>
            </a:r>
            <a:r>
              <a:rPr lang="en-US" dirty="0" err="1" smtClean="0"/>
              <a:t>regresar</a:t>
            </a:r>
            <a:r>
              <a:rPr lang="en-US" dirty="0" smtClean="0"/>
              <a:t> a casa. </a:t>
            </a:r>
          </a:p>
          <a:p>
            <a:pPr marL="605956" lvl="1" indent="-165261">
              <a:buFont typeface="Arial" panose="020B0604020202020204" pitchFamily="34" charset="0"/>
              <a:buChar char="•"/>
            </a:pPr>
            <a:r>
              <a:rPr lang="es-ES" dirty="0" smtClean="0"/>
              <a:t>Ducharse o bañarse, usar jabón y agua y lavar el cabello con champú</a:t>
            </a:r>
            <a:r>
              <a:rPr lang="es-ES" baseline="0" dirty="0" smtClean="0"/>
              <a:t> </a:t>
            </a:r>
            <a:r>
              <a:rPr lang="es-ES" dirty="0" smtClean="0"/>
              <a:t>inmediatamente tan pronto como sea posible después del trabajo</a:t>
            </a:r>
            <a:r>
              <a:rPr lang="en-US" dirty="0" smtClean="0"/>
              <a:t>.</a:t>
            </a:r>
          </a:p>
          <a:p>
            <a:pPr marL="605956" lvl="1" indent="-165261">
              <a:buFont typeface="Arial" panose="020B0604020202020204" pitchFamily="34" charset="0"/>
              <a:buChar char="•"/>
            </a:pPr>
            <a:r>
              <a:rPr lang="es-ES" dirty="0" smtClean="0"/>
              <a:t>Lavarse su ropa de trabajo por separado de otras ropas antes de usarlas de nuevo</a:t>
            </a:r>
            <a:r>
              <a:rPr lang="en-US" dirty="0" smtClean="0"/>
              <a:t>.</a:t>
            </a:r>
          </a:p>
          <a:p>
            <a:endParaRPr lang="en-US" b="0" baseline="0" dirty="0" smtClean="0"/>
          </a:p>
          <a:p>
            <a:r>
              <a:rPr lang="en-US" dirty="0" err="1" smtClean="0"/>
              <a:t>Recursos</a:t>
            </a:r>
            <a:r>
              <a:rPr lang="en-US" dirty="0" smtClean="0"/>
              <a:t>/</a:t>
            </a:r>
            <a:r>
              <a:rPr lang="en-US" dirty="0" err="1" smtClean="0"/>
              <a:t>Referencia</a:t>
            </a:r>
            <a:endParaRPr lang="en-US" dirty="0" smtClean="0"/>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r>
              <a:rPr lang="es-ES" dirty="0" smtClean="0"/>
              <a:t/>
            </a:r>
            <a:br>
              <a:rPr lang="es-ES" dirty="0" smtClean="0"/>
            </a:br>
            <a:endParaRPr lang="en-US" b="0" baseline="0" dirty="0" smtClean="0"/>
          </a:p>
          <a:p>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899681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The employer needs to make sure that pesticide handlers know how to perform routine decontamination.</a:t>
            </a:r>
          </a:p>
          <a:p>
            <a:pPr marL="220348" indent="-220348">
              <a:buFont typeface="+mj-lt"/>
              <a:buAutoNum type="arabicPeriod"/>
            </a:pPr>
            <a:r>
              <a:rPr lang="en-US" dirty="0"/>
              <a:t>Pesticide handlers should follow all routine decontamination procedures for agricultural workers (see previous slide). In addition, pesticide handlers should decontaminate pesticide application equipment and re-usable personal protective equipment (PPE). </a:t>
            </a:r>
          </a:p>
          <a:p>
            <a:pPr marL="220348" indent="-220348">
              <a:buFont typeface="+mj-lt"/>
              <a:buAutoNum type="arabicPeriod"/>
            </a:pPr>
            <a:endParaRPr lang="en-US" dirty="0"/>
          </a:p>
          <a:p>
            <a:pPr defTabSz="881390">
              <a:defRPr/>
            </a:pPr>
            <a:r>
              <a:rPr lang="en-US" altLang="es-MX" b="1" dirty="0"/>
              <a:t>Notes for trainers of early-entry workers and pesticide handlers:</a:t>
            </a:r>
          </a:p>
          <a:p>
            <a:pPr marL="220348" indent="-220348">
              <a:buFont typeface="+mj-lt"/>
              <a:buAutoNum type="arabicPeriod"/>
            </a:pPr>
            <a:r>
              <a:rPr lang="en-US" dirty="0" smtClean="0"/>
              <a:t>Decontamination </a:t>
            </a:r>
            <a:r>
              <a:rPr lang="en-US" dirty="0"/>
              <a:t>of PPE is covered in </a:t>
            </a:r>
            <a:r>
              <a:rPr lang="en-US" dirty="0" smtClean="0"/>
              <a:t>section </a:t>
            </a:r>
            <a:r>
              <a:rPr lang="en-US" dirty="0"/>
              <a:t>11</a:t>
            </a:r>
            <a:r>
              <a:rPr lang="en-US" dirty="0" smtClean="0"/>
              <a:t>. </a:t>
            </a:r>
          </a:p>
          <a:p>
            <a:pPr marL="220348" indent="-220348">
              <a:buFont typeface="+mj-lt"/>
              <a:buAutoNum type="arabicPeriod"/>
            </a:pPr>
            <a:endParaRPr lang="en-US"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0348" indent="-220348">
              <a:buFont typeface="+mj-lt"/>
              <a:buAutoNum type="arabicPeriod"/>
            </a:pPr>
            <a:r>
              <a:rPr lang="es-ES" dirty="0" smtClean="0"/>
              <a:t>El empleador debe asegurarse que los manipuladores saben como realizar la descontaminación</a:t>
            </a:r>
            <a:r>
              <a:rPr lang="en-US" baseline="0" dirty="0" smtClean="0"/>
              <a:t> de </a:t>
            </a:r>
            <a:r>
              <a:rPr lang="en-US" baseline="0" dirty="0" err="1" smtClean="0"/>
              <a:t>rutina</a:t>
            </a:r>
            <a:r>
              <a:rPr lang="en-US" baseline="0" dirty="0" smtClean="0"/>
              <a:t>. </a:t>
            </a:r>
          </a:p>
          <a:p>
            <a:pPr marL="220348" indent="-220348">
              <a:buFont typeface="+mj-lt"/>
              <a:buAutoNum type="arabicPeriod"/>
            </a:pPr>
            <a:r>
              <a:rPr lang="es-ES" dirty="0" smtClean="0"/>
              <a:t>Los manipuladores de pesticidas deben seguir los procedimientos de descontaminación </a:t>
            </a:r>
            <a:r>
              <a:rPr lang="es-ES" baseline="0" dirty="0" smtClean="0"/>
              <a:t>descritos</a:t>
            </a:r>
            <a:r>
              <a:rPr lang="es-ES" dirty="0" smtClean="0"/>
              <a:t> para los trabajadores agrícolas (en</a:t>
            </a:r>
            <a:r>
              <a:rPr lang="es-ES" baseline="0" dirty="0" smtClean="0"/>
              <a:t> la</a:t>
            </a:r>
            <a:r>
              <a:rPr lang="es-ES" dirty="0" smtClean="0"/>
              <a:t> diapositiva anterior). Además, los manipuladores de pesticidas deben descontaminar el equipo de aplicación de pesticidas y el equipo de protección personal (PPE) reutilizable.</a:t>
            </a:r>
          </a:p>
          <a:p>
            <a:pPr marL="220348" indent="-220348">
              <a:buFont typeface="+mj-lt"/>
              <a:buAutoNum type="arabicPeriod"/>
            </a:pPr>
            <a:endParaRPr lang="en-US"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baseline="0" dirty="0" smtClean="0"/>
              <a:t> de </a:t>
            </a:r>
            <a:r>
              <a:rPr lang="en-US" altLang="es-MX" b="1" baseline="0" dirty="0" err="1" smtClean="0"/>
              <a:t>los</a:t>
            </a:r>
            <a:r>
              <a:rPr lang="en-US" altLang="es-MX" b="1" baseline="0" dirty="0" smtClean="0"/>
              <a:t> </a:t>
            </a:r>
            <a:r>
              <a:rPr lang="en-US" altLang="es-MX" b="1" baseline="0" dirty="0" err="1" smtClean="0"/>
              <a:t>trabajadores</a:t>
            </a:r>
            <a:r>
              <a:rPr lang="en-US" altLang="es-MX" b="1" baseline="0" dirty="0" smtClean="0"/>
              <a:t> de entrada </a:t>
            </a:r>
            <a:r>
              <a:rPr lang="en-US" altLang="es-MX" b="1" baseline="0" dirty="0" err="1" smtClean="0"/>
              <a:t>anticipada</a:t>
            </a:r>
            <a:r>
              <a:rPr lang="en-US" altLang="es-MX" b="1" baseline="0" dirty="0" smtClean="0"/>
              <a:t> y </a:t>
            </a:r>
            <a:r>
              <a:rPr lang="en-US" altLang="es-MX" b="1" baseline="0" dirty="0" err="1" smtClean="0"/>
              <a:t>los</a:t>
            </a:r>
            <a:r>
              <a:rPr lang="en-US" altLang="es-MX" b="1" baseline="0" dirty="0" smtClean="0"/>
              <a:t> </a:t>
            </a:r>
            <a:r>
              <a:rPr lang="en-US" altLang="es-MX" b="1" baseline="0" dirty="0" err="1" smtClean="0"/>
              <a:t>manipuladores</a:t>
            </a:r>
            <a:r>
              <a:rPr lang="en-US" altLang="es-MX" b="1" baseline="0" dirty="0" smtClean="0"/>
              <a:t> de </a:t>
            </a:r>
            <a:r>
              <a:rPr lang="en-US" altLang="es-MX" b="1" baseline="0" dirty="0" err="1" smtClean="0"/>
              <a:t>pesticidas</a:t>
            </a:r>
            <a:r>
              <a:rPr lang="en-US" altLang="es-MX" b="1" baseline="0" dirty="0" smtClean="0"/>
              <a:t>:</a:t>
            </a:r>
          </a:p>
          <a:p>
            <a:pPr defTabSz="881390">
              <a:defRPr/>
            </a:pPr>
            <a:r>
              <a:rPr lang="en-US" dirty="0" smtClean="0"/>
              <a:t>La </a:t>
            </a:r>
            <a:r>
              <a:rPr lang="en-US" dirty="0" err="1" smtClean="0"/>
              <a:t>descontaminación</a:t>
            </a:r>
            <a:r>
              <a:rPr lang="en-US" baseline="0" dirty="0" smtClean="0"/>
              <a:t> del PPE </a:t>
            </a:r>
            <a:r>
              <a:rPr lang="en-US" baseline="0" dirty="0" err="1" smtClean="0"/>
              <a:t>está</a:t>
            </a:r>
            <a:r>
              <a:rPr lang="en-US" baseline="0" dirty="0" smtClean="0"/>
              <a:t> </a:t>
            </a:r>
            <a:r>
              <a:rPr lang="en-US" baseline="0" dirty="0" err="1" smtClean="0"/>
              <a:t>incluido</a:t>
            </a:r>
            <a:r>
              <a:rPr lang="en-US" baseline="0" dirty="0" smtClean="0"/>
              <a:t> </a:t>
            </a:r>
            <a:r>
              <a:rPr lang="en-US" baseline="0" dirty="0" err="1" smtClean="0"/>
              <a:t>en</a:t>
            </a:r>
            <a:r>
              <a:rPr lang="en-US" baseline="0" dirty="0" smtClean="0"/>
              <a:t> </a:t>
            </a:r>
            <a:r>
              <a:rPr lang="en-US" dirty="0" err="1" smtClean="0"/>
              <a:t>sección</a:t>
            </a:r>
            <a:r>
              <a:rPr lang="en-US" dirty="0" smtClean="0"/>
              <a:t> 11.</a:t>
            </a:r>
          </a:p>
          <a:p>
            <a:pPr marL="220348" indent="-220348">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484725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931774">
              <a:buFont typeface="+mj-lt"/>
              <a:buAutoNum type="arabicPeriod"/>
              <a:defRPr/>
            </a:pPr>
            <a:r>
              <a:rPr lang="en-US" dirty="0" smtClean="0"/>
              <a:t>Emergency decontamination for skin exposure</a:t>
            </a:r>
            <a:endParaRPr lang="en-US" dirty="0"/>
          </a:p>
          <a:p>
            <a:pPr marL="617469" lvl="1" indent="-168401">
              <a:buFont typeface="Arial" panose="020B0604020202020204" pitchFamily="34" charset="0"/>
              <a:buChar char="•"/>
            </a:pPr>
            <a:r>
              <a:rPr lang="en-US" dirty="0"/>
              <a:t>Remove any PPE as quickly as possible or remove contaminated clothing as quickly as possible.</a:t>
            </a:r>
          </a:p>
          <a:p>
            <a:pPr marL="617469" lvl="1" indent="-168401">
              <a:buFont typeface="Arial" panose="020B0604020202020204" pitchFamily="34" charset="0"/>
              <a:buChar char="•"/>
            </a:pPr>
            <a:r>
              <a:rPr lang="en-US" dirty="0"/>
              <a:t>Rinse the pesticide from the skin immediately with clean water. Use decontamination supplies to wash immediately or rinse off in the nearest clean water, including springs, streams, lakes or other sources if more readily available than decontamination supplies.</a:t>
            </a:r>
          </a:p>
          <a:p>
            <a:pPr marL="617469" lvl="1" indent="-168401">
              <a:buFont typeface="Arial" panose="020B0604020202020204" pitchFamily="34" charset="0"/>
              <a:buChar char="•"/>
            </a:pPr>
            <a:r>
              <a:rPr lang="en-US" dirty="0"/>
              <a:t>Wash with soap and water and shampoo hair as soon as possible.</a:t>
            </a:r>
          </a:p>
          <a:p>
            <a:pPr marL="617469" lvl="1" indent="-168401">
              <a:buFont typeface="Arial" panose="020B0604020202020204" pitchFamily="34" charset="0"/>
              <a:buChar char="•"/>
            </a:pPr>
            <a:r>
              <a:rPr lang="en-US" dirty="0"/>
              <a:t>Put on clean, uncontaminated clothes. </a:t>
            </a:r>
          </a:p>
          <a:p>
            <a:pPr marL="617469" lvl="1" indent="-168401">
              <a:buFont typeface="Arial" panose="020B0604020202020204" pitchFamily="34" charset="0"/>
              <a:buChar char="•"/>
            </a:pPr>
            <a:r>
              <a:rPr lang="en-US" dirty="0"/>
              <a:t>Report to supervisor or person in charge </a:t>
            </a:r>
          </a:p>
          <a:p>
            <a:pPr marL="617469" lvl="1" indent="-168401">
              <a:buFont typeface="Arial" panose="020B0604020202020204" pitchFamily="34" charset="0"/>
              <a:buChar char="•"/>
            </a:pPr>
            <a:r>
              <a:rPr lang="en-US" dirty="0"/>
              <a:t>Get medical care immediately if symptoms of pesticide poisoning develop or are suspected.</a:t>
            </a:r>
          </a:p>
          <a:p>
            <a:pPr marL="617469" lvl="1" indent="-168401">
              <a:buFont typeface="Arial" panose="020B0604020202020204" pitchFamily="34" charset="0"/>
              <a:buChar char="•"/>
            </a:pPr>
            <a:endParaRPr lang="en-US" dirty="0"/>
          </a:p>
          <a:p>
            <a:pPr defTabSz="898136">
              <a:defRPr/>
            </a:pPr>
            <a:r>
              <a:rPr lang="en-US" altLang="es-MX" b="1" dirty="0" smtClean="0"/>
              <a:t>Notes for trainers of workers and pesticide handlers:</a:t>
            </a:r>
            <a:endParaRPr lang="en-US" altLang="es-MX" b="1" dirty="0"/>
          </a:p>
          <a:p>
            <a:pPr marL="224535" indent="-224535" defTabSz="898136">
              <a:buFont typeface="+mj-lt"/>
              <a:buAutoNum type="arabicPeriod"/>
              <a:defRPr/>
            </a:pPr>
            <a:r>
              <a:rPr lang="en-US" dirty="0" smtClean="0"/>
              <a:t>If pesticides are spilled or sprayed on the body, workers and handlers must be trained to use decontamination supplies to wash immediately. </a:t>
            </a:r>
            <a:r>
              <a:rPr lang="en-US" dirty="0"/>
              <a:t>Emergency decontamination procedures are extremely important because they will help reduce the severity of the injury in case of exposure. </a:t>
            </a:r>
          </a:p>
          <a:p>
            <a:pPr marL="224535" indent="-224535">
              <a:buFont typeface="+mj-lt"/>
              <a:buAutoNum type="arabicPeriod"/>
            </a:pPr>
            <a:r>
              <a:rPr lang="en-US" dirty="0"/>
              <a:t>Important Change to the Rule: EPA has removed from the regulatory text the provision that allows employers to permit workers and handlers to use clean water from springs, streams, lakes or other sources if that water is more accessible in remote locations where the decontamination supplies are farther than one-quarter mile from where workers and handlers are working. Removal of this provision does not prohibit the practice of allowing workers or handlers to use clean water from springs, streams, lakes, or other sources to decontaminate if such water is closer than the provided decontamination supplies, but it removes the responsibility from the employer to ensure that such water meets the standard of being of a quality and temperature that will not cause illness or injury if it contacts the skin or eyes of if it is swallowed. Under the final rule, when workers or handlers are performing tasks at remote sites more than one-quarter mile from the nearest point of vehicular access, employers must provide all required decontamination supplies (soap, single-use towels, and water, plus clean change of clothing if required) at the nearest point of vehicular access. Employers are required to make the decontamination supplies available as close as possible to the remote site (as determined by how close a vehicle can get) but employers do not have to check or confirm that water from springs, streams, lakes or other sources at remote sites meets the standard of being of a quality and temperature that will not cause illness or injury.</a:t>
            </a:r>
          </a:p>
          <a:p>
            <a:endParaRPr lang="en-US" u="sng"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r>
              <a:rPr lang="en-US" dirty="0" smtClean="0"/>
              <a:t>.</a:t>
            </a:r>
          </a:p>
          <a:p>
            <a:endParaRPr lang="en-US" dirty="0" smtClean="0"/>
          </a:p>
          <a:p>
            <a:pPr defTabSz="898136">
              <a:defRPr/>
            </a:pPr>
            <a:r>
              <a:rPr lang="en-US" altLang="es-MX" b="1" dirty="0" err="1" smtClean="0"/>
              <a:t>Informacion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4535" indent="-224535">
              <a:buFont typeface="+mj-lt"/>
              <a:buAutoNum type="arabicPeriod"/>
            </a:pPr>
            <a:r>
              <a:rPr lang="en-US" dirty="0" err="1" smtClean="0"/>
              <a:t>Descontaminación</a:t>
            </a:r>
            <a:r>
              <a:rPr lang="en-US" dirty="0" smtClean="0"/>
              <a:t> de </a:t>
            </a:r>
            <a:r>
              <a:rPr lang="en-US" dirty="0" err="1" smtClean="0"/>
              <a:t>emergencia</a:t>
            </a:r>
            <a:r>
              <a:rPr lang="en-US" dirty="0" smtClean="0"/>
              <a:t> para</a:t>
            </a:r>
            <a:r>
              <a:rPr lang="en-US" baseline="0" dirty="0" smtClean="0"/>
              <a:t> </a:t>
            </a:r>
            <a:r>
              <a:rPr lang="en-US" baseline="0" dirty="0" err="1" smtClean="0"/>
              <a:t>exposición</a:t>
            </a:r>
            <a:r>
              <a:rPr lang="en-US" baseline="0" dirty="0" smtClean="0"/>
              <a:t> a la </a:t>
            </a:r>
            <a:r>
              <a:rPr lang="en-US" baseline="0" dirty="0" err="1" smtClean="0"/>
              <a:t>piel</a:t>
            </a:r>
            <a:endParaRPr lang="en-US" dirty="0" smtClean="0"/>
          </a:p>
          <a:p>
            <a:pPr marL="617469" lvl="1" indent="-168401" defTabSz="931774">
              <a:buFont typeface="Arial" panose="020B0604020202020204" pitchFamily="34" charset="0"/>
              <a:buChar char="•"/>
              <a:defRPr/>
            </a:pPr>
            <a:r>
              <a:rPr lang="es-ES" dirty="0" smtClean="0">
                <a:effectLst/>
              </a:rPr>
              <a:t>Quite cualquier PPE lo más pronto posible o quite la ropa contaminada lo más pronto posible</a:t>
            </a:r>
            <a:r>
              <a:rPr lang="en-US" dirty="0" smtClean="0"/>
              <a:t>.</a:t>
            </a:r>
          </a:p>
          <a:p>
            <a:pPr marL="617469" lvl="1" indent="-168401" defTabSz="931774">
              <a:buFont typeface="Arial" panose="020B0604020202020204" pitchFamily="34" charset="0"/>
              <a:buChar char="•"/>
              <a:defRPr/>
            </a:pPr>
            <a:r>
              <a:rPr lang="en-US" dirty="0" smtClean="0"/>
              <a:t>Lave el pesticide de la </a:t>
            </a:r>
            <a:r>
              <a:rPr lang="en-US" dirty="0" err="1" smtClean="0"/>
              <a:t>piel</a:t>
            </a:r>
            <a:r>
              <a:rPr lang="en-US" dirty="0" smtClean="0"/>
              <a:t> </a:t>
            </a:r>
            <a:r>
              <a:rPr lang="en-US" dirty="0" err="1" smtClean="0"/>
              <a:t>inmediatamente</a:t>
            </a:r>
            <a:r>
              <a:rPr lang="en-US" dirty="0" smtClean="0"/>
              <a:t> con </a:t>
            </a:r>
            <a:r>
              <a:rPr lang="en-US" dirty="0" err="1" smtClean="0"/>
              <a:t>agua</a:t>
            </a:r>
            <a:r>
              <a:rPr lang="en-US" dirty="0" smtClean="0"/>
              <a:t> </a:t>
            </a:r>
            <a:r>
              <a:rPr lang="en-US" dirty="0" err="1" smtClean="0"/>
              <a:t>limpia</a:t>
            </a:r>
            <a:r>
              <a:rPr lang="en-US" dirty="0" smtClean="0"/>
              <a:t>. </a:t>
            </a:r>
            <a:r>
              <a:rPr lang="es-ES" dirty="0" smtClean="0"/>
              <a:t>Use suministros de descontaminación para lavarse inmediatamente o enjuague en el agua limpia más cercana, incluyendo manantiales, arroyos, lagos u otras fuentes si es más fácil a</a:t>
            </a:r>
            <a:r>
              <a:rPr lang="es-ES" baseline="0" dirty="0" smtClean="0"/>
              <a:t> acceder </a:t>
            </a:r>
            <a:r>
              <a:rPr lang="es-ES" dirty="0" smtClean="0"/>
              <a:t>que los suministros de descontaminación</a:t>
            </a:r>
            <a:r>
              <a:rPr lang="en-US" dirty="0" smtClean="0"/>
              <a:t>.</a:t>
            </a:r>
          </a:p>
          <a:p>
            <a:pPr marL="617469" lvl="1" indent="-168401" defTabSz="931774">
              <a:buFont typeface="Arial" panose="020B0604020202020204" pitchFamily="34" charset="0"/>
              <a:buChar char="•"/>
              <a:defRPr/>
            </a:pPr>
            <a:r>
              <a:rPr lang="en-US" dirty="0" smtClean="0"/>
              <a:t>Lave con </a:t>
            </a:r>
            <a:r>
              <a:rPr lang="en-US" dirty="0" err="1" smtClean="0"/>
              <a:t>agua</a:t>
            </a:r>
            <a:r>
              <a:rPr lang="en-US" dirty="0" smtClean="0"/>
              <a:t> y </a:t>
            </a:r>
            <a:r>
              <a:rPr lang="en-US" dirty="0" err="1" smtClean="0"/>
              <a:t>jabón</a:t>
            </a:r>
            <a:r>
              <a:rPr lang="en-US" dirty="0" smtClean="0"/>
              <a:t> y </a:t>
            </a:r>
            <a:r>
              <a:rPr lang="en-US" dirty="0" err="1" smtClean="0"/>
              <a:t>champú</a:t>
            </a:r>
            <a:r>
              <a:rPr lang="en-US" dirty="0" smtClean="0"/>
              <a:t> el </a:t>
            </a:r>
            <a:r>
              <a:rPr lang="en-US" dirty="0" err="1" smtClean="0"/>
              <a:t>cabello</a:t>
            </a:r>
            <a:r>
              <a:rPr lang="en-US" dirty="0" smtClean="0"/>
              <a:t> lo </a:t>
            </a:r>
            <a:r>
              <a:rPr lang="en-US" dirty="0" err="1" smtClean="0"/>
              <a:t>más</a:t>
            </a:r>
            <a:r>
              <a:rPr lang="en-US" dirty="0" smtClean="0"/>
              <a:t> pronto </a:t>
            </a:r>
            <a:r>
              <a:rPr lang="en-US" dirty="0" err="1" smtClean="0"/>
              <a:t>posible</a:t>
            </a:r>
            <a:r>
              <a:rPr lang="en-US" dirty="0" smtClean="0"/>
              <a:t>.</a:t>
            </a:r>
          </a:p>
          <a:p>
            <a:pPr marL="617469" lvl="1" indent="-168401" defTabSz="931774">
              <a:buFont typeface="Arial" panose="020B0604020202020204" pitchFamily="34" charset="0"/>
              <a:buChar char="•"/>
              <a:defRPr/>
            </a:pPr>
            <a:r>
              <a:rPr lang="en-US" dirty="0" err="1" smtClean="0"/>
              <a:t>Póngase</a:t>
            </a:r>
            <a:r>
              <a:rPr lang="en-US" dirty="0" smtClean="0"/>
              <a:t> </a:t>
            </a:r>
            <a:r>
              <a:rPr lang="en-US" dirty="0" err="1" smtClean="0"/>
              <a:t>ropa</a:t>
            </a:r>
            <a:r>
              <a:rPr lang="en-US" dirty="0" smtClean="0"/>
              <a:t> </a:t>
            </a:r>
            <a:r>
              <a:rPr lang="en-US" dirty="0" err="1" smtClean="0"/>
              <a:t>limpia</a:t>
            </a:r>
            <a:r>
              <a:rPr lang="en-US" dirty="0" smtClean="0"/>
              <a:t>, no </a:t>
            </a:r>
            <a:r>
              <a:rPr lang="en-US" dirty="0" err="1" smtClean="0"/>
              <a:t>contaminada</a:t>
            </a:r>
            <a:r>
              <a:rPr lang="en-US" dirty="0" smtClean="0"/>
              <a:t>. </a:t>
            </a:r>
          </a:p>
          <a:p>
            <a:pPr marL="617469" lvl="1" indent="-168401" defTabSz="931774">
              <a:buFont typeface="Arial" panose="020B0604020202020204" pitchFamily="34" charset="0"/>
              <a:buChar char="•"/>
              <a:defRPr/>
            </a:pPr>
            <a:r>
              <a:rPr lang="en-US" dirty="0" err="1" smtClean="0"/>
              <a:t>Informe</a:t>
            </a:r>
            <a:r>
              <a:rPr lang="en-US" dirty="0" smtClean="0"/>
              <a:t> </a:t>
            </a:r>
            <a:r>
              <a:rPr lang="en-US" dirty="0" err="1" smtClean="0"/>
              <a:t>su</a:t>
            </a:r>
            <a:r>
              <a:rPr lang="en-US" dirty="0" smtClean="0"/>
              <a:t> supervisor o </a:t>
            </a:r>
            <a:r>
              <a:rPr lang="en-US" dirty="0" err="1" smtClean="0"/>
              <a:t>una</a:t>
            </a:r>
            <a:r>
              <a:rPr lang="en-US" dirty="0" smtClean="0"/>
              <a:t> persona </a:t>
            </a:r>
            <a:r>
              <a:rPr lang="en-US" dirty="0" err="1" smtClean="0"/>
              <a:t>encargada</a:t>
            </a:r>
            <a:r>
              <a:rPr lang="en-US" dirty="0" smtClean="0"/>
              <a:t> de la </a:t>
            </a:r>
            <a:r>
              <a:rPr lang="en-US" dirty="0" err="1" smtClean="0"/>
              <a:t>operación</a:t>
            </a:r>
            <a:r>
              <a:rPr lang="en-US" dirty="0" smtClean="0"/>
              <a:t> </a:t>
            </a:r>
          </a:p>
          <a:p>
            <a:pPr marL="617469" lvl="1" indent="-168401" defTabSz="931774">
              <a:buFont typeface="Arial" panose="020B0604020202020204" pitchFamily="34" charset="0"/>
              <a:buChar char="•"/>
              <a:defRPr/>
            </a:pPr>
            <a:r>
              <a:rPr lang="en-US" dirty="0" err="1" smtClean="0"/>
              <a:t>Obtenga</a:t>
            </a:r>
            <a:r>
              <a:rPr lang="en-US" dirty="0" smtClean="0"/>
              <a:t> </a:t>
            </a:r>
            <a:r>
              <a:rPr lang="en-US" dirty="0" err="1" smtClean="0"/>
              <a:t>atención</a:t>
            </a:r>
            <a:r>
              <a:rPr lang="en-US" dirty="0" smtClean="0"/>
              <a:t> </a:t>
            </a:r>
            <a:r>
              <a:rPr lang="en-US" dirty="0" err="1" smtClean="0"/>
              <a:t>médica</a:t>
            </a:r>
            <a:r>
              <a:rPr lang="en-US" dirty="0" smtClean="0"/>
              <a:t> de </a:t>
            </a:r>
            <a:r>
              <a:rPr lang="en-US" dirty="0" err="1" smtClean="0"/>
              <a:t>inmediato</a:t>
            </a:r>
            <a:r>
              <a:rPr lang="en-US" dirty="0" smtClean="0"/>
              <a:t> </a:t>
            </a:r>
            <a:r>
              <a:rPr lang="en-US" dirty="0" err="1" smtClean="0"/>
              <a:t>si</a:t>
            </a:r>
            <a:r>
              <a:rPr lang="en-US" dirty="0" smtClean="0"/>
              <a:t> </a:t>
            </a:r>
            <a:r>
              <a:rPr lang="en-US" dirty="0" err="1" smtClean="0"/>
              <a:t>desarrolla</a:t>
            </a:r>
            <a:r>
              <a:rPr lang="en-US" dirty="0" smtClean="0"/>
              <a:t> o </a:t>
            </a:r>
            <a:r>
              <a:rPr lang="en-US" dirty="0" err="1" smtClean="0"/>
              <a:t>sospecha</a:t>
            </a:r>
            <a:r>
              <a:rPr lang="en-US" dirty="0" smtClean="0"/>
              <a:t> que </a:t>
            </a:r>
            <a:r>
              <a:rPr lang="en-US" dirty="0" err="1" smtClean="0"/>
              <a:t>está</a:t>
            </a:r>
            <a:r>
              <a:rPr lang="en-US" dirty="0" smtClean="0"/>
              <a:t> </a:t>
            </a:r>
            <a:r>
              <a:rPr lang="en-US" dirty="0" err="1" smtClean="0"/>
              <a:t>desarrollando</a:t>
            </a:r>
            <a:r>
              <a:rPr lang="en-US" dirty="0" smtClean="0"/>
              <a:t> </a:t>
            </a:r>
            <a:r>
              <a:rPr lang="en-US" dirty="0" err="1" smtClean="0"/>
              <a:t>síntomas</a:t>
            </a:r>
            <a:r>
              <a:rPr lang="en-US" dirty="0" smtClean="0"/>
              <a:t> de </a:t>
            </a:r>
            <a:r>
              <a:rPr lang="en-US" dirty="0" err="1" smtClean="0"/>
              <a:t>envenenamiento</a:t>
            </a:r>
            <a:r>
              <a:rPr lang="en-US" dirty="0" smtClean="0"/>
              <a:t> </a:t>
            </a:r>
            <a:r>
              <a:rPr lang="en-US" dirty="0" err="1" smtClean="0"/>
              <a:t>por</a:t>
            </a:r>
            <a:r>
              <a:rPr lang="en-US" dirty="0" smtClean="0"/>
              <a:t> </a:t>
            </a:r>
            <a:r>
              <a:rPr lang="en-US" dirty="0" err="1" smtClean="0"/>
              <a:t>pesticidas</a:t>
            </a:r>
            <a:r>
              <a:rPr lang="en-US" dirty="0" smtClean="0"/>
              <a:t>.</a:t>
            </a:r>
          </a:p>
          <a:p>
            <a:pPr marL="617469" lvl="1" indent="-168401">
              <a:buFont typeface="Arial" panose="020B0604020202020204" pitchFamily="34" charset="0"/>
              <a:buChar char="•"/>
            </a:pPr>
            <a:endParaRPr lang="en-US" dirty="0" smtClean="0"/>
          </a:p>
          <a:p>
            <a:pPr defTabSz="898136">
              <a:defRPr/>
            </a:pPr>
            <a:r>
              <a:rPr lang="en-US" altLang="es-MX" b="1" dirty="0" err="1" smtClean="0"/>
              <a:t>Notas</a:t>
            </a:r>
            <a:r>
              <a:rPr lang="en-US" altLang="es-MX" b="1" dirty="0" smtClean="0"/>
              <a:t> para </a:t>
            </a:r>
            <a:r>
              <a:rPr lang="en-US" altLang="es-MX" b="1"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24535" indent="-224535" defTabSz="898136">
              <a:buFont typeface="+mj-lt"/>
              <a:buAutoNum type="arabicPeriod"/>
              <a:defRPr/>
            </a:pPr>
            <a:r>
              <a:rPr lang="es-ES" dirty="0" smtClean="0"/>
              <a:t>Los trabajadores y los manipuladores deben ser entrenados para usar los suministros de descontaminación para lavarse inmediatamente si los pesticidas se derraman o se rocían sobre el cuerpo. Los procedimientos de descontaminación de emergencia son extremadamente importantes porque ayudarán a reducir la severidad de la lesión en caso de exposición</a:t>
            </a:r>
            <a:r>
              <a:rPr lang="en-US" dirty="0" smtClean="0"/>
              <a:t>. </a:t>
            </a:r>
          </a:p>
          <a:p>
            <a:pPr marL="224535" indent="-224535">
              <a:buFont typeface="+mj-lt"/>
              <a:buAutoNum type="arabicPeriod"/>
            </a:pPr>
            <a:r>
              <a:rPr lang="es-ES" dirty="0" smtClean="0"/>
              <a:t>Un cambio importante a la norma: La EPA ha eliminado el texto reglamentario que permite a los empleadores dar permiso a los trabajadores y manipuladores para usar agua limpia de manantiales, arroyos, lagos u otras fuentes cuando están trabajando en áreas remotas y el agua de estas fuentes es más accesibles que los suministros de descontaminación localizados a un cuarto de milla de donde están trabajando.</a:t>
            </a:r>
            <a:r>
              <a:rPr lang="en-US" dirty="0" smtClean="0"/>
              <a:t> </a:t>
            </a:r>
            <a:r>
              <a:rPr lang="es-ES" dirty="0" smtClean="0"/>
              <a:t>La eliminación de esta disposición no prohíbe la práctica de permitir que los trabajadores o manipuladores utilicen agua limpia de manantiales, arroyos, lagos u otras fuentes para descontaminar si el agua está más cerca que los suministros de descontaminación proporcionados. Pero elimina la responsabilidad del empleador para asegurar que tal agua cumple con el estándar de ser de una calidad y temperatura que no causará daño o lesión si entra en contacto con la piel o los ojos o si es tragado. Bajo la regla final, cuando los trabajadores o manipuladores están realizando tareas en sitios remotos a más de un cuarto de milla del punto de acceso vehicular más cercano, los empleadores deben proporcionar todos los suministros de descontaminación requeridos (jabón, toallas de un solo uso</a:t>
            </a:r>
            <a:r>
              <a:rPr lang="es-ES" baseline="0" dirty="0" smtClean="0"/>
              <a:t> </a:t>
            </a:r>
            <a:r>
              <a:rPr lang="es-ES" dirty="0" smtClean="0"/>
              <a:t>y agua, y una</a:t>
            </a:r>
            <a:r>
              <a:rPr lang="es-ES" baseline="0" dirty="0" smtClean="0"/>
              <a:t> </a:t>
            </a:r>
            <a:r>
              <a:rPr lang="es-ES" dirty="0" smtClean="0"/>
              <a:t>muda de ropa limpia, si es necesario) en el punto de acceso vehicular más cercano. Los empleadores deben asegurarse de que los suministros de descontaminación estén disponibles lo más cerca posible del sitio remoto (según lo determinado por lo cerca que un vehículo puede llegar al sitio). Los empleadores no tienen que inspeccionar o confirmar que el agua de manantiales, arroyos, lagos u otras fuentes en sitios remotos cumple con un estándar de calidad y temperatura que no causará daño o lesión.</a:t>
            </a:r>
          </a:p>
          <a:p>
            <a:pPr marL="224535" indent="-224535">
              <a:buFont typeface="+mj-lt"/>
              <a:buAutoNum type="arabicPeriod"/>
            </a:pPr>
            <a:endParaRPr lang="en-US" u="sng" dirty="0" smtClean="0"/>
          </a:p>
          <a:p>
            <a:r>
              <a:rPr lang="en-US" dirty="0" err="1" smtClean="0"/>
              <a:t>Recurso</a:t>
            </a:r>
            <a:r>
              <a:rPr lang="en-US" dirty="0" smtClean="0"/>
              <a:t>/</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20019336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defTabSz="931774">
              <a:buFont typeface="+mj-lt"/>
              <a:buAutoNum type="arabicPeriod"/>
              <a:defRPr/>
            </a:pPr>
            <a:r>
              <a:rPr lang="en-US" dirty="0" smtClean="0"/>
              <a:t>The purpose of the safety data sheet (SDS) is to provide information about chemical and physical hazards, toxicity, first aid, PPE, emergency medical treatment and other information about the pesticides used on the establishment that workers and handlers might come in contact with. </a:t>
            </a:r>
            <a:endParaRPr lang="en-US" dirty="0"/>
          </a:p>
          <a:p>
            <a:pPr marL="224535" indent="-224535">
              <a:buFont typeface="+mj-lt"/>
              <a:buAutoNum type="arabicPeriod"/>
            </a:pPr>
            <a:r>
              <a:rPr lang="en-US" dirty="0"/>
              <a:t>Workers and handlers should refer to safety data sheets if there is an exposure. </a:t>
            </a:r>
          </a:p>
          <a:p>
            <a:pPr marL="224535" indent="-224535">
              <a:buFont typeface="+mj-lt"/>
              <a:buAutoNum type="arabicPeriod"/>
            </a:pPr>
            <a:r>
              <a:rPr lang="en-US" dirty="0"/>
              <a:t>Handlers should note that there are details about the environmental hazards and safety precautions for handling, storing, and transporting the pesticide.</a:t>
            </a:r>
          </a:p>
          <a:p>
            <a:pPr marL="224535" indent="-224535">
              <a:buFont typeface="+mj-lt"/>
              <a:buAutoNum type="arabicPeriod"/>
            </a:pPr>
            <a:r>
              <a:rPr lang="en-US" dirty="0"/>
              <a:t>SDS’s for all pesticides used on the establishment will be displayed at the central location and available during normal working hours.</a:t>
            </a:r>
          </a:p>
          <a:p>
            <a:pPr marL="224535" indent="-224535">
              <a:buFont typeface="+mj-lt"/>
              <a:buAutoNum type="arabicPeriod"/>
            </a:pPr>
            <a:r>
              <a:rPr lang="en-US" dirty="0"/>
              <a:t>SDS’s should match up with pesticide application records.</a:t>
            </a:r>
          </a:p>
          <a:p>
            <a:endParaRPr lang="en-US" dirty="0"/>
          </a:p>
          <a:p>
            <a:pPr defTabSz="898136">
              <a:defRPr/>
            </a:pPr>
            <a:r>
              <a:rPr lang="en-US" altLang="es-MX" b="1" dirty="0"/>
              <a:t>Notes for trainers of workers and pesticide handlers:</a:t>
            </a:r>
          </a:p>
          <a:p>
            <a:pPr marL="224535" indent="-224535">
              <a:buFont typeface="+mj-lt"/>
              <a:buAutoNum type="arabicPeriod"/>
            </a:pPr>
            <a:r>
              <a:rPr lang="en-US" dirty="0"/>
              <a:t>Ensure workers and pesticide handlers understand what a SDS is and its purpose. </a:t>
            </a:r>
          </a:p>
          <a:p>
            <a:pPr marL="224535" indent="-224535">
              <a:buFont typeface="+mj-lt"/>
              <a:buAutoNum type="arabicPeriod"/>
            </a:pPr>
            <a:r>
              <a:rPr lang="en-US" dirty="0"/>
              <a:t>It is the responsibility of the employer to do all the following:</a:t>
            </a:r>
          </a:p>
          <a:p>
            <a:pPr marL="617469" lvl="1" indent="-168401">
              <a:buFont typeface="Arial" panose="020B0604020202020204" pitchFamily="34" charset="0"/>
              <a:buChar char="•"/>
            </a:pPr>
            <a:r>
              <a:rPr lang="en-US" dirty="0"/>
              <a:t>Display SDS’s for all pesticides used on the establishment. Copies of the SDS’s used on the establishment must be displayed at a central location on an agricultural establishment that is readily accessible at all times during normal work hours and can be easily seen and read by workers and handlers. Usually this is a location where employees congregate such as where they check in or out of work, change clothes, eat, etc. </a:t>
            </a:r>
            <a:endParaRPr lang="en-US" b="0" baseline="0" dirty="0"/>
          </a:p>
          <a:p>
            <a:pPr marL="617469" lvl="1" indent="-168401">
              <a:buFont typeface="Arial" panose="020B0604020202020204" pitchFamily="34" charset="0"/>
              <a:buChar char="•"/>
            </a:pPr>
            <a:r>
              <a:rPr lang="en-US" dirty="0"/>
              <a:t>Provide workers and handlers information about location of the SDS’s on the establishment</a:t>
            </a:r>
          </a:p>
          <a:p>
            <a:pPr marL="617469" lvl="1" indent="-168401">
              <a:buFont typeface="Arial" panose="020B0604020202020204" pitchFamily="34" charset="0"/>
              <a:buChar char="•"/>
            </a:pPr>
            <a:r>
              <a:rPr lang="en-US" dirty="0"/>
              <a:t>Provide workers and handlers unimpeded access to SDS’s during normal working hours. </a:t>
            </a:r>
          </a:p>
          <a:p>
            <a:pPr marL="224535" indent="-224535">
              <a:buFont typeface="+mj-lt"/>
              <a:buAutoNum type="arabicPeriod"/>
            </a:pPr>
            <a:endParaRPr lang="en-US" dirty="0"/>
          </a:p>
          <a:p>
            <a:r>
              <a:rPr lang="en-US" dirty="0"/>
              <a:t>Sources: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r>
              <a:rPr lang="en-US" baseline="0" dirty="0"/>
              <a:t>US Environmental Protection Agency, </a:t>
            </a:r>
            <a:r>
              <a:rPr lang="en-US" b="0" i="1" dirty="0"/>
              <a:t>Pesticide Worker Protection Standard “How to Comply” Manual</a:t>
            </a:r>
            <a:r>
              <a:rPr lang="en-US" dirty="0"/>
              <a:t>&lt;https://www.epa.gov/pesticide-worker-safety/pesticide-worker-protection-standard-how-comply-manual&gt; (October 20, 2016</a:t>
            </a:r>
            <a:r>
              <a:rPr lang="en-US" dirty="0" smtClean="0"/>
              <a:t>) </a:t>
            </a:r>
          </a:p>
          <a:p>
            <a:endParaRPr 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4535" indent="-224535" defTabSz="931774">
              <a:buFont typeface="+mj-lt"/>
              <a:buAutoNum type="arabicPeriod"/>
              <a:defRPr/>
            </a:pPr>
            <a:r>
              <a:rPr lang="en-US" dirty="0" smtClean="0"/>
              <a:t>El </a:t>
            </a:r>
            <a:r>
              <a:rPr lang="en-US" dirty="0" err="1" smtClean="0"/>
              <a:t>propósito</a:t>
            </a:r>
            <a:r>
              <a:rPr lang="en-US" dirty="0" smtClean="0"/>
              <a:t> de las</a:t>
            </a:r>
            <a:r>
              <a:rPr lang="en-US" baseline="0" dirty="0" smtClean="0"/>
              <a:t> </a:t>
            </a:r>
            <a:r>
              <a:rPr lang="en-US" baseline="0" dirty="0" err="1" smtClean="0"/>
              <a:t>hojas</a:t>
            </a:r>
            <a:r>
              <a:rPr lang="en-US" baseline="0" dirty="0" smtClean="0"/>
              <a:t> de </a:t>
            </a:r>
            <a:r>
              <a:rPr lang="en-US" baseline="0" dirty="0" err="1" smtClean="0"/>
              <a:t>datos</a:t>
            </a:r>
            <a:r>
              <a:rPr lang="en-US" baseline="0" dirty="0" smtClean="0"/>
              <a:t> de </a:t>
            </a:r>
            <a:r>
              <a:rPr lang="en-US" baseline="0" dirty="0" err="1" smtClean="0"/>
              <a:t>seguridad</a:t>
            </a:r>
            <a:r>
              <a:rPr lang="en-US" baseline="0" dirty="0" smtClean="0"/>
              <a:t> </a:t>
            </a:r>
            <a:r>
              <a:rPr lang="en-US" dirty="0" smtClean="0"/>
              <a:t>(SDS, </a:t>
            </a:r>
            <a:r>
              <a:rPr lang="en-US" dirty="0" err="1" smtClean="0"/>
              <a:t>por</a:t>
            </a:r>
            <a:r>
              <a:rPr lang="en-US" baseline="0" dirty="0" smtClean="0"/>
              <a:t> </a:t>
            </a:r>
            <a:r>
              <a:rPr lang="en-US" baseline="0" dirty="0" err="1" smtClean="0"/>
              <a:t>sus</a:t>
            </a:r>
            <a:r>
              <a:rPr lang="en-US" baseline="0" dirty="0" smtClean="0"/>
              <a:t> </a:t>
            </a:r>
            <a:r>
              <a:rPr lang="en-US" baseline="0" dirty="0" err="1" smtClean="0"/>
              <a:t>siglas</a:t>
            </a:r>
            <a:r>
              <a:rPr lang="en-US" baseline="0" dirty="0" smtClean="0"/>
              <a:t> </a:t>
            </a:r>
            <a:r>
              <a:rPr lang="en-US" baseline="0" dirty="0" err="1" smtClean="0"/>
              <a:t>en</a:t>
            </a:r>
            <a:r>
              <a:rPr lang="en-US" baseline="0" dirty="0" smtClean="0"/>
              <a:t> </a:t>
            </a:r>
            <a:r>
              <a:rPr lang="en-US" baseline="0" dirty="0" err="1" smtClean="0"/>
              <a:t>inglés</a:t>
            </a:r>
            <a:r>
              <a:rPr lang="en-US" dirty="0" smtClean="0"/>
              <a:t>) </a:t>
            </a:r>
            <a:r>
              <a:rPr lang="en-US" dirty="0" err="1" smtClean="0"/>
              <a:t>es</a:t>
            </a:r>
            <a:r>
              <a:rPr lang="en-US" dirty="0" smtClean="0"/>
              <a:t> </a:t>
            </a:r>
            <a:r>
              <a:rPr lang="es-ES" dirty="0" smtClean="0"/>
              <a:t>proporcionar información sobre los riesgos, el tratamiento médico de emergencia y otra información sobre los pesticidas utilizados en el establecimiento a los que alguien pudiera estar expuesto</a:t>
            </a:r>
            <a:r>
              <a:rPr lang="en-US" dirty="0" smtClean="0"/>
              <a:t>. </a:t>
            </a:r>
          </a:p>
          <a:p>
            <a:pPr marL="224535" indent="-224535">
              <a:buFont typeface="+mj-lt"/>
              <a:buAutoNum type="arabicPeriod"/>
            </a:pPr>
            <a:r>
              <a:rPr lang="en-US" dirty="0" smtClean="0"/>
              <a:t>Los </a:t>
            </a:r>
            <a:r>
              <a:rPr lang="en-US" dirty="0" err="1" smtClean="0"/>
              <a:t>trabajadores</a:t>
            </a:r>
            <a:r>
              <a:rPr lang="en-US" baseline="0" dirty="0" smtClean="0"/>
              <a:t> y </a:t>
            </a:r>
            <a:r>
              <a:rPr lang="en-US" baseline="0" dirty="0" err="1" smtClean="0"/>
              <a:t>los</a:t>
            </a:r>
            <a:r>
              <a:rPr lang="en-US" baseline="0" dirty="0" smtClean="0"/>
              <a:t> </a:t>
            </a:r>
            <a:r>
              <a:rPr lang="en-US" baseline="0" dirty="0" err="1" smtClean="0"/>
              <a:t>manipuladores</a:t>
            </a:r>
            <a:r>
              <a:rPr lang="en-US" baseline="0" dirty="0" smtClean="0"/>
              <a:t> </a:t>
            </a:r>
            <a:r>
              <a:rPr lang="en-US" baseline="0" dirty="0" err="1" smtClean="0"/>
              <a:t>deben</a:t>
            </a:r>
            <a:r>
              <a:rPr lang="en-US" baseline="0" dirty="0" smtClean="0"/>
              <a:t> </a:t>
            </a:r>
            <a:r>
              <a:rPr lang="en-US" baseline="0" dirty="0" err="1" smtClean="0"/>
              <a:t>referir</a:t>
            </a:r>
            <a:r>
              <a:rPr lang="en-US" baseline="0" dirty="0" smtClean="0"/>
              <a:t> al SDS </a:t>
            </a:r>
            <a:r>
              <a:rPr lang="en-US" baseline="0" dirty="0" err="1" smtClean="0"/>
              <a:t>si</a:t>
            </a:r>
            <a:r>
              <a:rPr lang="en-US" baseline="0" dirty="0" smtClean="0"/>
              <a:t> hay </a:t>
            </a:r>
            <a:r>
              <a:rPr lang="en-US" baseline="0" dirty="0" err="1" smtClean="0"/>
              <a:t>una</a:t>
            </a:r>
            <a:r>
              <a:rPr lang="en-US" baseline="0" dirty="0" smtClean="0"/>
              <a:t> </a:t>
            </a:r>
            <a:r>
              <a:rPr lang="en-US" baseline="0" dirty="0" err="1" smtClean="0"/>
              <a:t>exposición</a:t>
            </a:r>
            <a:r>
              <a:rPr lang="en-US" baseline="0" dirty="0" smtClean="0"/>
              <a:t>. </a:t>
            </a:r>
          </a:p>
          <a:p>
            <a:pPr marL="224535" indent="-224535">
              <a:buFont typeface="+mj-lt"/>
              <a:buAutoNum type="arabicPeriod"/>
            </a:pPr>
            <a:r>
              <a:rPr lang="es-ES" dirty="0" smtClean="0"/>
              <a:t>Los manipuladores deben tener en cuenta que hay detalles sobre los riesgos</a:t>
            </a:r>
            <a:r>
              <a:rPr lang="es-ES" baseline="0" dirty="0" smtClean="0"/>
              <a:t> al medio ambiente</a:t>
            </a:r>
            <a:r>
              <a:rPr lang="es-ES" dirty="0" smtClean="0"/>
              <a:t> y las precauciones de seguridad para manipular, almacenar y transportar el pesticida</a:t>
            </a:r>
            <a:r>
              <a:rPr lang="en-US" dirty="0" smtClean="0"/>
              <a:t>.</a:t>
            </a:r>
          </a:p>
          <a:p>
            <a:pPr marL="224535" indent="-224535">
              <a:buFont typeface="+mj-lt"/>
              <a:buAutoNum type="arabicPeriod"/>
            </a:pPr>
            <a:r>
              <a:rPr lang="es-ES" dirty="0" smtClean="0"/>
              <a:t>La SDS para todos los pesticidas utilizados en el establecimiento se mostrarán en el lugar central y estarán disponibles durante las horas típicas de trabajo</a:t>
            </a:r>
            <a:r>
              <a:rPr lang="en-US" dirty="0" smtClean="0"/>
              <a:t>.</a:t>
            </a:r>
          </a:p>
          <a:p>
            <a:pPr marL="224535" indent="-224535">
              <a:buFont typeface="+mj-lt"/>
              <a:buAutoNum type="arabicPeriod"/>
            </a:pPr>
            <a:r>
              <a:rPr lang="es-ES" dirty="0" smtClean="0"/>
              <a:t>La SDS deben coincidir con la información en los registros de aplicación de pesticidas.</a:t>
            </a:r>
          </a:p>
          <a:p>
            <a:pPr marL="224535" indent="-224535">
              <a:buFont typeface="+mj-lt"/>
              <a:buAutoNum type="arabicPeriod"/>
            </a:pPr>
            <a:endParaRPr lang="en-US" dirty="0" smtClean="0"/>
          </a:p>
          <a:p>
            <a:pPr defTabSz="898136">
              <a:defRPr/>
            </a:pPr>
            <a:r>
              <a:rPr lang="en-US" altLang="es-MX" b="1" dirty="0" err="1" smtClean="0"/>
              <a:t>Notas</a:t>
            </a:r>
            <a:r>
              <a:rPr lang="en-US" altLang="es-MX" b="1" baseline="0" dirty="0" smtClean="0"/>
              <a:t> para </a:t>
            </a:r>
            <a:r>
              <a:rPr lang="en-US" altLang="es-MX" b="1" baseline="0" dirty="0" err="1" smtClean="0"/>
              <a:t>capacitadores</a:t>
            </a:r>
            <a:r>
              <a:rPr lang="en-US" altLang="es-MX" b="1" baseline="0" dirty="0" smtClean="0"/>
              <a:t> de </a:t>
            </a:r>
            <a:r>
              <a:rPr lang="en-US" altLang="es-MX" b="1" baseline="0" dirty="0" err="1" smtClean="0"/>
              <a:t>manipuladores</a:t>
            </a:r>
            <a:r>
              <a:rPr lang="en-US" altLang="es-MX" b="1" baseline="0" dirty="0" smtClean="0"/>
              <a:t> y </a:t>
            </a:r>
            <a:r>
              <a:rPr lang="en-US" altLang="es-MX" b="1" baseline="0" dirty="0" err="1" smtClean="0"/>
              <a:t>trabajadores</a:t>
            </a:r>
            <a:r>
              <a:rPr lang="en-US" altLang="es-MX" b="1" dirty="0" smtClean="0"/>
              <a:t>:</a:t>
            </a:r>
          </a:p>
          <a:p>
            <a:pPr marL="224535" indent="-224535">
              <a:buFont typeface="+mj-lt"/>
              <a:buAutoNum type="arabicPeriod"/>
            </a:pPr>
            <a:r>
              <a:rPr lang="es-ES" dirty="0" smtClean="0"/>
              <a:t>Asegúrese de que los trabajadores y manipuladores de pesticidas comprenden lo que es una SDS y su propósito</a:t>
            </a:r>
            <a:r>
              <a:rPr lang="en-US" dirty="0" smtClean="0"/>
              <a:t>. </a:t>
            </a:r>
          </a:p>
          <a:p>
            <a:pPr marL="224535" indent="-224535">
              <a:buFont typeface="+mj-lt"/>
              <a:buAutoNum type="arabicPeriod"/>
            </a:pPr>
            <a:r>
              <a:rPr lang="es-ES" dirty="0" smtClean="0"/>
              <a:t>Es responsabilidad del empleador hacer todo lo siguiente</a:t>
            </a:r>
            <a:r>
              <a:rPr lang="en-US" dirty="0" smtClean="0"/>
              <a:t>:</a:t>
            </a:r>
          </a:p>
          <a:p>
            <a:pPr marL="617469" lvl="1" indent="-168401">
              <a:buFont typeface="Arial" panose="020B0604020202020204" pitchFamily="34" charset="0"/>
              <a:buChar char="•"/>
            </a:pPr>
            <a:r>
              <a:rPr lang="es-ES" dirty="0" smtClean="0"/>
              <a:t>Mostrar una copia de la SDS para cada pesticida que se utiliza en el establecimiento.</a:t>
            </a:r>
            <a:r>
              <a:rPr lang="es-ES" baseline="0" dirty="0" smtClean="0"/>
              <a:t> L</a:t>
            </a:r>
            <a:r>
              <a:rPr lang="es-ES" dirty="0" smtClean="0"/>
              <a:t>as copias del SDS para cada pesticida usado en el establecimiento deben ser exhibidas en un</a:t>
            </a:r>
            <a:r>
              <a:rPr lang="es-ES" baseline="0" dirty="0" smtClean="0"/>
              <a:t> lugar </a:t>
            </a:r>
            <a:r>
              <a:rPr lang="es-ES" dirty="0" smtClean="0"/>
              <a:t>central en el establecimiento agrícola. El SDS debe ser fácilmente accesible en todo momento durante las horas normales de trabajo y puede ser visto y leído fácilmente por los trabajadores y los manipuladores. El lugar central</a:t>
            </a:r>
            <a:r>
              <a:rPr lang="es-ES" baseline="0" dirty="0" smtClean="0"/>
              <a:t> </a:t>
            </a:r>
            <a:r>
              <a:rPr lang="es-ES" dirty="0" smtClean="0"/>
              <a:t>es típicamente donde los empleados se congregan. Por lo general, este es un lugar donde los empleados se reúnen, como por ejemplo, un</a:t>
            </a:r>
            <a:r>
              <a:rPr lang="es-ES" baseline="0" dirty="0" smtClean="0"/>
              <a:t> área que </a:t>
            </a:r>
            <a:r>
              <a:rPr lang="es-ES" dirty="0" smtClean="0"/>
              <a:t>entren antes</a:t>
            </a:r>
            <a:r>
              <a:rPr lang="es-ES" baseline="0" dirty="0" smtClean="0"/>
              <a:t> de empezar </a:t>
            </a:r>
            <a:r>
              <a:rPr lang="es-ES" dirty="0" smtClean="0"/>
              <a:t>el trabajo, cambian la ropa, comen, etc.</a:t>
            </a:r>
          </a:p>
          <a:p>
            <a:pPr marL="617469" lvl="1" indent="-168401">
              <a:buFont typeface="Arial" panose="020B0604020202020204" pitchFamily="34" charset="0"/>
              <a:buChar char="•"/>
            </a:pPr>
            <a:r>
              <a:rPr lang="es-ES" dirty="0" smtClean="0"/>
              <a:t>Proporcionar a los trabajadores y manipuladores información sobre el lugar central donde</a:t>
            </a:r>
            <a:r>
              <a:rPr lang="es-ES" baseline="0" dirty="0" smtClean="0"/>
              <a:t> encuentren</a:t>
            </a:r>
            <a:r>
              <a:rPr lang="es-ES" dirty="0" smtClean="0"/>
              <a:t> las SDS en el establecimiento</a:t>
            </a:r>
          </a:p>
          <a:p>
            <a:pPr marL="617469" lvl="1" indent="-168401">
              <a:buFont typeface="Arial" panose="020B0604020202020204" pitchFamily="34" charset="0"/>
              <a:buChar char="•"/>
            </a:pPr>
            <a:r>
              <a:rPr lang="es-ES" dirty="0" smtClean="0"/>
              <a:t>Proporcionar a los trabajadores y manipuladores acceso sin obstáculos a SDS durante las horas normales de trabajo.</a:t>
            </a:r>
            <a:r>
              <a:rPr lang="en-US" dirty="0" smtClean="0"/>
              <a:t> </a:t>
            </a:r>
          </a:p>
          <a:p>
            <a:pPr marL="449068" lvl="1"/>
            <a:endParaRPr lang="en-US" dirty="0" smtClean="0"/>
          </a:p>
          <a:p>
            <a:r>
              <a:rPr lang="en-US" dirty="0" err="1" smtClean="0"/>
              <a:t>Recursos</a:t>
            </a:r>
            <a:r>
              <a:rPr lang="en-US" dirty="0" smtClean="0"/>
              <a:t>/</a:t>
            </a:r>
            <a:r>
              <a:rPr lang="en-US" dirty="0" err="1" smtClean="0"/>
              <a:t>Referencia</a:t>
            </a:r>
            <a:endParaRPr lang="en-US" dirty="0" smtClean="0"/>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p>
          <a:p>
            <a:r>
              <a:rPr lang="en-US" baseline="0" dirty="0" smtClean="0"/>
              <a:t>US Environmental Protection Agency, </a:t>
            </a:r>
            <a:r>
              <a:rPr lang="en-US" b="0" i="1" dirty="0" smtClean="0"/>
              <a:t>Pesticide Worker Protection Standard “How to Comply” Manual</a:t>
            </a:r>
            <a:r>
              <a:rPr lang="en-US" dirty="0" smtClean="0"/>
              <a:t>&lt;https://www.epa.gov/pesticide-worker-safety/pesticide-worker-protection-standard-how-comply-manual&gt; (October 20, 2016)</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1669061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altLang="es-MX" b="1" dirty="0"/>
              <a:t>Information required to be covered: </a:t>
            </a:r>
          </a:p>
          <a:p>
            <a:pPr marL="224535" indent="-224535">
              <a:buFont typeface="+mj-lt"/>
              <a:buAutoNum type="arabicPeriod"/>
            </a:pPr>
            <a:r>
              <a:rPr lang="en-US" dirty="0"/>
              <a:t>Workers and handlers should seek medical attention as soon as possible if they believe they have been poisoned, injured, or made ill by pesticides. </a:t>
            </a:r>
          </a:p>
          <a:p>
            <a:pPr marL="224535" indent="-224535" defTabSz="898136">
              <a:buFont typeface="+mj-lt"/>
              <a:buAutoNum type="arabicPeriod"/>
              <a:defRPr/>
            </a:pPr>
            <a:r>
              <a:rPr lang="en-US" dirty="0"/>
              <a:t>The name, address and telephone number of a nearby medical care facility capable of providing emergency medical treatment is listed at the central location </a:t>
            </a:r>
          </a:p>
          <a:p>
            <a:pPr marL="224535" indent="-224535">
              <a:buFont typeface="+mj-lt"/>
              <a:buAutoNum type="arabicPeriod"/>
            </a:pPr>
            <a:r>
              <a:rPr lang="en-US" dirty="0"/>
              <a:t>The agricultural employer will provide transportation.</a:t>
            </a:r>
            <a:r>
              <a:rPr lang="en-US" baseline="0" dirty="0"/>
              <a:t> They </a:t>
            </a:r>
            <a:r>
              <a:rPr lang="en-US" dirty="0"/>
              <a:t>can “make transportation available” by: taking the employee to the medical care facility, by calling an emergency vehicle, such as an ambulance, or by making sure the employee has a ride to the medical care facility with someone else.</a:t>
            </a:r>
          </a:p>
          <a:p>
            <a:endParaRPr lang="en-US" dirty="0"/>
          </a:p>
          <a:p>
            <a:r>
              <a:rPr lang="en-US" b="1" dirty="0"/>
              <a:t>Suggested Activity: </a:t>
            </a:r>
          </a:p>
          <a:p>
            <a:pPr marL="224535" indent="-224535" defTabSz="898136">
              <a:buFont typeface="+mj-lt"/>
              <a:buAutoNum type="arabicPeriod"/>
              <a:defRPr/>
            </a:pPr>
            <a:r>
              <a:rPr lang="en-US" dirty="0" smtClean="0"/>
              <a:t>Section </a:t>
            </a:r>
            <a:r>
              <a:rPr lang="en-US" dirty="0"/>
              <a:t>7. Activities for First Aid for Pesticide Illnesses and Injuries: “First Aid and How to Obtain Medical Assistance”</a:t>
            </a:r>
          </a:p>
          <a:p>
            <a:endParaRPr lang="en-US" dirty="0"/>
          </a:p>
          <a:p>
            <a:r>
              <a:rPr lang="en-US" dirty="0"/>
              <a:t>Sources: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r>
              <a:rPr lang="en-US" baseline="0" dirty="0"/>
              <a:t>US Environmental Protection Agency, </a:t>
            </a:r>
            <a:r>
              <a:rPr lang="en-US" b="0" i="1" dirty="0"/>
              <a:t>Pesticide Worker Protection Standard “How to Comply” Manual</a:t>
            </a:r>
            <a:r>
              <a:rPr lang="en-US" dirty="0"/>
              <a:t>&lt;https://</a:t>
            </a:r>
            <a:r>
              <a:rPr lang="en-US" dirty="0" smtClean="0"/>
              <a:t>www.epa.gov/pesticide-worker-safety/pesticide-worker-protection-standard-how-comply-manual</a:t>
            </a:r>
            <a:r>
              <a:rPr lang="en-US" dirty="0"/>
              <a:t>&gt; (October 20, 2016</a:t>
            </a:r>
            <a:r>
              <a:rPr lang="en-US" dirty="0" smtClean="0"/>
              <a:t>)</a:t>
            </a:r>
          </a:p>
          <a:p>
            <a:endParaRPr lang="en-US" dirty="0" smtClean="0"/>
          </a:p>
          <a:p>
            <a:pPr defTabSz="898136">
              <a:defRPr/>
            </a:pPr>
            <a:r>
              <a:rPr lang="en-US" altLang="es-MX" b="1" dirty="0" err="1" smtClean="0"/>
              <a:t>Información</a:t>
            </a:r>
            <a:r>
              <a:rPr lang="en-US" altLang="es-MX" b="1" dirty="0" smtClean="0"/>
              <a:t> que se</a:t>
            </a:r>
            <a:r>
              <a:rPr lang="en-US" altLang="es-MX" b="1" baseline="0" dirty="0" smtClean="0"/>
              <a:t>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Los trabajadores y manipuladores deben buscar atención médica lo más pronto posible si creen que han sido envenenados, heridos o enfermados por pesticidas</a:t>
            </a:r>
            <a:r>
              <a:rPr lang="en-US" dirty="0" smtClean="0"/>
              <a:t>. </a:t>
            </a:r>
          </a:p>
          <a:p>
            <a:pPr marL="224535" indent="-224535" defTabSz="898136">
              <a:buFont typeface="+mj-lt"/>
              <a:buAutoNum type="arabicPeriod"/>
              <a:defRPr/>
            </a:pPr>
            <a:r>
              <a:rPr lang="es-ES" dirty="0" smtClean="0"/>
              <a:t>El nombre, la dirección y el número de teléfono de un centro médico cercano capaz de proporcionar tratamiento médico de emergencia deberá estar disponible en el lugar central de información.</a:t>
            </a:r>
          </a:p>
          <a:p>
            <a:pPr marL="224535" indent="-224535" defTabSz="898136">
              <a:buFont typeface="+mj-lt"/>
              <a:buAutoNum type="arabicPeriod"/>
              <a:defRPr/>
            </a:pPr>
            <a:r>
              <a:rPr lang="es-ES" dirty="0" smtClean="0"/>
              <a:t>El empleador agrícola proporcionará transporte. Pueden “tener transporte</a:t>
            </a:r>
            <a:r>
              <a:rPr lang="es-ES" baseline="0" dirty="0" smtClean="0"/>
              <a:t> disponible</a:t>
            </a:r>
            <a:r>
              <a:rPr lang="es-ES" dirty="0" smtClean="0"/>
              <a:t>": llevando al empleado al centro de atención médica, llamando a un vehículo de emergencia, como una ambulancia, o asegurándose de que el empleado tiene transporte al centro médico con otra persona.</a:t>
            </a:r>
            <a:endParaRPr lang="en-US" dirty="0" smtClean="0"/>
          </a:p>
          <a:p>
            <a:endParaRPr lang="en-US" dirty="0" smtClean="0"/>
          </a:p>
          <a:p>
            <a:r>
              <a:rPr lang="en-US" b="1" dirty="0" err="1" smtClean="0"/>
              <a:t>Actividad</a:t>
            </a:r>
            <a:r>
              <a:rPr lang="en-US" b="1" baseline="0" dirty="0" smtClean="0"/>
              <a:t> </a:t>
            </a:r>
            <a:r>
              <a:rPr lang="en-US" b="1" baseline="0" dirty="0" err="1" smtClean="0"/>
              <a:t>sugerida</a:t>
            </a:r>
            <a:r>
              <a:rPr lang="en-US" b="1" dirty="0" smtClean="0"/>
              <a:t>: </a:t>
            </a:r>
          </a:p>
          <a:p>
            <a:pPr marL="224535" indent="-224535" defTabSz="898136">
              <a:buFont typeface="+mj-lt"/>
              <a:buAutoNum type="arabicPeriod"/>
              <a:defRPr/>
            </a:pPr>
            <a:r>
              <a:rPr lang="en-US" dirty="0" err="1" smtClean="0"/>
              <a:t>Sección</a:t>
            </a:r>
            <a:r>
              <a:rPr lang="en-US" dirty="0" smtClean="0"/>
              <a:t> 7. P</a:t>
            </a:r>
            <a:r>
              <a:rPr lang="es-ES" dirty="0" smtClean="0"/>
              <a:t>rimeros auxilios para enfermedades y lesiones causados por pesticidas: </a:t>
            </a:r>
            <a:r>
              <a:rPr lang="en-US" dirty="0" smtClean="0"/>
              <a:t>“los</a:t>
            </a:r>
            <a:r>
              <a:rPr lang="en-US" baseline="0" dirty="0" smtClean="0"/>
              <a:t> </a:t>
            </a:r>
            <a:r>
              <a:rPr lang="en-US" baseline="0" dirty="0" err="1" smtClean="0"/>
              <a:t>primeros</a:t>
            </a:r>
            <a:r>
              <a:rPr lang="en-US" baseline="0" dirty="0" smtClean="0"/>
              <a:t> </a:t>
            </a:r>
            <a:r>
              <a:rPr lang="en-US" baseline="0" dirty="0" err="1" smtClean="0"/>
              <a:t>auxilios</a:t>
            </a:r>
            <a:r>
              <a:rPr lang="en-US" baseline="0" dirty="0" smtClean="0"/>
              <a:t> y </a:t>
            </a:r>
            <a:r>
              <a:rPr lang="en-US" baseline="0" dirty="0" err="1" smtClean="0"/>
              <a:t>cómo</a:t>
            </a:r>
            <a:r>
              <a:rPr lang="en-US" baseline="0" dirty="0" smtClean="0"/>
              <a:t> </a:t>
            </a:r>
            <a:r>
              <a:rPr lang="en-US" baseline="0" dirty="0" err="1" smtClean="0"/>
              <a:t>obetener</a:t>
            </a:r>
            <a:r>
              <a:rPr lang="en-US" baseline="0" dirty="0" smtClean="0"/>
              <a:t> </a:t>
            </a:r>
            <a:r>
              <a:rPr lang="en-US" baseline="0" dirty="0" err="1" smtClean="0"/>
              <a:t>atención</a:t>
            </a:r>
            <a:r>
              <a:rPr lang="en-US" baseline="0" dirty="0" smtClean="0"/>
              <a:t> </a:t>
            </a:r>
            <a:r>
              <a:rPr lang="en-US" baseline="0" dirty="0" err="1" smtClean="0"/>
              <a:t>médica</a:t>
            </a:r>
            <a:r>
              <a:rPr lang="en-US" baseline="0" dirty="0" smtClean="0"/>
              <a:t>.”</a:t>
            </a:r>
          </a:p>
          <a:p>
            <a:pPr marL="224535" indent="-224535" defTabSz="898136">
              <a:buFont typeface="+mj-lt"/>
              <a:buAutoNum type="arabicPeriod"/>
              <a:defRPr/>
            </a:pPr>
            <a:endParaRPr lang="en-US" dirty="0" smtClean="0"/>
          </a:p>
          <a:p>
            <a:r>
              <a:rPr lang="en-US" dirty="0" err="1" smtClean="0"/>
              <a:t>Recurso</a:t>
            </a:r>
            <a:r>
              <a:rPr lang="en-US" dirty="0" smtClean="0"/>
              <a:t>/</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p>
          <a:p>
            <a:r>
              <a:rPr lang="en-US" baseline="0" dirty="0" smtClean="0"/>
              <a:t>US Environmental Protection Agency, </a:t>
            </a:r>
            <a:r>
              <a:rPr lang="en-US" b="0" i="1" dirty="0" smtClean="0"/>
              <a:t>Pesticide Worker Protection Standard “How to Comply” Manual</a:t>
            </a:r>
            <a:r>
              <a:rPr lang="en-US" dirty="0" smtClean="0"/>
              <a:t>&lt;https://www.epa.gov/pesticide-worker-safety/pesticide-worker-protection-standard-how-comply-manual&gt; (October 20, 2016)</a:t>
            </a:r>
          </a:p>
          <a:p>
            <a:r>
              <a:rPr lang="es-ES" dirty="0" smtClean="0"/>
              <a:t/>
            </a:r>
            <a:br>
              <a:rPr lang="es-ES" dirty="0" smtClean="0"/>
            </a:b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2026758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29736" indent="-280667" eaLnBrk="0" hangingPunct="0">
              <a:defRPr>
                <a:solidFill>
                  <a:schemeClr val="tx1"/>
                </a:solidFill>
                <a:latin typeface="Arial" panose="020B0604020202020204" pitchFamily="34" charset="0"/>
                <a:ea typeface="MS PGothic" panose="020B0600070205080204" pitchFamily="34" charset="-128"/>
              </a:defRPr>
            </a:lvl2pPr>
            <a:lvl3pPr marL="1122671" indent="-224535" eaLnBrk="0" hangingPunct="0">
              <a:defRPr>
                <a:solidFill>
                  <a:schemeClr val="tx1"/>
                </a:solidFill>
                <a:latin typeface="Arial" panose="020B0604020202020204" pitchFamily="34" charset="0"/>
                <a:ea typeface="MS PGothic" panose="020B0600070205080204" pitchFamily="34" charset="-128"/>
              </a:defRPr>
            </a:lvl3pPr>
            <a:lvl4pPr marL="1571739" indent="-224535" eaLnBrk="0" hangingPunct="0">
              <a:defRPr>
                <a:solidFill>
                  <a:schemeClr val="tx1"/>
                </a:solidFill>
                <a:latin typeface="Arial" panose="020B0604020202020204" pitchFamily="34" charset="0"/>
                <a:ea typeface="MS PGothic" panose="020B0600070205080204" pitchFamily="34" charset="-128"/>
              </a:defRPr>
            </a:lvl4pPr>
            <a:lvl5pPr marL="2020807" indent="-224535" eaLnBrk="0" hangingPunct="0">
              <a:defRPr>
                <a:solidFill>
                  <a:schemeClr val="tx1"/>
                </a:solidFill>
                <a:latin typeface="Arial" panose="020B0604020202020204" pitchFamily="34" charset="0"/>
                <a:ea typeface="MS PGothic" panose="020B0600070205080204" pitchFamily="34" charset="-128"/>
              </a:defRPr>
            </a:lvl5pPr>
            <a:lvl6pPr marL="2469876" indent="-224535" defTabSz="44906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18944" indent="-224535" defTabSz="44906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68012" indent="-224535" defTabSz="44906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7080" indent="-224535" defTabSz="44906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78</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2378075" y="534988"/>
            <a:ext cx="4751388" cy="2671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1266241" y="3385676"/>
            <a:ext cx="6970507" cy="32077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8136">
              <a:defRPr/>
            </a:pPr>
            <a:r>
              <a:rPr lang="en-US" altLang="es-MX" b="1" dirty="0"/>
              <a:t>Information required to be covered: </a:t>
            </a:r>
          </a:p>
          <a:p>
            <a:pPr marL="224535" indent="-224535">
              <a:buFont typeface="+mj-lt"/>
              <a:buAutoNum type="arabicPeriod"/>
            </a:pPr>
            <a:r>
              <a:rPr lang="en-US" dirty="0"/>
              <a:t>If pesticide gets on the skin, the faster the chemical is washed off, the more minor the injury. The following steps should be taken in the event of a skin exposure:</a:t>
            </a:r>
          </a:p>
          <a:p>
            <a:pPr marL="617469" lvl="1" indent="-168401">
              <a:buFont typeface="Arial" panose="020B0604020202020204" pitchFamily="34" charset="0"/>
              <a:buChar char="•"/>
            </a:pPr>
            <a:r>
              <a:rPr lang="en-US" dirty="0"/>
              <a:t>Remove clothing and PPE carefully but as quickly as possible. Try to limit contact with the skin. </a:t>
            </a:r>
          </a:p>
          <a:p>
            <a:pPr marL="617469" lvl="1" indent="-168401">
              <a:buFont typeface="Arial" panose="020B0604020202020204" pitchFamily="34" charset="0"/>
              <a:buChar char="•"/>
            </a:pPr>
            <a:r>
              <a:rPr lang="en-US" dirty="0"/>
              <a:t>Rinse skin</a:t>
            </a:r>
          </a:p>
          <a:p>
            <a:pPr marL="617469" lvl="1" indent="-168401">
              <a:buFont typeface="Arial" panose="020B0604020202020204" pitchFamily="34" charset="0"/>
              <a:buChar char="•"/>
            </a:pPr>
            <a:r>
              <a:rPr lang="en-US" dirty="0"/>
              <a:t>Cleanse skin and hair thoroughly with soap and water</a:t>
            </a:r>
          </a:p>
          <a:p>
            <a:pPr marL="617469" lvl="1" indent="-168401">
              <a:buFont typeface="Arial" panose="020B0604020202020204" pitchFamily="34" charset="0"/>
              <a:buChar char="•"/>
            </a:pPr>
            <a:r>
              <a:rPr lang="en-US" dirty="0"/>
              <a:t>Dry and cover the victim with any clean item available </a:t>
            </a:r>
          </a:p>
          <a:p>
            <a:pPr marL="617469" lvl="1" indent="-168401">
              <a:buFont typeface="Arial" panose="020B0604020202020204" pitchFamily="34" charset="0"/>
              <a:buChar char="•"/>
            </a:pPr>
            <a:r>
              <a:rPr lang="en-US" dirty="0"/>
              <a:t>If there is a chemical skin burn avoid using ointments, lotions, powders, and other drugs in first aid treatments of burns, and </a:t>
            </a:r>
          </a:p>
          <a:p>
            <a:pPr marL="617469" lvl="1" indent="-168401">
              <a:buFont typeface="Arial" panose="020B0604020202020204" pitchFamily="34" charset="0"/>
              <a:buChar char="•"/>
            </a:pPr>
            <a:r>
              <a:rPr lang="en-US" dirty="0"/>
              <a:t>Get medical attention if necessary. </a:t>
            </a:r>
          </a:p>
          <a:p>
            <a:pPr marL="224535" indent="-224535" defTabSz="898136">
              <a:buFont typeface="+mj-lt"/>
              <a:buAutoNum type="arabicPeriod"/>
              <a:defRPr/>
            </a:pPr>
            <a:r>
              <a:rPr lang="en-US" dirty="0"/>
              <a:t>Workers and handlers should refer to safety data sheets if there is an exposure. </a:t>
            </a:r>
          </a:p>
          <a:p>
            <a:pPr defTabSz="898136">
              <a:defRPr/>
            </a:pPr>
            <a:endParaRPr lang="en-US" altLang="es-MX" b="1" dirty="0"/>
          </a:p>
          <a:p>
            <a:pPr defTabSz="898136">
              <a:defRPr/>
            </a:pPr>
            <a:r>
              <a:rPr lang="en-US" altLang="es-MX" b="1" dirty="0"/>
              <a:t>Notes for trainers of workers and pesticide handlers:</a:t>
            </a:r>
          </a:p>
          <a:p>
            <a:pPr marL="224535" indent="-224535" defTabSz="898136">
              <a:buFont typeface="+mj-lt"/>
              <a:buAutoNum type="arabicPeriod"/>
              <a:defRPr/>
            </a:pPr>
            <a:r>
              <a:rPr lang="en-US" dirty="0"/>
              <a:t>Both agricultural workers and pesticide handlers need to know about the correct first aid procedures for pesticide injuries or poisoning. There are some things workers can do immediately to lessen a potential injury before the person (victim) is taken to the medical facility.</a:t>
            </a:r>
          </a:p>
          <a:p>
            <a:pPr marL="224535" indent="-224535" defTabSz="898136">
              <a:buFont typeface="+mj-lt"/>
              <a:buAutoNum type="arabicPeriod"/>
              <a:defRPr/>
            </a:pPr>
            <a:endParaRPr lang="en-US" dirty="0"/>
          </a:p>
          <a:p>
            <a:pPr defTabSz="898136">
              <a:defRPr/>
            </a:pPr>
            <a:r>
              <a:rPr lang="en-US" b="1" dirty="0"/>
              <a:t>Suggested Activity: </a:t>
            </a:r>
          </a:p>
          <a:p>
            <a:pPr marL="224535" indent="-224535" defTabSz="898136">
              <a:buFont typeface="+mj-lt"/>
              <a:buAutoNum type="arabicPeriod"/>
              <a:defRPr/>
            </a:pPr>
            <a:r>
              <a:rPr lang="en-US" dirty="0" err="1"/>
              <a:t>Seccion</a:t>
            </a:r>
            <a:r>
              <a:rPr lang="en-US" dirty="0"/>
              <a:t> 7. Activities for First Aid for Pesticide Illnesses and Injuries: “First Aid and Signs and Symptoms of Common Pesticide Poisoning”</a:t>
            </a:r>
          </a:p>
          <a:p>
            <a:pPr marL="224535" indent="-224535" defTabSz="898136">
              <a:buFont typeface="+mj-lt"/>
              <a:buAutoNum type="arabicPeriod"/>
              <a:defRPr/>
            </a:pPr>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altLang="en-US" dirty="0" smtClean="0"/>
          </a:p>
          <a:p>
            <a:pPr defTabSz="898136">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4535" indent="-224535">
              <a:buFont typeface="+mj-lt"/>
              <a:buAutoNum type="arabicPeriod"/>
            </a:pPr>
            <a:r>
              <a:rPr lang="es-ES" dirty="0" smtClean="0"/>
              <a:t>Si el pesticida entra en contacto con la piel, cuanto más rápido se lava el pesticida de la piel, lo menos severa la lesión. Los siguientes pasos se deben tomar en caso de una exposición de la piel:</a:t>
            </a:r>
            <a:endParaRPr lang="en-US" dirty="0" smtClean="0"/>
          </a:p>
          <a:p>
            <a:pPr marL="617469" lvl="1" indent="-168401">
              <a:buFont typeface="Arial" panose="020B0604020202020204" pitchFamily="34" charset="0"/>
              <a:buChar char="•"/>
            </a:pPr>
            <a:r>
              <a:rPr lang="es-ES" dirty="0" smtClean="0"/>
              <a:t>Quítese la ropa y el PPE cuidadosamente, pero lo más rápido posible. Trate de limitar el contacto con la piel</a:t>
            </a:r>
            <a:r>
              <a:rPr lang="en-US" dirty="0" smtClean="0"/>
              <a:t>. </a:t>
            </a:r>
          </a:p>
          <a:p>
            <a:pPr marL="617469" lvl="1" indent="-168401">
              <a:buFont typeface="Arial" panose="020B0604020202020204" pitchFamily="34" charset="0"/>
              <a:buChar char="•"/>
            </a:pPr>
            <a:r>
              <a:rPr lang="es-ES" dirty="0" smtClean="0"/>
              <a:t>Enjuague la piel</a:t>
            </a:r>
          </a:p>
          <a:p>
            <a:pPr marL="617469" lvl="1" indent="-168401">
              <a:buFont typeface="Arial" panose="020B0604020202020204" pitchFamily="34" charset="0"/>
              <a:buChar char="•"/>
            </a:pPr>
            <a:r>
              <a:rPr lang="es-ES" dirty="0" smtClean="0"/>
              <a:t>Lave bien la piel y el cabello con agua y jabón</a:t>
            </a:r>
          </a:p>
          <a:p>
            <a:pPr marL="617469" lvl="1" indent="-168401">
              <a:buFont typeface="Arial" panose="020B0604020202020204" pitchFamily="34" charset="0"/>
              <a:buChar char="•"/>
            </a:pPr>
            <a:r>
              <a:rPr lang="es-ES" dirty="0" smtClean="0"/>
              <a:t>Secar y cubrir la víctima con artículos limpios </a:t>
            </a:r>
          </a:p>
          <a:p>
            <a:pPr marL="617469" lvl="1" indent="-168401">
              <a:buFont typeface="Arial" panose="020B0604020202020204" pitchFamily="34" charset="0"/>
              <a:buChar char="•"/>
            </a:pPr>
            <a:r>
              <a:rPr lang="es-ES" dirty="0" smtClean="0"/>
              <a:t>Si hay una quemadura química de la piel, evite el uso de pomadas, lociones, polvos y otros medicamentos etiquetados para los tratamientos de primeros auxilios de las quemaduras </a:t>
            </a:r>
            <a:r>
              <a:rPr lang="en-US" dirty="0" smtClean="0"/>
              <a:t>, y</a:t>
            </a:r>
            <a:r>
              <a:rPr lang="en-US" baseline="0" dirty="0" smtClean="0"/>
              <a:t> </a:t>
            </a:r>
          </a:p>
          <a:p>
            <a:pPr marL="617469" lvl="1" indent="-168401">
              <a:buFont typeface="Arial" panose="020B0604020202020204" pitchFamily="34" charset="0"/>
              <a:buChar char="•"/>
            </a:pPr>
            <a:r>
              <a:rPr lang="es-ES" dirty="0" smtClean="0"/>
              <a:t>Obtenga atención médica si es necesario.</a:t>
            </a:r>
            <a:endParaRPr lang="en-US" dirty="0" smtClean="0"/>
          </a:p>
          <a:p>
            <a:pPr marL="232943" indent="-232943" defTabSz="898136">
              <a:buFont typeface="+mj-lt"/>
              <a:buAutoNum type="arabicPeriod"/>
              <a:defRPr/>
            </a:pPr>
            <a:r>
              <a:rPr lang="es-ES" dirty="0" smtClean="0"/>
              <a:t>Los trabajadores y manipuladores deben leer las hojas de datos de seguridad si hay una exposición.</a:t>
            </a:r>
          </a:p>
          <a:p>
            <a:pPr marL="232943" indent="-232943" defTabSz="898136">
              <a:buFont typeface="+mj-lt"/>
              <a:buAutoNum type="arabicPeriod"/>
              <a:defRPr/>
            </a:pPr>
            <a:endParaRPr lang="en-US" altLang="es-MX" b="1" dirty="0" smtClean="0"/>
          </a:p>
          <a:p>
            <a:pPr defTabSz="898136">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baseline="0" dirty="0" smtClean="0"/>
              <a:t> y </a:t>
            </a:r>
            <a:r>
              <a:rPr lang="en-US" altLang="es-MX" b="1" baseline="0" dirty="0" err="1" smtClean="0"/>
              <a:t>manipuladores</a:t>
            </a:r>
            <a:r>
              <a:rPr lang="en-US" altLang="es-MX" b="1" dirty="0" smtClean="0"/>
              <a:t>:</a:t>
            </a:r>
          </a:p>
          <a:p>
            <a:pPr marL="224535" indent="-224535" defTabSz="898136">
              <a:buFont typeface="+mj-lt"/>
              <a:buAutoNum type="arabicPeriod"/>
              <a:defRPr/>
            </a:pPr>
            <a:r>
              <a:rPr lang="es-ES" dirty="0" smtClean="0"/>
              <a:t>Los trabajadores agrícolas y los manipuladores de pesticidas necesitan saber los procedimientos correctos de primeros auxilios para las lesiones o envenenamientos causados por pesticidas. Hay algunas cosas que los trabajadores/empleados</a:t>
            </a:r>
            <a:r>
              <a:rPr lang="es-ES" baseline="0" dirty="0" smtClean="0"/>
              <a:t> </a:t>
            </a:r>
            <a:r>
              <a:rPr lang="es-ES" dirty="0" smtClean="0"/>
              <a:t>pueden hacer inmediatamente para disminuir una lesión potencial antes de que la persona (víctima) sea llevada al centro médico.</a:t>
            </a:r>
          </a:p>
          <a:p>
            <a:pPr marL="224535" indent="-224535" defTabSz="898136">
              <a:buFont typeface="+mj-lt"/>
              <a:buAutoNum type="arabicPeriod"/>
              <a:defRPr/>
            </a:pPr>
            <a:endParaRPr lang="en-US" dirty="0" smtClean="0"/>
          </a:p>
          <a:p>
            <a:pPr defTabSz="898136">
              <a:defRPr/>
            </a:pPr>
            <a:r>
              <a:rPr lang="en-US" b="1" dirty="0" err="1" smtClean="0"/>
              <a:t>Actividades</a:t>
            </a:r>
            <a:r>
              <a:rPr lang="en-US" b="1" baseline="0" dirty="0" smtClean="0"/>
              <a:t> </a:t>
            </a:r>
            <a:r>
              <a:rPr lang="en-US" b="1" baseline="0" dirty="0" err="1" smtClean="0"/>
              <a:t>Sugeridas</a:t>
            </a:r>
            <a:r>
              <a:rPr lang="en-US" b="1" dirty="0" smtClean="0"/>
              <a:t>: </a:t>
            </a:r>
          </a:p>
          <a:p>
            <a:pPr marL="224535" indent="-224535" defTabSz="898136">
              <a:buFont typeface="+mj-lt"/>
              <a:buAutoNum type="arabicPeriod"/>
              <a:defRPr/>
            </a:pPr>
            <a:r>
              <a:rPr lang="es-ES" dirty="0" smtClean="0"/>
              <a:t>Sección 7. Actividades de primeros auxilios para enfermedades y lesiones causadas por pesticidas: "primeros auxilios y signos y síntomas de envenenamiento común por pesticidas"</a:t>
            </a:r>
            <a:endParaRPr lang="en-US" altLang="en-US" b="0" i="0" dirty="0" smtClean="0"/>
          </a:p>
          <a:p>
            <a:pPr marL="224535" indent="-224535" defTabSz="898136">
              <a:buFont typeface="+mj-lt"/>
              <a:buAutoNum type="arabicPeriod"/>
              <a:defRPr/>
            </a:pPr>
            <a:endParaRPr lang="en-US" dirty="0" smtClean="0"/>
          </a:p>
          <a:p>
            <a:r>
              <a:rPr lang="en-US" dirty="0" err="1" smtClean="0"/>
              <a:t>Recurso</a:t>
            </a:r>
            <a:r>
              <a:rPr lang="en-US" dirty="0" smtClean="0"/>
              <a:t>/</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 </a:t>
            </a:r>
          </a:p>
          <a:p>
            <a:endParaRPr lang="en-US" dirty="0" smtClean="0"/>
          </a:p>
        </p:txBody>
      </p:sp>
    </p:spTree>
    <p:extLst>
      <p:ext uri="{BB962C8B-B14F-4D97-AF65-F5344CB8AC3E}">
        <p14:creationId xmlns:p14="http://schemas.microsoft.com/office/powerpoint/2010/main" val="30332135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16130" indent="-275434" eaLnBrk="0" hangingPunct="0">
              <a:defRPr>
                <a:solidFill>
                  <a:schemeClr val="tx1"/>
                </a:solidFill>
                <a:latin typeface="Arial" panose="020B0604020202020204" pitchFamily="34" charset="0"/>
                <a:ea typeface="MS PGothic" panose="020B0600070205080204" pitchFamily="34" charset="-128"/>
              </a:defRPr>
            </a:lvl2pPr>
            <a:lvl3pPr marL="1101738" indent="-220348" eaLnBrk="0" hangingPunct="0">
              <a:defRPr>
                <a:solidFill>
                  <a:schemeClr val="tx1"/>
                </a:solidFill>
                <a:latin typeface="Arial" panose="020B0604020202020204" pitchFamily="34" charset="0"/>
                <a:ea typeface="MS PGothic" panose="020B0600070205080204" pitchFamily="34" charset="-128"/>
              </a:defRPr>
            </a:lvl3pPr>
            <a:lvl4pPr marL="1542433" indent="-220348" eaLnBrk="0" hangingPunct="0">
              <a:defRPr>
                <a:solidFill>
                  <a:schemeClr val="tx1"/>
                </a:solidFill>
                <a:latin typeface="Arial" panose="020B0604020202020204" pitchFamily="34" charset="0"/>
                <a:ea typeface="MS PGothic" panose="020B0600070205080204" pitchFamily="34" charset="-128"/>
              </a:defRPr>
            </a:lvl4pPr>
            <a:lvl5pPr marL="1983128" indent="-220348" eaLnBrk="0" hangingPunct="0">
              <a:defRPr>
                <a:solidFill>
                  <a:schemeClr val="tx1"/>
                </a:solidFill>
                <a:latin typeface="Arial" panose="020B0604020202020204" pitchFamily="34" charset="0"/>
                <a:ea typeface="MS PGothic" panose="020B0600070205080204" pitchFamily="34" charset="-128"/>
              </a:defRPr>
            </a:lvl5pPr>
            <a:lvl6pPr marL="2423823"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64518"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05213"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745908"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79</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2312988" y="525463"/>
            <a:ext cx="4675187"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1238714" y="3330173"/>
            <a:ext cx="6818974" cy="3155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390">
              <a:defRPr/>
            </a:pPr>
            <a:r>
              <a:rPr lang="en-US" altLang="es-MX" b="1" dirty="0"/>
              <a:t>Information required to be covered: </a:t>
            </a:r>
          </a:p>
          <a:p>
            <a:pPr marL="220348" indent="-220348">
              <a:buFont typeface="+mj-lt"/>
              <a:buAutoNum type="arabicPeriod"/>
            </a:pPr>
            <a:r>
              <a:rPr lang="en-US" dirty="0"/>
              <a:t>If pesticide gets into someone’s eye, help the victim to:</a:t>
            </a:r>
          </a:p>
          <a:p>
            <a:pPr marL="605956" lvl="1" indent="-165261">
              <a:buFont typeface="Arial" panose="020B0604020202020204" pitchFamily="34" charset="0"/>
              <a:buChar char="•"/>
            </a:pPr>
            <a:r>
              <a:rPr lang="en-US" dirty="0"/>
              <a:t>Rinse the eye gently with clean water. </a:t>
            </a:r>
          </a:p>
          <a:p>
            <a:pPr marL="605956" lvl="1" indent="-165261">
              <a:buFont typeface="Arial" panose="020B0604020202020204" pitchFamily="34" charset="0"/>
              <a:buChar char="•"/>
            </a:pPr>
            <a:r>
              <a:rPr lang="en-US" dirty="0">
                <a:effectLst/>
              </a:rPr>
              <a:t>Hold the eye under a shower, or pour water into the eye using a clean water container. Keep the eye open and as wide as possible while flushing. Continue flushing for at least 15 minutes.</a:t>
            </a:r>
          </a:p>
          <a:p>
            <a:pPr marL="605956" lvl="1" indent="-165261">
              <a:buFont typeface="Arial" panose="020B0604020202020204" pitchFamily="34" charset="0"/>
              <a:buChar char="•"/>
            </a:pPr>
            <a:r>
              <a:rPr lang="en-US" dirty="0">
                <a:effectLst/>
              </a:rPr>
              <a:t>Report</a:t>
            </a:r>
            <a:r>
              <a:rPr lang="en-US" baseline="0" dirty="0">
                <a:effectLst/>
              </a:rPr>
              <a:t> to supervisor or person in charge. </a:t>
            </a:r>
          </a:p>
          <a:p>
            <a:pPr marL="605956" lvl="1" indent="-165261">
              <a:buFont typeface="Arial" panose="020B0604020202020204" pitchFamily="34" charset="0"/>
              <a:buChar char="•"/>
            </a:pPr>
            <a:r>
              <a:rPr lang="en-US" dirty="0">
                <a:effectLst/>
              </a:rPr>
              <a:t>Seek immediate medical treatment after flushing.</a:t>
            </a:r>
          </a:p>
          <a:p>
            <a:pPr marL="220348" indent="-220348" defTabSz="881390">
              <a:buFont typeface="+mj-lt"/>
              <a:buAutoNum type="arabicPeriod"/>
              <a:defRPr/>
            </a:pPr>
            <a:r>
              <a:rPr lang="en-US" dirty="0"/>
              <a:t>Workers and handlers should refer to safety data sheets if there is an exposure. </a:t>
            </a:r>
          </a:p>
          <a:p>
            <a:pPr marL="605956" lvl="1" indent="-165261">
              <a:buFont typeface="Arial" panose="020B0604020202020204" pitchFamily="34" charset="0"/>
              <a:buChar char="•"/>
            </a:pPr>
            <a:endParaRPr lang="en-US" dirty="0">
              <a:effectLst/>
            </a:endParaRPr>
          </a:p>
          <a:p>
            <a:pPr defTabSz="881390">
              <a:defRPr/>
            </a:pPr>
            <a:r>
              <a:rPr lang="en-US" altLang="es-MX" b="1" dirty="0"/>
              <a:t>Notes for trainers of workers and pesticide handlers:</a:t>
            </a:r>
          </a:p>
          <a:p>
            <a:pPr marL="220348" indent="-220348" defTabSz="881390">
              <a:buFont typeface="+mj-lt"/>
              <a:buAutoNum type="arabicPeriod"/>
              <a:defRPr/>
            </a:pPr>
            <a:r>
              <a:rPr lang="en-US" altLang="en-US" b="0" i="0" baseline="0" dirty="0">
                <a:solidFill>
                  <a:srgbClr val="000000"/>
                </a:solidFill>
                <a:cs typeface="Times New Roman" panose="02020603050405020304" pitchFamily="18" charset="0"/>
              </a:rPr>
              <a:t>Workers and handlers need to know how to assist a person if pesticides get into his or her eyes. </a:t>
            </a:r>
            <a:r>
              <a:rPr lang="en-US" dirty="0">
                <a:effectLst/>
              </a:rPr>
              <a:t>Knowing what to do for an eye emergency can save valuable time and possibly prevent vision loss.</a:t>
            </a:r>
            <a:endParaRPr lang="en-US" altLang="en-US" b="0" i="0" baseline="0" dirty="0">
              <a:solidFill>
                <a:srgbClr val="000000"/>
              </a:solidFill>
              <a:cs typeface="Times New Roman" panose="02020603050405020304" pitchFamily="18" charset="0"/>
            </a:endParaRPr>
          </a:p>
          <a:p>
            <a:pPr marL="605956" lvl="1" indent="-165261">
              <a:buFont typeface="Arial" panose="020B0604020202020204" pitchFamily="34" charset="0"/>
              <a:buChar char="•"/>
            </a:pPr>
            <a:r>
              <a:rPr lang="en-US" dirty="0">
                <a:effectLst/>
              </a:rPr>
              <a:t>If a contact lens is in the eye, begin flushing over the lens</a:t>
            </a:r>
            <a:r>
              <a:rPr lang="en-US" baseline="0" dirty="0">
                <a:effectLst/>
              </a:rPr>
              <a:t> immediately. Then, if possible, help the victim remove the lens. Lens might hold the chemical against the cornea. </a:t>
            </a:r>
            <a:r>
              <a:rPr lang="en-US" dirty="0">
                <a:effectLst/>
              </a:rPr>
              <a:t/>
            </a:r>
            <a:br>
              <a:rPr lang="en-US" dirty="0">
                <a:effectLst/>
              </a:rPr>
            </a:br>
            <a:r>
              <a:rPr lang="en-US" dirty="0"/>
              <a:t>The person providing first aid must make sure the water is not too hot or have a temperature that might cause further damage to the eye tissue. The water flow must be gentle. </a:t>
            </a:r>
          </a:p>
          <a:p>
            <a:pPr marL="605956" lvl="1" indent="-165261">
              <a:buFont typeface="Arial" panose="020B0604020202020204" pitchFamily="34" charset="0"/>
              <a:buChar char="•"/>
            </a:pPr>
            <a:r>
              <a:rPr lang="en-US" dirty="0"/>
              <a:t>The person’s head must be turned so that the affected eye is lower than the unaffected one. This will keep contaminated water from getting into the other eye. </a:t>
            </a:r>
          </a:p>
          <a:p>
            <a:pPr marL="605956" lvl="1" indent="-165261">
              <a:buFont typeface="Arial" panose="020B0604020202020204" pitchFamily="34" charset="0"/>
              <a:buChar char="•"/>
            </a:pPr>
            <a:r>
              <a:rPr lang="en-US" dirty="0"/>
              <a:t>Never add any kind of medicine or substance to the eye rinsing water, nor administer any substance or lotion to the victim after rinsing.</a:t>
            </a:r>
          </a:p>
          <a:p>
            <a:pPr marL="605956" lvl="1" indent="-165261">
              <a:buFont typeface="Arial" panose="020B0604020202020204" pitchFamily="34" charset="0"/>
              <a:buChar char="•"/>
            </a:pPr>
            <a:r>
              <a:rPr lang="en-US" dirty="0">
                <a:effectLst/>
              </a:rPr>
              <a:t>DO NOT bandage the eye.</a:t>
            </a:r>
          </a:p>
          <a:p>
            <a:pPr defTabSz="881390">
              <a:defRPr/>
            </a:pPr>
            <a:endParaRPr lang="en-US" dirty="0"/>
          </a:p>
          <a:p>
            <a:pPr defTabSz="881390">
              <a:defRPr/>
            </a:pPr>
            <a:r>
              <a:rPr lang="en-US" b="1" dirty="0"/>
              <a:t>Suggested Activity: </a:t>
            </a:r>
          </a:p>
          <a:p>
            <a:pPr marL="220348" indent="-220348" defTabSz="881390">
              <a:buFont typeface="+mj-lt"/>
              <a:buAutoNum type="arabicPeriod"/>
              <a:defRPr/>
            </a:pPr>
            <a:r>
              <a:rPr lang="en-US" dirty="0" smtClean="0"/>
              <a:t>Section </a:t>
            </a:r>
            <a:r>
              <a:rPr lang="en-US" dirty="0"/>
              <a:t>7. Activities for First Aid for Pesticide Illnesses and Injuries: “First Aid and Signs and Symptoms of Common Pesticide Poisoning”</a:t>
            </a:r>
          </a:p>
          <a:p>
            <a:pPr marL="661043" lvl="1" indent="-220348">
              <a:buFont typeface="+mj-lt"/>
              <a:buAutoNum type="arabicPeriod"/>
            </a:pPr>
            <a:endParaRPr lang="en-US" dirty="0">
              <a:effectLst/>
            </a:endParaRPr>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r>
              <a:rPr lang="en-US" dirty="0" smtClean="0"/>
              <a:t>. </a:t>
            </a:r>
          </a:p>
          <a:p>
            <a:endParaRPr lang="en-US" dirty="0" smtClean="0"/>
          </a:p>
          <a:p>
            <a:pPr defTabSz="881390">
              <a:defRPr/>
            </a:pPr>
            <a:r>
              <a:rPr lang="en-US" altLang="es-MX" b="1" dirty="0" err="1" smtClean="0"/>
              <a:t>Informacion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0348" indent="-220348">
              <a:buFont typeface="+mj-lt"/>
              <a:buAutoNum type="arabicPeriod"/>
            </a:pPr>
            <a:r>
              <a:rPr lang="es-ES" dirty="0" smtClean="0"/>
              <a:t>Si el pesticida se mete en el ojo de alguien, ayude a la víctima a</a:t>
            </a:r>
            <a:r>
              <a:rPr lang="en-US" dirty="0" smtClean="0"/>
              <a:t>:</a:t>
            </a:r>
          </a:p>
          <a:p>
            <a:pPr marL="605956" lvl="1" indent="-165261">
              <a:buFont typeface="Arial" panose="020B0604020202020204" pitchFamily="34" charset="0"/>
              <a:buChar char="•"/>
            </a:pPr>
            <a:r>
              <a:rPr lang="es-ES" dirty="0" smtClean="0"/>
              <a:t>Enjuagar el ojo suavemente con agua limpia</a:t>
            </a:r>
            <a:r>
              <a:rPr lang="en-US" dirty="0" smtClean="0"/>
              <a:t>. </a:t>
            </a:r>
          </a:p>
          <a:p>
            <a:pPr marL="605956" lvl="1" indent="-165261">
              <a:buFont typeface="Arial" panose="020B0604020202020204" pitchFamily="34" charset="0"/>
              <a:buChar char="•"/>
            </a:pPr>
            <a:r>
              <a:rPr lang="es-ES" dirty="0" smtClean="0"/>
              <a:t>Mantener el ojo abierto bajo una ducha, o vierta agua en el ojo usando un recipiente de agua limpia. Mantenga el ojo abierto y tan ancho como sea posible mientras se enjuaga. Continúe enjuagando por lo menos por 15 minutos</a:t>
            </a:r>
            <a:r>
              <a:rPr lang="en-US" dirty="0" smtClean="0">
                <a:effectLst/>
              </a:rPr>
              <a:t>.</a:t>
            </a:r>
          </a:p>
          <a:p>
            <a:pPr marL="605956" lvl="1" indent="-165261">
              <a:buFont typeface="Arial" panose="020B0604020202020204" pitchFamily="34" charset="0"/>
              <a:buChar char="•"/>
            </a:pPr>
            <a:r>
              <a:rPr lang="es-ES" dirty="0" smtClean="0">
                <a:effectLst/>
              </a:rPr>
              <a:t>Informar al empleador u otra persona en cargado de la operación.</a:t>
            </a:r>
          </a:p>
          <a:p>
            <a:pPr marL="605956" lvl="1" indent="-165261">
              <a:buFont typeface="Arial" panose="020B0604020202020204" pitchFamily="34" charset="0"/>
              <a:buChar char="•"/>
            </a:pPr>
            <a:r>
              <a:rPr lang="es-ES" dirty="0" smtClean="0"/>
              <a:t>Buscar tratamiento médico inmediato después del enjuague.</a:t>
            </a:r>
            <a:endParaRPr lang="en-US" dirty="0" smtClean="0">
              <a:effectLst/>
            </a:endParaRPr>
          </a:p>
          <a:p>
            <a:pPr marL="220348" marR="0" lvl="0" indent="-220348" algn="l" defTabSz="881390" rtl="0" eaLnBrk="1" fontAlgn="auto" latinLnBrk="0" hangingPunct="1">
              <a:lnSpc>
                <a:spcPct val="100000"/>
              </a:lnSpc>
              <a:spcBef>
                <a:spcPts val="0"/>
              </a:spcBef>
              <a:spcAft>
                <a:spcPts val="0"/>
              </a:spcAft>
              <a:buClrTx/>
              <a:buSzTx/>
              <a:buFont typeface="+mj-lt"/>
              <a:buAutoNum type="arabicPeriod"/>
              <a:tabLst/>
              <a:defRPr/>
            </a:pPr>
            <a:r>
              <a:rPr lang="es-ES" dirty="0" smtClean="0"/>
              <a:t>Los trabajadores y manipuladores deben consultar las hojas de datos de seguridad (SDS) si hay una exposición</a:t>
            </a:r>
            <a:r>
              <a:rPr lang="en-US" dirty="0" smtClean="0"/>
              <a:t>. </a:t>
            </a:r>
          </a:p>
          <a:p>
            <a:pPr marL="605956" lvl="1" indent="-165261">
              <a:buFont typeface="Arial" panose="020B0604020202020204" pitchFamily="34" charset="0"/>
              <a:buChar char="•"/>
            </a:pPr>
            <a:endParaRPr lang="en-US" dirty="0" smtClean="0">
              <a:effectLst/>
            </a:endParaRPr>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r>
              <a:rPr lang="en-US" altLang="es-MX" b="1" dirty="0" smtClean="0"/>
              <a:t>:</a:t>
            </a:r>
          </a:p>
          <a:p>
            <a:pPr marL="220348" indent="-220348" defTabSz="881390">
              <a:buFont typeface="+mj-lt"/>
              <a:buAutoNum type="arabicPeriod"/>
              <a:defRPr/>
            </a:pPr>
            <a:r>
              <a:rPr lang="es-ES" dirty="0" smtClean="0"/>
              <a:t>Los trabajadores y los manipuladores necesitan saber cómo ayudar a una persona si los pesticidas se meten en los ojos. Una persona que sabe qué hacer para una emergencia ocular puede ahorrar un tiempo valioso y posiblemente prevenir la pérdida de la visión</a:t>
            </a:r>
            <a:r>
              <a:rPr lang="en-US" dirty="0" smtClean="0">
                <a:effectLst/>
              </a:rPr>
              <a:t>.</a:t>
            </a:r>
            <a:endParaRPr lang="en-US" altLang="en-US" b="0" i="0" baseline="0" dirty="0" smtClean="0">
              <a:solidFill>
                <a:srgbClr val="000000"/>
              </a:solidFill>
              <a:cs typeface="Times New Roman" panose="02020603050405020304" pitchFamily="18" charset="0"/>
            </a:endParaRPr>
          </a:p>
          <a:p>
            <a:pPr marL="605956" lvl="1" indent="-165261">
              <a:buFont typeface="Arial" panose="020B0604020202020204" pitchFamily="34" charset="0"/>
              <a:buChar char="•"/>
            </a:pPr>
            <a:r>
              <a:rPr lang="es-ES" dirty="0" smtClean="0"/>
              <a:t>Si una lente de contacto está en el ojo, empiece a enjuagar la lente inmediatamente. Luego, si es posible, ayude a la víctima a quitar la lente. La lente puede atrapar el producto químico contra la córnea. La persona que proporciona los primeros auxilios debe asegurarse de que el agua no esté demasiado caliente o que tenga una temperatura que podría causar más daño al tejido ocular. El chorro de agua debe ser suave.</a:t>
            </a:r>
          </a:p>
          <a:p>
            <a:pPr marL="605956" lvl="1" indent="-165261">
              <a:buFont typeface="Arial" panose="020B0604020202020204" pitchFamily="34" charset="0"/>
              <a:buChar char="•"/>
            </a:pPr>
            <a:r>
              <a:rPr lang="es-ES" dirty="0" smtClean="0"/>
              <a:t>La cabeza de la persona debe estar inclinada para que el ojo afectado sea más bajo que el no afectado. Esto evitará que el agua contaminada entre en el otro ojo.</a:t>
            </a:r>
          </a:p>
          <a:p>
            <a:pPr marL="605956" lvl="1" indent="-165261">
              <a:buFont typeface="Arial" panose="020B0604020202020204" pitchFamily="34" charset="0"/>
              <a:buChar char="•"/>
            </a:pPr>
            <a:r>
              <a:rPr lang="es-ES" dirty="0" smtClean="0"/>
              <a:t>Nunca agregue ningún tipo de medicamento o sustancia al agua para el lavado de los ojos, ni administre ninguna sustancia o loción a la víctima después del enjuague</a:t>
            </a:r>
            <a:r>
              <a:rPr lang="en-US" dirty="0" smtClean="0"/>
              <a:t>.</a:t>
            </a:r>
          </a:p>
          <a:p>
            <a:pPr marL="605956" lvl="1" indent="-165261">
              <a:buFont typeface="Arial" panose="020B0604020202020204" pitchFamily="34" charset="0"/>
              <a:buChar char="•"/>
            </a:pPr>
            <a:r>
              <a:rPr lang="es-ES" dirty="0" smtClean="0">
                <a:effectLst/>
              </a:rPr>
              <a:t>NO ponga un vendaje en el ojo.</a:t>
            </a:r>
          </a:p>
          <a:p>
            <a:pPr marL="605956" lvl="1" indent="-165261">
              <a:buFont typeface="Arial" panose="020B0604020202020204" pitchFamily="34" charset="0"/>
              <a:buChar char="•"/>
            </a:pPr>
            <a:endParaRPr lang="en-US" dirty="0" smtClean="0"/>
          </a:p>
          <a:p>
            <a:pPr defTabSz="881390">
              <a:defRPr/>
            </a:pPr>
            <a:r>
              <a:rPr lang="en-US" b="1" dirty="0" smtClean="0"/>
              <a:t>Suggested Activity: </a:t>
            </a:r>
          </a:p>
          <a:p>
            <a:pPr marL="220348" indent="-220348" defTabSz="881390">
              <a:buFont typeface="+mj-lt"/>
              <a:buAutoNum type="arabicPeriod"/>
              <a:defRPr/>
            </a:pPr>
            <a:r>
              <a:rPr lang="en-US" dirty="0" err="1" smtClean="0"/>
              <a:t>Sección</a:t>
            </a:r>
            <a:r>
              <a:rPr lang="en-US" dirty="0" smtClean="0"/>
              <a:t> 7. </a:t>
            </a:r>
            <a:r>
              <a:rPr lang="es-ES" dirty="0" smtClean="0"/>
              <a:t>Actividades para primeros auxilios para enfermedades y lesiones de pesticidas: “primeros auxilios y síntomas de envenenamiento común de pesticidas“</a:t>
            </a:r>
          </a:p>
          <a:p>
            <a:pPr marL="220348" indent="-220348" defTabSz="881390">
              <a:buFont typeface="+mj-lt"/>
              <a:buAutoNum type="arabicPeriod"/>
              <a:defRPr/>
            </a:pPr>
            <a:endParaRPr lang="en-US" dirty="0" smtClean="0">
              <a:effectLst/>
            </a:endParaRPr>
          </a:p>
          <a:p>
            <a:r>
              <a:rPr lang="en-US" dirty="0" err="1" smtClean="0"/>
              <a:t>Recurso</a:t>
            </a:r>
            <a:r>
              <a:rPr lang="en-US" dirty="0" smtClean="0"/>
              <a:t>/</a:t>
            </a:r>
            <a:r>
              <a:rPr lang="en-US" dirty="0" err="1" smtClean="0"/>
              <a:t>Referencia</a:t>
            </a:r>
            <a:endParaRPr lang="en-US" dirty="0" smtClean="0"/>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p>
        </p:txBody>
      </p:sp>
    </p:spTree>
    <p:extLst>
      <p:ext uri="{BB962C8B-B14F-4D97-AF65-F5344CB8AC3E}">
        <p14:creationId xmlns:p14="http://schemas.microsoft.com/office/powerpoint/2010/main" val="993095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98136">
              <a:defRPr/>
            </a:pPr>
            <a:r>
              <a:rPr lang="en-US" altLang="es-MX" b="1" dirty="0"/>
              <a:t>Notes for trainers of workers and pesticide handlers:</a:t>
            </a:r>
          </a:p>
          <a:p>
            <a:pPr marL="224535" indent="-224535" defTabSz="898136">
              <a:buFont typeface="+mj-lt"/>
              <a:buAutoNum type="arabicPeriod"/>
              <a:defRPr/>
            </a:pPr>
            <a:r>
              <a:rPr lang="en-US" dirty="0"/>
              <a:t>In 1992, the federal Worker Protection Standard (WPS) was adopted into the Code of Federal Regulations; it was significantly revised, with most requirements effective January 2, 2017. The remainder are effective January 2, 2018.</a:t>
            </a:r>
          </a:p>
          <a:p>
            <a:pPr marL="224535" indent="-224535">
              <a:buFont typeface="+mj-lt"/>
              <a:buAutoNum type="arabicPeriod"/>
            </a:pPr>
            <a:r>
              <a:rPr lang="en-US" dirty="0"/>
              <a:t>The Worker Protection Standard (WPS) is a regulation developed by the United States Environmental Protection Agency (EPA) to protect agricultural employees from the harmful effects of pesticides and their residues. </a:t>
            </a:r>
            <a:endParaRPr lang="es-ES" dirty="0"/>
          </a:p>
          <a:p>
            <a:pPr marL="224535" indent="-224535">
              <a:buFont typeface="+mj-lt"/>
              <a:buAutoNum type="arabicPeriod"/>
            </a:pPr>
            <a:r>
              <a:rPr lang="en-US" dirty="0"/>
              <a:t>The WPS covers agricultural workers and pesticide handlers who are employed on any farm, forestry operation or nursery engaged in the outdoor or enclosed space production of agricultural plants. </a:t>
            </a:r>
          </a:p>
          <a:p>
            <a:pPr marL="224535" indent="-224535">
              <a:buFont typeface="+mj-lt"/>
              <a:buAutoNum type="arabicPeriod"/>
            </a:pPr>
            <a:r>
              <a:rPr lang="en-US" dirty="0"/>
              <a:t>Explain that the WPS regulation requires agricultural employers to provide employees with information and training on ways to avoid exposure to pesticides and pesticide residues.</a:t>
            </a:r>
            <a:r>
              <a:rPr lang="en-US" baseline="0" dirty="0"/>
              <a:t> Also need to provide protections and mitigation measures to avoid or minimize potential exposure to pesticides.</a:t>
            </a:r>
            <a:endParaRPr lang="es-ES" dirty="0"/>
          </a:p>
          <a:p>
            <a:r>
              <a:rPr lang="en-US" dirty="0"/>
              <a:t> </a:t>
            </a:r>
            <a:endParaRPr lang="es-ES" dirty="0"/>
          </a:p>
          <a:p>
            <a:pPr defTabSz="898136">
              <a:defRPr/>
            </a:pPr>
            <a:r>
              <a:rPr lang="en-US" altLang="es-MX" b="1" dirty="0" err="1"/>
              <a:t>Notas</a:t>
            </a:r>
            <a:r>
              <a:rPr lang="en-US" altLang="es-MX" b="1" baseline="0" dirty="0"/>
              <a:t> para </a:t>
            </a:r>
            <a:r>
              <a:rPr lang="en-US" altLang="es-MX" b="1" baseline="0" dirty="0" err="1"/>
              <a:t>capacitadores</a:t>
            </a:r>
            <a:r>
              <a:rPr lang="en-US" altLang="es-MX" b="1" baseline="0" dirty="0"/>
              <a:t> de </a:t>
            </a:r>
            <a:r>
              <a:rPr lang="en-US" altLang="es-MX" b="1" baseline="0" dirty="0" err="1"/>
              <a:t>trabajadores</a:t>
            </a:r>
            <a:r>
              <a:rPr lang="en-US" altLang="es-MX" b="1" baseline="0" dirty="0"/>
              <a:t> y </a:t>
            </a:r>
            <a:r>
              <a:rPr lang="en-US" altLang="es-MX" b="1" baseline="0" dirty="0" err="1"/>
              <a:t>manipuladores</a:t>
            </a:r>
            <a:r>
              <a:rPr lang="en-US" altLang="es-MX" b="1" baseline="0" dirty="0"/>
              <a:t>:</a:t>
            </a:r>
            <a:endParaRPr lang="en-US" altLang="es-MX" b="1" dirty="0"/>
          </a:p>
          <a:p>
            <a:pPr marL="224535" indent="-224535" defTabSz="898136">
              <a:buFont typeface="+mj-lt"/>
              <a:buAutoNum type="arabicPeriod"/>
              <a:defRPr/>
            </a:pPr>
            <a:r>
              <a:rPr lang="es-ES" dirty="0"/>
              <a:t>En 1992, 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dirty="0"/>
              <a:t> </a:t>
            </a:r>
            <a:r>
              <a:rPr lang="es-ES" dirty="0"/>
              <a:t>(WPS) fue adoptada en el Código de Regulaciones Federales; fue significativamente revisado, con la mayoría de los requisitos vigentes desde el 2 de enero de 2017. El resto entrará en vigor el 2 de enero de 2018.</a:t>
            </a:r>
          </a:p>
          <a:p>
            <a:pPr marL="224535" indent="-224535" defTabSz="898136">
              <a:buFont typeface="+mj-lt"/>
              <a:buAutoNum type="arabicPeriod"/>
              <a:defRPr/>
            </a:pPr>
            <a:r>
              <a:rPr lang="es-ES" dirty="0"/>
              <a:t>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dirty="0"/>
              <a:t> </a:t>
            </a:r>
            <a:r>
              <a:rPr lang="es-ES" dirty="0"/>
              <a:t>(WPS, por sus siglas en inglés) es una regulación desarrollada por la Agencia de Protección Ambiental de los Estados Unidos (EPA) para proteger a los empleados agrícolas contra los efectos nocivos de los pesticidas y sus residuos.</a:t>
            </a:r>
          </a:p>
          <a:p>
            <a:pPr marL="224535" indent="-224535" defTabSz="898136">
              <a:buFont typeface="+mj-lt"/>
              <a:buAutoNum type="arabicPeriod"/>
              <a:defRPr/>
            </a:pPr>
            <a:r>
              <a:rPr lang="es-ES" dirty="0"/>
              <a:t>El WPS cubre los trabajadores agrícolas y los manipuladores de pesticidas que se emplean en cualquier granja, operación forestal o vivero dedicado a la producción de plantas al aire libre o en espacios cerrados.</a:t>
            </a:r>
          </a:p>
          <a:p>
            <a:pPr marL="224535" indent="-224535" defTabSz="898136">
              <a:buFont typeface="+mj-lt"/>
              <a:buAutoNum type="arabicPeriod"/>
              <a:defRPr/>
            </a:pPr>
            <a:r>
              <a:rPr lang="es-ES" dirty="0"/>
              <a:t>Explique que el reglamento de WPS requiere que los empleadores agrícolas proporcionen información y capacitación a los empleados sobre las formas de evitar la exposición a pesticidas y residuos de pesticidas. También es necesario proporcionar protecciones y medidas de mitigación para evitar o minimizar la potencial exposición a los pesticidas.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2434319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16130" indent="-275434" eaLnBrk="0" hangingPunct="0">
              <a:defRPr>
                <a:solidFill>
                  <a:schemeClr val="tx1"/>
                </a:solidFill>
                <a:latin typeface="Arial" panose="020B0604020202020204" pitchFamily="34" charset="0"/>
                <a:ea typeface="MS PGothic" panose="020B0600070205080204" pitchFamily="34" charset="-128"/>
              </a:defRPr>
            </a:lvl2pPr>
            <a:lvl3pPr marL="1101738" indent="-220348" eaLnBrk="0" hangingPunct="0">
              <a:defRPr>
                <a:solidFill>
                  <a:schemeClr val="tx1"/>
                </a:solidFill>
                <a:latin typeface="Arial" panose="020B0604020202020204" pitchFamily="34" charset="0"/>
                <a:ea typeface="MS PGothic" panose="020B0600070205080204" pitchFamily="34" charset="-128"/>
              </a:defRPr>
            </a:lvl3pPr>
            <a:lvl4pPr marL="1542433" indent="-220348" eaLnBrk="0" hangingPunct="0">
              <a:defRPr>
                <a:solidFill>
                  <a:schemeClr val="tx1"/>
                </a:solidFill>
                <a:latin typeface="Arial" panose="020B0604020202020204" pitchFamily="34" charset="0"/>
                <a:ea typeface="MS PGothic" panose="020B0600070205080204" pitchFamily="34" charset="-128"/>
              </a:defRPr>
            </a:lvl4pPr>
            <a:lvl5pPr marL="1983128" indent="-220348" eaLnBrk="0" hangingPunct="0">
              <a:defRPr>
                <a:solidFill>
                  <a:schemeClr val="tx1"/>
                </a:solidFill>
                <a:latin typeface="Arial" panose="020B0604020202020204" pitchFamily="34" charset="0"/>
                <a:ea typeface="MS PGothic" panose="020B0600070205080204" pitchFamily="34" charset="-128"/>
              </a:defRPr>
            </a:lvl5pPr>
            <a:lvl6pPr marL="2423823"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64518"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05213"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745908"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80</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2312988" y="525463"/>
            <a:ext cx="4675187"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1238714" y="3330173"/>
            <a:ext cx="6818974" cy="3155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390">
              <a:defRPr/>
            </a:pPr>
            <a:r>
              <a:rPr lang="en-US" altLang="es-MX" b="1" dirty="0"/>
              <a:t>Information required to be covered: </a:t>
            </a:r>
          </a:p>
          <a:p>
            <a:pPr marL="220348" indent="-220348">
              <a:buFont typeface="+mj-lt"/>
              <a:buAutoNum type="arabicPeriod"/>
            </a:pPr>
            <a:r>
              <a:rPr lang="en-US" dirty="0"/>
              <a:t>If a person has inhaled pesticides, the first aid responder should: </a:t>
            </a:r>
          </a:p>
          <a:p>
            <a:pPr marL="605956" lvl="1" indent="-165261" defTabSz="881390">
              <a:buFont typeface="Arial" panose="020B0604020202020204" pitchFamily="34" charset="0"/>
              <a:buChar char="•"/>
              <a:defRPr/>
            </a:pPr>
            <a:r>
              <a:rPr lang="en-US" dirty="0"/>
              <a:t>Before rescuing anyone from a closed area, make sure that you do not expose yourself to the same danger. Wear the appropriate protective equipment.</a:t>
            </a:r>
          </a:p>
          <a:p>
            <a:pPr marL="605956" lvl="1" indent="-165261">
              <a:buFont typeface="Arial" panose="020B0604020202020204" pitchFamily="34" charset="0"/>
              <a:buChar char="•"/>
            </a:pPr>
            <a:r>
              <a:rPr lang="en-US" dirty="0"/>
              <a:t>Move the person to fresh air.</a:t>
            </a:r>
          </a:p>
          <a:p>
            <a:pPr marL="605956" lvl="1" indent="-165261">
              <a:buFont typeface="Arial" panose="020B0604020202020204" pitchFamily="34" charset="0"/>
              <a:buChar char="•"/>
            </a:pPr>
            <a:r>
              <a:rPr lang="en-US" dirty="0"/>
              <a:t>Loosen any clothing that makes breathing difficult. </a:t>
            </a:r>
          </a:p>
          <a:p>
            <a:pPr marL="605956" lvl="1" indent="-165261">
              <a:buFont typeface="Arial" panose="020B0604020202020204" pitchFamily="34" charset="0"/>
              <a:buChar char="•"/>
            </a:pPr>
            <a:r>
              <a:rPr lang="en-US" dirty="0"/>
              <a:t>Give mouth to mouth resuscitation if the person is not breathing. Only a person trained in CPR should give mouth to mouth.</a:t>
            </a:r>
          </a:p>
          <a:p>
            <a:pPr marL="605956" lvl="1" indent="-165261">
              <a:buFont typeface="Arial" panose="020B0604020202020204" pitchFamily="34" charset="0"/>
              <a:buChar char="•"/>
            </a:pPr>
            <a:r>
              <a:rPr lang="en-US" dirty="0"/>
              <a:t>Get medical attention for the victim. </a:t>
            </a:r>
          </a:p>
          <a:p>
            <a:pPr marL="220348" indent="-220348" defTabSz="881390">
              <a:buFont typeface="+mj-lt"/>
              <a:buAutoNum type="arabicPeriod"/>
              <a:defRPr/>
            </a:pPr>
            <a:r>
              <a:rPr lang="en-US" dirty="0"/>
              <a:t>Workers and handlers should refer to safety data sheets if there is an exposure. </a:t>
            </a:r>
          </a:p>
          <a:p>
            <a:pPr defTabSz="881390">
              <a:defRPr/>
            </a:pPr>
            <a:endParaRPr lang="en-US" altLang="es-MX" b="1"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Make sure that both workers and handlers understand that before rescuing anyone, the first aid responder must be wearing the appropriate PPE to avoid putting himself at risk. </a:t>
            </a:r>
          </a:p>
          <a:p>
            <a:pPr defTabSz="881390">
              <a:defRPr/>
            </a:pPr>
            <a:endParaRPr lang="en-US" dirty="0"/>
          </a:p>
          <a:p>
            <a:pPr defTabSz="881390">
              <a:defRPr/>
            </a:pPr>
            <a:r>
              <a:rPr lang="en-US" b="1" dirty="0"/>
              <a:t>Suggested Activity: </a:t>
            </a:r>
          </a:p>
          <a:p>
            <a:pPr marL="220348" indent="-220348" defTabSz="881390">
              <a:buFont typeface="+mj-lt"/>
              <a:buAutoNum type="arabicPeriod"/>
              <a:defRPr/>
            </a:pPr>
            <a:r>
              <a:rPr lang="en-US" dirty="0"/>
              <a:t>Section 7. Activities for First Aid for Pesticide Illnesses and Injuries: “First Aid and Signs and Symptoms of Common Pesticide Poisoning”</a:t>
            </a:r>
          </a:p>
          <a:p>
            <a:pPr defTabSz="881390">
              <a:defRPr/>
            </a:pPr>
            <a:endParaRPr lang="en-US" dirty="0"/>
          </a:p>
          <a:p>
            <a:r>
              <a:rPr lang="en-US" dirty="0"/>
              <a:t>Source: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r>
              <a:rPr lang="en-US" dirty="0" smtClean="0"/>
              <a:t>. </a:t>
            </a:r>
          </a:p>
          <a:p>
            <a:endParaRPr lang="en-US" dirty="0" smtClean="0"/>
          </a:p>
          <a:p>
            <a:pPr defTabSz="881390">
              <a:defRPr/>
            </a:pPr>
            <a:r>
              <a:rPr lang="en-US" altLang="es-MX" b="1" dirty="0" err="1" smtClean="0"/>
              <a:t>Informacion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0348" indent="-220348">
              <a:buFont typeface="+mj-lt"/>
              <a:buAutoNum type="arabicPeriod"/>
            </a:pPr>
            <a:r>
              <a:rPr lang="es-ES" dirty="0" smtClean="0"/>
              <a:t>Si una persona ha inhalado pesticidas, la persona que le da los primeros auxilios debe</a:t>
            </a:r>
            <a:r>
              <a:rPr lang="en-US" dirty="0" smtClean="0"/>
              <a:t>: </a:t>
            </a:r>
          </a:p>
          <a:p>
            <a:pPr marL="605956" lvl="1" indent="-165261" defTabSz="881390">
              <a:buFont typeface="Arial" panose="020B0604020202020204" pitchFamily="34" charset="0"/>
              <a:buChar char="•"/>
              <a:defRPr/>
            </a:pPr>
            <a:r>
              <a:rPr lang="es-ES" dirty="0" smtClean="0"/>
              <a:t>Antes de rescatar a alguien de un área cerrada, asegúrese de no exponerse al mismo peligro. Use el equipo de protección apropiado</a:t>
            </a:r>
            <a:r>
              <a:rPr lang="en-US" dirty="0" smtClean="0"/>
              <a:t>.</a:t>
            </a:r>
          </a:p>
          <a:p>
            <a:pPr marL="605956" lvl="1" indent="-165261">
              <a:buFont typeface="Arial" panose="020B0604020202020204" pitchFamily="34" charset="0"/>
              <a:buChar char="•"/>
            </a:pPr>
            <a:r>
              <a:rPr lang="es-ES" dirty="0" smtClean="0"/>
              <a:t>Lleve a la persona al aire </a:t>
            </a:r>
            <a:r>
              <a:rPr lang="en-US" dirty="0" smtClean="0"/>
              <a:t>fresco.</a:t>
            </a:r>
          </a:p>
          <a:p>
            <a:pPr marL="605956" lvl="1" indent="-165261">
              <a:buFont typeface="Arial" panose="020B0604020202020204" pitchFamily="34" charset="0"/>
              <a:buChar char="•"/>
            </a:pPr>
            <a:r>
              <a:rPr lang="es-ES" dirty="0" smtClean="0"/>
              <a:t>Afloje cualquier ropa que le dificulte la respiración</a:t>
            </a:r>
            <a:r>
              <a:rPr lang="en-US" dirty="0" smtClean="0"/>
              <a:t>. </a:t>
            </a:r>
          </a:p>
          <a:p>
            <a:pPr marL="605956" lvl="1" indent="-165261">
              <a:buFont typeface="Arial" panose="020B0604020202020204" pitchFamily="34" charset="0"/>
              <a:buChar char="•"/>
            </a:pPr>
            <a:r>
              <a:rPr lang="es-ES" dirty="0" smtClean="0"/>
              <a:t>Dé a la víctima</a:t>
            </a:r>
            <a:r>
              <a:rPr lang="es-ES" baseline="0" dirty="0" smtClean="0"/>
              <a:t> </a:t>
            </a:r>
            <a:r>
              <a:rPr lang="es-ES" dirty="0" smtClean="0"/>
              <a:t>respiración artificial</a:t>
            </a:r>
            <a:r>
              <a:rPr lang="es-ES" baseline="0" dirty="0" smtClean="0"/>
              <a:t> </a:t>
            </a:r>
            <a:r>
              <a:rPr lang="es-ES" dirty="0" smtClean="0"/>
              <a:t>si la persona no está respirando. Sólo una persona capacitada en CPR debe dar respiración artificial</a:t>
            </a:r>
            <a:r>
              <a:rPr lang="en-US" dirty="0" smtClean="0"/>
              <a:t>.</a:t>
            </a:r>
          </a:p>
          <a:p>
            <a:pPr marL="605956" lvl="1" indent="-165261">
              <a:buFont typeface="Arial" panose="020B0604020202020204" pitchFamily="34" charset="0"/>
              <a:buChar char="•"/>
            </a:pPr>
            <a:r>
              <a:rPr lang="es-ES" dirty="0" smtClean="0"/>
              <a:t>Obtenga atención médica para la víctima</a:t>
            </a:r>
            <a:r>
              <a:rPr lang="en-US" dirty="0" smtClean="0"/>
              <a:t>. </a:t>
            </a:r>
          </a:p>
          <a:p>
            <a:pPr marL="220348" indent="-220348" defTabSz="881390">
              <a:buFont typeface="+mj-lt"/>
              <a:buAutoNum type="arabicPeriod"/>
              <a:defRPr/>
            </a:pPr>
            <a:r>
              <a:rPr lang="es-ES" dirty="0" smtClean="0"/>
              <a:t>Los trabajadores y manipuladores deben consultar las hojas de datos de seguridad si hay una exposición</a:t>
            </a:r>
            <a:r>
              <a:rPr lang="en-US" dirty="0" smtClean="0"/>
              <a:t>. </a:t>
            </a:r>
          </a:p>
          <a:p>
            <a:pPr defTabSz="881390">
              <a:defRPr/>
            </a:pPr>
            <a:endParaRPr lang="en-US" altLang="es-MX" b="1"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baseline="0" dirty="0" smtClean="0"/>
              <a:t> y </a:t>
            </a:r>
            <a:r>
              <a:rPr lang="en-US" altLang="es-MX" b="1" baseline="0" dirty="0" err="1" smtClean="0"/>
              <a:t>manipuladores</a:t>
            </a:r>
            <a:endParaRPr lang="en-US" altLang="es-MX" b="1" dirty="0" smtClean="0"/>
          </a:p>
          <a:p>
            <a:pPr marL="220348" indent="-220348" defTabSz="881390">
              <a:buFont typeface="+mj-lt"/>
              <a:buAutoNum type="arabicPeriod"/>
              <a:defRPr/>
            </a:pPr>
            <a:r>
              <a:rPr lang="es-ES" dirty="0" smtClean="0"/>
              <a:t>Asegúrese de que los trabajadores y los manipuladores comprendan que antes de rescatar a alguien, la persona que responde a la exposición debe usar el PPE apropiado para protegerse contra los riesgos.</a:t>
            </a:r>
          </a:p>
          <a:p>
            <a:pPr marL="220348" indent="-220348" defTabSz="881390">
              <a:buFont typeface="+mj-lt"/>
              <a:buAutoNum type="arabicPeriod"/>
              <a:defRPr/>
            </a:pPr>
            <a:endParaRPr lang="en-US" dirty="0" smtClean="0"/>
          </a:p>
          <a:p>
            <a:pPr defTabSz="881390">
              <a:defRPr/>
            </a:pPr>
            <a:r>
              <a:rPr lang="en-US" b="1" dirty="0" err="1" smtClean="0"/>
              <a:t>Actividad</a:t>
            </a:r>
            <a:r>
              <a:rPr lang="en-US" b="1" baseline="0" dirty="0" smtClean="0"/>
              <a:t> </a:t>
            </a:r>
            <a:r>
              <a:rPr lang="en-US" b="1" baseline="0" dirty="0" err="1" smtClean="0"/>
              <a:t>Sugerida</a:t>
            </a:r>
            <a:r>
              <a:rPr lang="en-US" b="1" baseline="0" dirty="0" smtClean="0"/>
              <a:t>:</a:t>
            </a:r>
            <a:endParaRPr lang="en-US" b="1" dirty="0" smtClean="0"/>
          </a:p>
          <a:p>
            <a:pPr marL="220348" indent="-220348" defTabSz="881390">
              <a:buFont typeface="+mj-lt"/>
              <a:buAutoNum type="arabicPeriod"/>
              <a:defRPr/>
            </a:pPr>
            <a:r>
              <a:rPr lang="es-ES" dirty="0" smtClean="0"/>
              <a:t>Sección 7. Actividades de primeros auxilios para enfermedades y lesiones causadas por pesticidas: “primeros auxilios y signos y síntomas de envenenamiento común por pesticidas."</a:t>
            </a:r>
            <a:endParaRPr lang="en-US" altLang="en-US" b="0" i="0" dirty="0" smtClean="0"/>
          </a:p>
          <a:p>
            <a:pPr defTabSz="881390">
              <a:defRPr/>
            </a:pPr>
            <a:endParaRPr lang="en-US" dirty="0" smtClean="0"/>
          </a:p>
          <a:p>
            <a:r>
              <a:rPr lang="en-US" dirty="0" err="1" smtClean="0"/>
              <a:t>Recurso</a:t>
            </a:r>
            <a:r>
              <a:rPr lang="en-US" dirty="0" smtClean="0"/>
              <a:t>/</a:t>
            </a:r>
            <a:r>
              <a:rPr lang="en-US" dirty="0" err="1" smtClean="0"/>
              <a:t>Referencia</a:t>
            </a:r>
            <a:r>
              <a:rPr lang="en-US" dirty="0" smtClean="0"/>
              <a:t>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 </a:t>
            </a:r>
          </a:p>
          <a:p>
            <a:endParaRPr lang="en-US" dirty="0" smtClean="0"/>
          </a:p>
        </p:txBody>
      </p:sp>
    </p:spTree>
    <p:extLst>
      <p:ext uri="{BB962C8B-B14F-4D97-AF65-F5344CB8AC3E}">
        <p14:creationId xmlns:p14="http://schemas.microsoft.com/office/powerpoint/2010/main" val="17076889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16130" indent="-275434" eaLnBrk="0" hangingPunct="0">
              <a:defRPr>
                <a:solidFill>
                  <a:schemeClr val="tx1"/>
                </a:solidFill>
                <a:latin typeface="Arial" panose="020B0604020202020204" pitchFamily="34" charset="0"/>
                <a:ea typeface="MS PGothic" panose="020B0600070205080204" pitchFamily="34" charset="-128"/>
              </a:defRPr>
            </a:lvl2pPr>
            <a:lvl3pPr marL="1101738" indent="-220348" eaLnBrk="0" hangingPunct="0">
              <a:defRPr>
                <a:solidFill>
                  <a:schemeClr val="tx1"/>
                </a:solidFill>
                <a:latin typeface="Arial" panose="020B0604020202020204" pitchFamily="34" charset="0"/>
                <a:ea typeface="MS PGothic" panose="020B0600070205080204" pitchFamily="34" charset="-128"/>
              </a:defRPr>
            </a:lvl3pPr>
            <a:lvl4pPr marL="1542433" indent="-220348" eaLnBrk="0" hangingPunct="0">
              <a:defRPr>
                <a:solidFill>
                  <a:schemeClr val="tx1"/>
                </a:solidFill>
                <a:latin typeface="Arial" panose="020B0604020202020204" pitchFamily="34" charset="0"/>
                <a:ea typeface="MS PGothic" panose="020B0600070205080204" pitchFamily="34" charset="-128"/>
              </a:defRPr>
            </a:lvl4pPr>
            <a:lvl5pPr marL="1983128" indent="-220348" eaLnBrk="0" hangingPunct="0">
              <a:defRPr>
                <a:solidFill>
                  <a:schemeClr val="tx1"/>
                </a:solidFill>
                <a:latin typeface="Arial" panose="020B0604020202020204" pitchFamily="34" charset="0"/>
                <a:ea typeface="MS PGothic" panose="020B0600070205080204" pitchFamily="34" charset="-128"/>
              </a:defRPr>
            </a:lvl5pPr>
            <a:lvl6pPr marL="2423823"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64518"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05213"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745908" indent="-220348" defTabSz="44069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81</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2312988" y="525463"/>
            <a:ext cx="4675187"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1238714" y="3330173"/>
            <a:ext cx="6818974" cy="3155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390">
              <a:defRPr/>
            </a:pPr>
            <a:r>
              <a:rPr lang="en-US" altLang="es-MX" b="1" dirty="0"/>
              <a:t>Information required to be covered: </a:t>
            </a:r>
          </a:p>
          <a:p>
            <a:pPr marL="220348" indent="-220348">
              <a:buFont typeface="+mj-lt"/>
              <a:buAutoNum type="arabicPeriod"/>
            </a:pPr>
            <a:r>
              <a:rPr lang="en-US" dirty="0"/>
              <a:t>Never induce vomiting if the victim is unconscious, suffering convulsions, or lying face up. </a:t>
            </a:r>
          </a:p>
          <a:p>
            <a:pPr marL="220348" indent="-220348">
              <a:buFont typeface="+mj-lt"/>
              <a:buAutoNum type="arabicPeriod"/>
            </a:pPr>
            <a:r>
              <a:rPr lang="en-US" dirty="0"/>
              <a:t>Some products have ingredients that make regurgitation worse, so check the label or safety data sheet (SDS) before proceeding. The label and or safety data sheet should have information about whether to induce vomiting.</a:t>
            </a:r>
          </a:p>
          <a:p>
            <a:pPr marL="220348" indent="-220348">
              <a:buFont typeface="+mj-lt"/>
              <a:buAutoNum type="arabicPeriod"/>
            </a:pPr>
            <a:r>
              <a:rPr lang="en-US" dirty="0"/>
              <a:t>Always read the label or call the poison control center. </a:t>
            </a:r>
          </a:p>
          <a:p>
            <a:pPr marL="220348" indent="-220348">
              <a:buFont typeface="+mj-lt"/>
              <a:buAutoNum type="arabicPeriod"/>
            </a:pPr>
            <a:r>
              <a:rPr lang="en-US" dirty="0"/>
              <a:t>Get medical attention for the victim. </a:t>
            </a:r>
          </a:p>
          <a:p>
            <a:pPr marL="220348" indent="-220348" defTabSz="881390">
              <a:buFont typeface="+mj-lt"/>
              <a:buAutoNum type="arabicPeriod"/>
              <a:defRPr/>
            </a:pPr>
            <a:r>
              <a:rPr lang="en-US" dirty="0"/>
              <a:t>Workers and handlers should refer to safety data sheets if there is an exposure. </a:t>
            </a:r>
          </a:p>
          <a:p>
            <a:r>
              <a:rPr lang="en-US" b="1" dirty="0"/>
              <a:t> </a:t>
            </a:r>
            <a:endParaRPr lang="en-US"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The most important decision a worker or handler providing first aid needs to make when a person has swallowed pesticides is whether or not to induce vomiting. The victim’s life may depend on this decision; therefore, it must be made accurately.</a:t>
            </a:r>
          </a:p>
          <a:p>
            <a:pPr marL="220348" indent="-220348" defTabSz="881390">
              <a:buFont typeface="+mj-lt"/>
              <a:buAutoNum type="arabicPeriod"/>
              <a:defRPr/>
            </a:pPr>
            <a:r>
              <a:rPr lang="en-US" dirty="0"/>
              <a:t>This concludes section 7: First Aid for Pesticide Illnesses and Injuries. Continue on to section 8: Responsibilities and Rights or return to the Table of Contents by clicking on the </a:t>
            </a:r>
            <a:r>
              <a:rPr lang="en-US" dirty="0" smtClean="0"/>
              <a:t>“</a:t>
            </a:r>
            <a:r>
              <a:rPr lang="es-ES" dirty="0" smtClean="0"/>
              <a:t>Volver a la tabla de contenido</a:t>
            </a:r>
            <a:r>
              <a:rPr lang="en-US" dirty="0" smtClean="0"/>
              <a:t>” </a:t>
            </a:r>
            <a:r>
              <a:rPr lang="en-US" dirty="0"/>
              <a:t>in the bottom-right corner of this slide (when in presentation view only).</a:t>
            </a:r>
          </a:p>
          <a:p>
            <a:pPr defTabSz="881390">
              <a:defRPr/>
            </a:pPr>
            <a:endParaRPr lang="en-US" dirty="0"/>
          </a:p>
          <a:p>
            <a:pPr defTabSz="881390">
              <a:defRPr/>
            </a:pPr>
            <a:r>
              <a:rPr lang="en-US" b="1" dirty="0"/>
              <a:t>Suggested Activity: </a:t>
            </a:r>
          </a:p>
          <a:p>
            <a:pPr marL="220348" indent="-220348" defTabSz="881390">
              <a:buFont typeface="+mj-lt"/>
              <a:buAutoNum type="arabicPeriod"/>
              <a:defRPr/>
            </a:pPr>
            <a:r>
              <a:rPr lang="en-US" dirty="0" smtClean="0"/>
              <a:t>Section </a:t>
            </a:r>
            <a:r>
              <a:rPr lang="en-US" dirty="0"/>
              <a:t>7. Activities for First Aid for Pesticide Illnesses and Injuries: “First Aid and Signs and Symptoms of Common Pesticide Poisoning</a:t>
            </a:r>
            <a:r>
              <a:rPr lang="en-US" dirty="0" smtClean="0"/>
              <a:t>” </a:t>
            </a:r>
          </a:p>
          <a:p>
            <a:pPr marL="220348" indent="-220348" defTabSz="881390">
              <a:buFont typeface="+mj-lt"/>
              <a:buAutoNum type="arabicPeriod"/>
              <a:defRPr/>
            </a:pPr>
            <a:endParaRPr lang="en-US" altLang="en-US" b="0" i="0"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0348" indent="-220348">
              <a:buFont typeface="+mj-lt"/>
              <a:buAutoNum type="arabicPeriod"/>
            </a:pPr>
            <a:r>
              <a:rPr lang="es-ES" dirty="0" smtClean="0"/>
              <a:t>Nunca provoque el vómito si la víctima está inconsciente, experimentando convulsiones o acostada boca arriba</a:t>
            </a:r>
            <a:r>
              <a:rPr lang="en-US" dirty="0" smtClean="0"/>
              <a:t>. </a:t>
            </a:r>
          </a:p>
          <a:p>
            <a:pPr marL="220348" indent="-220348">
              <a:buFont typeface="+mj-lt"/>
              <a:buAutoNum type="arabicPeriod"/>
            </a:pPr>
            <a:r>
              <a:rPr lang="es-ES" dirty="0" smtClean="0"/>
              <a:t>Algunos productos tienen ingredientes que pueden causar que la víctima sufra problemas adicionales cuando se provoca el vómito. Revise la etiqueta o las hojas de datos de seguridad (SDS) antes de proceder. La etiqueta o las hojas de datos de seguridad deben tener información sobre si es seguro provoca</a:t>
            </a:r>
            <a:r>
              <a:rPr lang="es-ES" baseline="0" dirty="0" smtClean="0"/>
              <a:t> el</a:t>
            </a:r>
            <a:r>
              <a:rPr lang="es-ES" dirty="0" smtClean="0"/>
              <a:t> vómito.</a:t>
            </a:r>
            <a:endParaRPr lang="en-US" dirty="0" smtClean="0"/>
          </a:p>
          <a:p>
            <a:pPr marL="220348" indent="-220348">
              <a:buFont typeface="+mj-lt"/>
              <a:buAutoNum type="arabicPeriod"/>
            </a:pPr>
            <a:r>
              <a:rPr lang="es-ES" dirty="0" smtClean="0"/>
              <a:t>Siempre lea la etiqueta o llame al centro de control de envenenamiento</a:t>
            </a:r>
            <a:r>
              <a:rPr lang="en-US" dirty="0" smtClean="0"/>
              <a:t>. </a:t>
            </a:r>
          </a:p>
          <a:p>
            <a:pPr marL="220348" indent="-220348">
              <a:buFont typeface="+mj-lt"/>
              <a:buAutoNum type="arabicPeriod"/>
            </a:pPr>
            <a:r>
              <a:rPr lang="es-ES" dirty="0" smtClean="0"/>
              <a:t>Obtenga atención médica para la víctima</a:t>
            </a:r>
            <a:r>
              <a:rPr lang="en-US" dirty="0" smtClean="0"/>
              <a:t>. </a:t>
            </a:r>
          </a:p>
          <a:p>
            <a:pPr marL="220348" indent="-220348" defTabSz="881390">
              <a:buFont typeface="+mj-lt"/>
              <a:buAutoNum type="arabicPeriod"/>
              <a:defRPr/>
            </a:pPr>
            <a:r>
              <a:rPr lang="es-ES" dirty="0" smtClean="0"/>
              <a:t>Los trabajadores y manipuladores deben consultar las hojas de datos de seguridad si hay una exposición</a:t>
            </a:r>
            <a:r>
              <a:rPr lang="en-US" dirty="0" smtClean="0"/>
              <a:t>. </a:t>
            </a:r>
          </a:p>
          <a:p>
            <a:r>
              <a:rPr lang="en-US" b="1" dirty="0" smtClean="0"/>
              <a:t> </a:t>
            </a:r>
            <a:endParaRPr lang="en-US"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r>
              <a:rPr lang="en-US" altLang="es-MX" b="1" dirty="0" smtClean="0"/>
              <a:t>:</a:t>
            </a:r>
          </a:p>
          <a:p>
            <a:pPr marL="220348" indent="-220348" defTabSz="881390">
              <a:buFont typeface="+mj-lt"/>
              <a:buAutoNum type="arabicPeriod"/>
              <a:defRPr/>
            </a:pPr>
            <a:r>
              <a:rPr lang="es-ES" dirty="0" smtClean="0"/>
              <a:t>La decisión más importante que debe tomar un trabajador o manipulador que proporciona primeros auxilios cuando una persona ha tragado pesticidas es si es seguro o no a provocar el vómito. La vida de la víctima puede depender de esta decisión; Por lo tanto, debe hacerse con precisión</a:t>
            </a:r>
            <a:r>
              <a:rPr lang="en-US" dirty="0" smtClean="0"/>
              <a:t>.</a:t>
            </a:r>
          </a:p>
          <a:p>
            <a:pPr marL="220348" indent="-220348" defTabSz="881390">
              <a:buFont typeface="+mj-lt"/>
              <a:buAutoNum type="arabicPeriod"/>
              <a:defRPr/>
            </a:pPr>
            <a:r>
              <a:rPr lang="es-ES" dirty="0" smtClean="0"/>
              <a:t>Esto concluye la sección 7: primeros auxilios para enfermedades y lesiones causadas</a:t>
            </a:r>
            <a:r>
              <a:rPr lang="es-ES" baseline="0" dirty="0" smtClean="0"/>
              <a:t> </a:t>
            </a:r>
            <a:r>
              <a:rPr lang="es-ES" dirty="0" smtClean="0"/>
              <a:t>por pesticidas. Continúe con la sección 8: responsabilidades adicionales</a:t>
            </a:r>
            <a:r>
              <a:rPr lang="es-ES" baseline="0" dirty="0" smtClean="0"/>
              <a:t> de empleador o </a:t>
            </a:r>
            <a:r>
              <a:rPr lang="es-ES" dirty="0" smtClean="0"/>
              <a:t>regrese a la tabla</a:t>
            </a:r>
            <a:r>
              <a:rPr lang="es-ES" baseline="0" dirty="0" smtClean="0"/>
              <a:t> de contenido </a:t>
            </a:r>
            <a:r>
              <a:rPr lang="es-ES" dirty="0" smtClean="0"/>
              <a:t>al hacer clic en el botón "Volver a la tabla de contenido" en la esquina inferior derecha de esta diapositiva (sólo en el modo de presentación</a:t>
            </a:r>
            <a:r>
              <a:rPr lang="en-US" dirty="0" smtClean="0"/>
              <a:t>).</a:t>
            </a:r>
          </a:p>
          <a:p>
            <a:pPr defTabSz="881390">
              <a:defRPr/>
            </a:pPr>
            <a:endParaRPr lang="en-US" dirty="0" smtClean="0"/>
          </a:p>
          <a:p>
            <a:pPr defTabSz="881390">
              <a:defRPr/>
            </a:pPr>
            <a:r>
              <a:rPr lang="en-US" b="1" dirty="0" err="1" smtClean="0"/>
              <a:t>Actividad</a:t>
            </a:r>
            <a:r>
              <a:rPr lang="en-US" b="1" dirty="0" smtClean="0"/>
              <a:t> </a:t>
            </a:r>
            <a:r>
              <a:rPr lang="en-US" b="1" dirty="0" err="1" smtClean="0"/>
              <a:t>sugerida</a:t>
            </a:r>
            <a:r>
              <a:rPr lang="en-US" b="1" dirty="0" smtClean="0"/>
              <a:t>: </a:t>
            </a:r>
          </a:p>
          <a:p>
            <a:pPr marL="220348" indent="-220348" defTabSz="881390">
              <a:buFont typeface="+mj-lt"/>
              <a:buAutoNum type="arabicPeriod"/>
              <a:defRPr/>
            </a:pPr>
            <a:r>
              <a:rPr lang="es-ES" dirty="0" smtClean="0"/>
              <a:t>Sección 7. Primeros auxilios para enfermedades y lesiones causados por pesticidas: “primeros auxilios y signos y síntomas de envenenamiento común </a:t>
            </a:r>
            <a:r>
              <a:rPr lang="es-ES" smtClean="0"/>
              <a:t>por pesticidas."</a:t>
            </a:r>
            <a:endParaRPr lang="en-US" altLang="en-US" b="0" i="0" dirty="0"/>
          </a:p>
        </p:txBody>
      </p:sp>
    </p:spTree>
    <p:extLst>
      <p:ext uri="{BB962C8B-B14F-4D97-AF65-F5344CB8AC3E}">
        <p14:creationId xmlns:p14="http://schemas.microsoft.com/office/powerpoint/2010/main" val="3375452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Notes for trainers:</a:t>
            </a:r>
          </a:p>
          <a:p>
            <a:pPr marL="220348" indent="-220348" defTabSz="881390">
              <a:buFont typeface="+mj-lt"/>
              <a:buAutoNum type="arabicPeriod"/>
              <a:defRPr/>
            </a:pPr>
            <a:r>
              <a:rPr lang="en-US" b="1" dirty="0"/>
              <a:t>This </a:t>
            </a:r>
            <a:r>
              <a:rPr lang="en-US" b="1" dirty="0" smtClean="0"/>
              <a:t>section </a:t>
            </a:r>
            <a:r>
              <a:rPr lang="en-US" b="1" dirty="0"/>
              <a:t>contain training requirements for both workers or handlers.</a:t>
            </a:r>
          </a:p>
          <a:p>
            <a:pPr marL="220348" indent="-220348">
              <a:buFont typeface="+mj-lt"/>
              <a:buAutoNum type="arabicPeriod"/>
            </a:pPr>
            <a:r>
              <a:rPr lang="en-US" dirty="0"/>
              <a:t>This </a:t>
            </a:r>
            <a:r>
              <a:rPr lang="en-US" dirty="0" smtClean="0"/>
              <a:t>section </a:t>
            </a:r>
            <a:r>
              <a:rPr lang="en-US" dirty="0"/>
              <a:t>will inform workers and handlers of employer responsibilities.</a:t>
            </a:r>
            <a:r>
              <a:rPr lang="en-US" baseline="0" dirty="0"/>
              <a:t> The purpose of this </a:t>
            </a:r>
            <a:r>
              <a:rPr lang="en-US" baseline="0" dirty="0" smtClean="0"/>
              <a:t>section </a:t>
            </a:r>
            <a:r>
              <a:rPr lang="en-US" baseline="0" dirty="0"/>
              <a:t>is to make workers and handlers aware of the protections that their employers must provide them under the WPS.</a:t>
            </a:r>
          </a:p>
          <a:p>
            <a:endParaRPr lang="en-US" baseline="0" dirty="0"/>
          </a:p>
          <a:p>
            <a:r>
              <a:rPr lang="en-US" baseline="0" dirty="0"/>
              <a:t>Specific worker and handler training topics that are included in this </a:t>
            </a:r>
            <a:r>
              <a:rPr lang="en-US" baseline="0" dirty="0" smtClean="0"/>
              <a:t>section </a:t>
            </a:r>
            <a:r>
              <a:rPr lang="en-US" baseline="0" dirty="0"/>
              <a:t>include:</a:t>
            </a:r>
          </a:p>
          <a:p>
            <a:pPr marL="165261" indent="-165261">
              <a:buFont typeface="Arial" panose="020B0604020202020204" pitchFamily="34" charset="0"/>
              <a:buChar char="•"/>
            </a:pPr>
            <a:r>
              <a:rPr lang="en-US" baseline="0" dirty="0"/>
              <a:t>The rule prohibits agricultural employers from intimidating, threatening, coercing or discriminating against any worker or handler for complying with  or attempting to comply with the requirements of this rule, or because the worker or handler provided, caused to be provided or is about to provide information to the employer or the EPA or its agents regarding conduct that the employee reasonably believes violates this part, and/or made a complaint, testified, assisted or participated in any manner in an investigation, proceeding, or hearing concerning compliance with this rule.</a:t>
            </a:r>
          </a:p>
          <a:p>
            <a:pPr marL="165261" indent="-165261">
              <a:buFont typeface="Arial" panose="020B0604020202020204" pitchFamily="34" charset="0"/>
              <a:buChar char="•"/>
            </a:pPr>
            <a:r>
              <a:rPr lang="en-US" baseline="0" dirty="0"/>
              <a:t>The responsibility of agricultural employers to provide workers and handlers with information and protections designed to reduce work-related pesticide exposures and illnesses. This includes ensuring workers and handlers have been trained on pesticide safety and application and hazard information, decontamination supplies and emergency medical assistance, and notifying workers of restrictions during applications and on entering pesticide treated areas. A worker or handler may designate in writing a representative to request access to pesticide application and hazard information. </a:t>
            </a:r>
          </a:p>
          <a:p>
            <a:pPr marL="165261" indent="-165261">
              <a:buFont typeface="Arial" panose="020B0604020202020204" pitchFamily="34" charset="0"/>
              <a:buChar char="•"/>
            </a:pPr>
            <a:r>
              <a:rPr lang="en-US" baseline="0" dirty="0" smtClean="0"/>
              <a:t>How </a:t>
            </a:r>
            <a:r>
              <a:rPr lang="en-US" baseline="0" dirty="0"/>
              <a:t>to report suspected pesticide use violations to the state or tribal agency responsible for pesticide enforcement</a:t>
            </a:r>
            <a:r>
              <a:rPr lang="en-US" baseline="0" dirty="0" smtClean="0"/>
              <a:t>.</a:t>
            </a:r>
          </a:p>
          <a:p>
            <a:pPr marL="165261" indent="-165261">
              <a:buFont typeface="Arial" panose="020B0604020202020204" pitchFamily="34" charset="0"/>
              <a:buChar char="•"/>
            </a:pPr>
            <a:endParaRPr lang="en-US" baseline="0"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a:t>
            </a:r>
          </a:p>
          <a:p>
            <a:pPr marL="220348" indent="-220348" defTabSz="881390">
              <a:buFont typeface="+mj-lt"/>
              <a:buAutoNum type="arabicPeriod"/>
              <a:defRPr/>
            </a:pPr>
            <a:r>
              <a:rPr lang="es-ES" b="1" dirty="0" smtClean="0"/>
              <a:t>Esta sección contiene requisitos de capacitación para trabajadores y manipuladores</a:t>
            </a:r>
            <a:r>
              <a:rPr lang="en-US" b="1" dirty="0" smtClean="0"/>
              <a:t>.</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Esta sección informará a los trabajadores y a los manipuladores de las responsabilidades del empleador. El propósito de esta sección es asegurar que los trabajadores y los manipuladores sean conscientes de las protecciones que sus empleadores deben proporcionar para cumplir con la WPS.</a:t>
            </a:r>
            <a:endParaRPr lang="en-US" baseline="0" dirty="0" smtClean="0"/>
          </a:p>
          <a:p>
            <a:pPr marL="0" indent="0">
              <a:buFont typeface="+mj-lt"/>
              <a:buNone/>
            </a:pPr>
            <a:endParaRPr lang="en-US" baseline="0" dirty="0" smtClean="0"/>
          </a:p>
          <a:p>
            <a:r>
              <a:rPr lang="es-ES" dirty="0" smtClean="0"/>
              <a:t>Los temas específicos de entrenamiento de trabajadores y manipuladores que se incluyen en esta sección son:</a:t>
            </a:r>
          </a:p>
          <a:p>
            <a:pPr marL="165261" indent="-165261">
              <a:buFont typeface="Arial" panose="020B0604020202020204" pitchFamily="34" charset="0"/>
              <a:buChar char="•"/>
            </a:pPr>
            <a:r>
              <a:rPr lang="es-ES" dirty="0" smtClean="0"/>
              <a:t>La regla prohíbe a los empleadores agrícolas intimidar, amenazar, coaccionar o discriminar a cualquier trabajador o manipulador por cumplir o intentar cumplir con los requisitos de esta regla o porque el trabajador o manipulador proporcionó información, hizo que se proporcionara o estuviera a punto de proporcionar al empleador o a la Agencia de Protección Ambiental (EPA) o a sus agentes en relación con una conducta que el empleado cree razonablemente que viola esta parte y/o ha presentado una queja, testificado, asistido o participado de cualquier manera en una investigación, procedimiento o juicio concerniente al cumplimiento de esta regla.</a:t>
            </a:r>
          </a:p>
          <a:p>
            <a:pPr marL="165261" indent="-165261">
              <a:buFont typeface="Arial" panose="020B0604020202020204" pitchFamily="34" charset="0"/>
              <a:buChar char="•"/>
            </a:pPr>
            <a:r>
              <a:rPr lang="es-ES" dirty="0" smtClean="0"/>
              <a:t>La responsabilidad de los empleadores agrícolas de proporcionar a los trabajadores y manipuladores información y protecciones diseñadas para reducir las exposiciones y enfermedades relacionadas con el trabajo. Esto incluye asegurar que los trabajadores y los manipuladores han sido capacitados en la seguridad de pesticidas y la aplicación y la información de</a:t>
            </a:r>
            <a:r>
              <a:rPr lang="es-ES" baseline="0" dirty="0" smtClean="0"/>
              <a:t> los riesgos</a:t>
            </a:r>
            <a:r>
              <a:rPr lang="es-ES" dirty="0" smtClean="0"/>
              <a:t>, los suministros de descontaminación y la atención médica de emergencia y notificando a los trabajadores de las restricciones durante las aplicaciones y en entrar en las áreas tratadas con pesticidas. Un trabajador o manipulador puede designar por escrito a un representante para solicitar el acceso a la aplicación de pesticidas y a la información sobre peligros.</a:t>
            </a:r>
            <a:endParaRPr lang="en-US" baseline="0" dirty="0" smtClean="0"/>
          </a:p>
          <a:p>
            <a:pPr marL="165261" indent="-165261">
              <a:buFont typeface="Arial" panose="020B0604020202020204" pitchFamily="34" charset="0"/>
              <a:buChar char="•"/>
            </a:pPr>
            <a:r>
              <a:rPr lang="es-ES" dirty="0" smtClean="0"/>
              <a:t>Cómo reportar infracciones sospechadas de uso de pesticidas al estado o agencia tribal responsable del cumplimiento de las regulaciones de pesticidas.</a:t>
            </a:r>
            <a:endParaRPr lang="en-US"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3890748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881390">
              <a:defRPr/>
            </a:pPr>
            <a:r>
              <a:rPr lang="en-US" altLang="es-MX" b="1" dirty="0"/>
              <a:t>Information required to be covered: </a:t>
            </a:r>
          </a:p>
          <a:p>
            <a:pPr marL="220348" indent="-220348">
              <a:buFont typeface="+mj-lt"/>
              <a:buAutoNum type="arabicPeriod"/>
            </a:pPr>
            <a:r>
              <a:rPr lang="en-US" dirty="0" smtClean="0"/>
              <a:t>It is the employer’s responsibility to make sure the worker or handler gets annual pesticide safety training before they begin their work to remind them of the basic steps they can take to protect themselves, their families, and in the case of a handler, other people and the environment, from pesticides that can cause harm.</a:t>
            </a:r>
          </a:p>
          <a:p>
            <a:pPr marL="220348" indent="-220348">
              <a:buFont typeface="+mj-lt"/>
              <a:buAutoNum type="arabicPeriod"/>
            </a:pPr>
            <a:r>
              <a:rPr lang="en-US" dirty="0" smtClean="0"/>
              <a:t>The </a:t>
            </a:r>
            <a:r>
              <a:rPr lang="en-US" dirty="0"/>
              <a:t>agricultural employer needs to provide pesticide application and hazard information, for the worker or handler to refer to if they wish to know about pesticides used on the establishment, what kinds of risks those pesticides pose, and where those restrictions on entry into an area are on the establishment.</a:t>
            </a:r>
          </a:p>
          <a:p>
            <a:pPr marL="220348" indent="-220348">
              <a:buFont typeface="+mj-lt"/>
              <a:buAutoNum type="arabicPeriod"/>
            </a:pPr>
            <a:r>
              <a:rPr lang="en-US" dirty="0"/>
              <a:t>A worker or handler can ask their employer for a copy of the application information and the safety data sheets, or they may designate a representative to ask for them on their behalf. The designation of a representative must be in writing. </a:t>
            </a:r>
            <a:endParaRPr lang="en-US" dirty="0" smtClean="0"/>
          </a:p>
          <a:p>
            <a:pPr marL="220348" indent="-220348">
              <a:buFont typeface="+mj-lt"/>
              <a:buAutoNum type="arabicPeriod"/>
            </a:pPr>
            <a:endParaRPr lang="en-US" dirty="0" smtClean="0"/>
          </a:p>
          <a:p>
            <a:pPr defTabSz="881390">
              <a:defRPr/>
            </a:pPr>
            <a:r>
              <a:rPr lang="en-US" altLang="es-MX" b="1" dirty="0" smtClean="0"/>
              <a:t>Information required to be covered: </a:t>
            </a:r>
          </a:p>
          <a:p>
            <a:pPr marL="228600" lvl="0" indent="-228600">
              <a:buFont typeface="+mj-lt"/>
              <a:buAutoNum type="arabicPeriod"/>
            </a:pPr>
            <a:r>
              <a:rPr lang="es-ES" dirty="0" smtClean="0"/>
              <a:t>Es responsabilidad del empleador asegurarse de que el trabajador o manipulador reciba capacitación anual sobre seguridad de pesticidas antes de comenzar su trabajo para recordarles los pasos básicos que pueden tomar para protegerse a sí mismos y a sus familias. En el caso de un manipulador, las medidas básicas de seguridad pueden ayudarlo a proteger a otras personas y al medio ambiente de los daños que pudieran causar los pesticidas.</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El empleador agrícola debe proporcionar información sobre el uso de pesticidas y peligros al trabajador o manipulador. Los empleados pueden consultar esta información si quieren saber sobre los pesticidas que se usan en el establecimiento, los riesgos asociados con los pesticidas y el lugar de las áreas bajo el intervalo de entrada restringido en el establecimiento</a:t>
            </a:r>
            <a:r>
              <a:rPr lang="en-US" dirty="0" smtClean="0"/>
              <a:t>.</a:t>
            </a:r>
          </a:p>
          <a:p>
            <a:pPr marL="220348" indent="-220348">
              <a:buFont typeface="+mj-lt"/>
              <a:buAutoNum type="arabicPeriod"/>
            </a:pPr>
            <a:r>
              <a:rPr lang="es-ES" dirty="0" smtClean="0"/>
              <a:t>Un trabajador o manipulador pueden pedirle a su empleador una copia de la información sobre las aplicaciones de pesticidas y las hojas de datos de seguridad, o puede designar a un representante para pedir la información y la SDS en su nombre. La designación de un representante debe hacerse por escrito.</a:t>
            </a: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3575659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81390">
              <a:defRPr/>
            </a:pPr>
            <a:r>
              <a:rPr lang="en-US" altLang="es-MX" b="1" dirty="0"/>
              <a:t>Information required to be covered: </a:t>
            </a:r>
          </a:p>
          <a:p>
            <a:pPr marL="220348" indent="-220348">
              <a:buFont typeface="+mj-lt"/>
              <a:buAutoNum type="arabicPeriod"/>
            </a:pPr>
            <a:r>
              <a:rPr lang="en-US" dirty="0"/>
              <a:t>Your employer must tell workers and handlers where the central location is and where the decontamination supplies are on the establishment.</a:t>
            </a:r>
          </a:p>
          <a:p>
            <a:pPr marL="220348" indent="-220348">
              <a:buFont typeface="+mj-lt"/>
              <a:buAutoNum type="arabicPeriod"/>
            </a:pPr>
            <a:r>
              <a:rPr lang="en-US" dirty="0"/>
              <a:t>The safety information display at the central location and at some places with supplies for washing up (decontamination supplies) is a reminder about the steps workers and handlers can take to reduce exposures. It has the name and address of a nearby medical facility, in case of an emergency where a worker or handler is made sick from a pesticide. In case a worker or handler needs to report a violation involving a pesticide, contact information for enforcement in is on the display.</a:t>
            </a:r>
          </a:p>
          <a:p>
            <a:pPr marL="220348" indent="-220348">
              <a:buFont typeface="+mj-lt"/>
              <a:buAutoNum type="arabicPeriod"/>
            </a:pPr>
            <a:r>
              <a:rPr lang="en-US" dirty="0"/>
              <a:t>The employer must provide water, soap, and towels near where workers and handlers are working so they can wash up when they leave the work area, and if there is an accidental exposure like a spill on a handler, the supplies may be used in an emergency to remove pesticides and reduce their effect. Handlers using products that require eye protection, or are under pressure, must have access to water for emergency eye flushing, too</a:t>
            </a:r>
            <a:r>
              <a:rPr lang="en-US" dirty="0" smtClean="0"/>
              <a:t>.</a:t>
            </a:r>
          </a:p>
          <a:p>
            <a:pPr marL="220348" indent="-220348">
              <a:buFont typeface="+mj-lt"/>
              <a:buAutoNum type="arabicPeriod"/>
            </a:pPr>
            <a:endParaRPr lang="en-US" dirty="0" smtClean="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smtClean="0"/>
              <a:t>El empleador debe informar a los trabajadores y manipuladores dónde se encuentran el lugar central y los suministros de descontaminación en el establecimiento</a:t>
            </a:r>
            <a:r>
              <a:rPr lang="en-US" dirty="0" smtClean="0"/>
              <a:t>.</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smtClean="0"/>
              <a:t>La información de seguridad que se muestra en el lugar central y en algunos sitios de descontaminación es un recordatorio sobre las medidas que los trabajadores y los manipuladores pueden tomar para reducir las exposiciones</a:t>
            </a:r>
            <a:r>
              <a:rPr lang="en-US" sz="1200" dirty="0" smtClean="0"/>
              <a:t>. </a:t>
            </a:r>
            <a:r>
              <a:rPr lang="es-ES" sz="1200" dirty="0" smtClean="0"/>
              <a:t>Esta información debe incluir además el nombre y la dirección de un centro médico cercano, en caso de una emergencia donde un trabajador o manipulador es expuesto a un pesticida</a:t>
            </a:r>
            <a:r>
              <a:rPr lang="es-ES" dirty="0" smtClean="0"/>
              <a:t>. </a:t>
            </a:r>
          </a:p>
          <a:p>
            <a:pPr marL="220348" indent="-220348">
              <a:buFont typeface="+mj-lt"/>
              <a:buAutoNum type="arabicPeriod"/>
            </a:pPr>
            <a:r>
              <a:rPr lang="es-ES" sz="1200" dirty="0" smtClean="0"/>
              <a:t>En caso de que un trabajador o manipulador deba informar sobre una violación/infracción relacionada con un pesticida, la información de contacto de la agencia reguladora debe encontrar en el lugar central</a:t>
            </a:r>
            <a:r>
              <a:rPr lang="es-ES" dirty="0" smtClean="0"/>
              <a:t>.</a:t>
            </a:r>
          </a:p>
          <a:p>
            <a:pPr marL="220348" indent="-220348">
              <a:buFont typeface="+mj-lt"/>
              <a:buAutoNum type="arabicPeriod"/>
            </a:pPr>
            <a:r>
              <a:rPr lang="es-ES" sz="1200" dirty="0" smtClean="0"/>
              <a:t>El empleador debe proporcionar agua, jabón y toallas de un solo uso cerca del área donde los trabajadores y los manipuladores están trabajando para que puedan lavarse cuando salen del área de trabajo. Si hay una exposición accidental, como un derrame en el cuerpo de un manipulador, los suministros pueden ser utilizados en una emergencia para eliminar pesticidas y reducir su efecto. Los manipuladores que usen productos que requieran protección para los ojos, o que estén bajo presión también, deben tener acceso al agua para enjuagar los ojos de emergencia.</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6748633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altLang="es-MX" b="1" dirty="0"/>
              <a:t>Information required to be covered: </a:t>
            </a:r>
          </a:p>
          <a:p>
            <a:pPr marL="220348" indent="-220348">
              <a:buFont typeface="+mj-lt"/>
              <a:buAutoNum type="arabicPeriod"/>
            </a:pPr>
            <a:r>
              <a:rPr lang="en-US" dirty="0"/>
              <a:t>If a worker or handler is made sick, and pesticides may have been the cause, the employer needs to be told so he can make sure they are taken to a medical facility, and provide the medical personnel with information about the exposure.</a:t>
            </a:r>
          </a:p>
          <a:p>
            <a:pPr marL="220348" indent="-220348">
              <a:buFont typeface="+mj-lt"/>
              <a:buAutoNum type="arabicPeriod"/>
            </a:pPr>
            <a:r>
              <a:rPr lang="en-US" dirty="0"/>
              <a:t>Workers have to be notified by the employer of restrictions on areas where applications are taking place and where an REI is in effect. Those notifications may be in the form of oral warnings or the posted warning sign that will be around the treated area.  </a:t>
            </a:r>
            <a:endParaRPr lang="en-US" dirty="0" smtClean="0"/>
          </a:p>
          <a:p>
            <a:pPr marL="220348" indent="-220348">
              <a:buFont typeface="+mj-lt"/>
              <a:buAutoNum type="arabicPeriod"/>
            </a:pPr>
            <a:endParaRPr lang="en-US" dirty="0" smtClean="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28600" indent="-228600">
              <a:buFont typeface="+mj-lt"/>
              <a:buAutoNum type="arabicPeriod"/>
            </a:pPr>
            <a:r>
              <a:rPr lang="es-ES_tradnl" dirty="0" smtClean="0">
                <a:solidFill>
                  <a:srgbClr val="0070C0"/>
                </a:solidFill>
              </a:rPr>
              <a:t>El empleador debe asegurarse de que si </a:t>
            </a:r>
            <a:r>
              <a:rPr lang="es-ES_tradnl" noProof="0" dirty="0" smtClean="0">
                <a:solidFill>
                  <a:srgbClr val="0070C0"/>
                </a:solidFill>
              </a:rPr>
              <a:t>un trabajador o manipulador se enferma, y los pesticidas pueden haber sido la causa, sea llevado a un centro médico y deberá proporcionar al personal médico con información sobre la exposición.</a:t>
            </a:r>
          </a:p>
          <a:p>
            <a:pPr marL="228600" indent="-228600">
              <a:buFont typeface="+mj-lt"/>
              <a:buAutoNum type="arabicPeriod"/>
            </a:pPr>
            <a:r>
              <a:rPr lang="es-ES_tradnl" dirty="0" smtClean="0">
                <a:solidFill>
                  <a:srgbClr val="0070C0"/>
                </a:solidFill>
              </a:rPr>
              <a:t>El empleador debe informar a los </a:t>
            </a:r>
            <a:r>
              <a:rPr lang="es-ES_tradnl" noProof="0" dirty="0" smtClean="0">
                <a:solidFill>
                  <a:srgbClr val="0070C0"/>
                </a:solidFill>
              </a:rPr>
              <a:t>trabajadores acerca de las restricciones en las áreas dónde las aplicaciones hayan estén ocurriendo y dónde un REI esté en efecto. Estas notificaciones pueden ser en forma de advertencias verbales o con los carteles de advertencia colocados alrededor del área tratada.</a:t>
            </a:r>
            <a:endParaRPr lang="es-ES_tradnl" noProof="0" dirty="0">
              <a:solidFill>
                <a:srgbClr val="0070C0"/>
              </a:solidFill>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29003112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81390">
              <a:defRPr/>
            </a:pPr>
            <a:r>
              <a:rPr lang="en-US" altLang="es-MX" b="1" dirty="0"/>
              <a:t>Information required to be covered: </a:t>
            </a:r>
          </a:p>
          <a:p>
            <a:pPr marL="330521" indent="-330521">
              <a:buFont typeface="+mj-lt"/>
              <a:buAutoNum type="arabicPeriod"/>
            </a:pPr>
            <a:r>
              <a:rPr lang="en-US" dirty="0"/>
              <a:t>Pesticide safety training has to be given to the worker or handler every year and they can ask their employer for a copy of the training record to give to their next employer to show they have had training in the year. The training will remind them of the steps they can take to protect themselves and their families.</a:t>
            </a:r>
          </a:p>
          <a:p>
            <a:endParaRPr lang="en-US" altLang="es-MX" b="1" dirty="0"/>
          </a:p>
          <a:p>
            <a:r>
              <a:rPr lang="en-US" altLang="es-MX" b="1" dirty="0"/>
              <a:t>Notes for trainers of workers and pesticide handlers:</a:t>
            </a:r>
          </a:p>
          <a:p>
            <a:pPr marL="330521" indent="-330521">
              <a:buFont typeface="+mj-lt"/>
              <a:buAutoNum type="arabicPeriod"/>
            </a:pPr>
            <a:r>
              <a:rPr lang="en-US" dirty="0"/>
              <a:t>The safety training reminds workers and handlers that by paying attention to warnings about application and treated areas, using the supplies provided to wash after being in an area where pesticides have been used, and being careful to wash up when they get home, they can minimize their routine exposure to pesticides.</a:t>
            </a:r>
          </a:p>
          <a:p>
            <a:pPr marL="330521" indent="-330521">
              <a:buFont typeface="+mj-lt"/>
              <a:buAutoNum type="arabicPeriod"/>
            </a:pPr>
            <a:r>
              <a:rPr lang="en-US" dirty="0"/>
              <a:t>WPS </a:t>
            </a:r>
            <a:r>
              <a:rPr lang="en-US" dirty="0" smtClean="0"/>
              <a:t>training </a:t>
            </a:r>
            <a:r>
              <a:rPr lang="en-US" dirty="0"/>
              <a:t>is not required for licensed/certified crop advisors who are licensed/certified by a program acknowledged as appropriate by EPA, a state or tribe</a:t>
            </a:r>
            <a:r>
              <a:rPr lang="en-US" dirty="0" smtClean="0"/>
              <a:t>. </a:t>
            </a:r>
          </a:p>
          <a:p>
            <a:pPr marL="330521" indent="-330521">
              <a:buFont typeface="+mj-lt"/>
              <a:buAutoNum type="arabicPeriod"/>
            </a:pPr>
            <a:endParaRPr lang="en-US" dirty="0" smtClean="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330521" indent="-330521">
              <a:buFont typeface="+mj-lt"/>
              <a:buAutoNum type="arabicPeriod"/>
            </a:pPr>
            <a:r>
              <a:rPr lang="es-ES" dirty="0" smtClean="0"/>
              <a:t>Se debe proporcionar capacitación de seguridad de pesticidas al trabajador o manipulador cada año. Pueden pedirle a su empleador para una copia del registro de verificación</a:t>
            </a:r>
            <a:r>
              <a:rPr lang="es-ES" baseline="0" dirty="0" smtClean="0"/>
              <a:t> de la </a:t>
            </a:r>
            <a:r>
              <a:rPr lang="es-ES" dirty="0" smtClean="0"/>
              <a:t>capacitación para dar a su próximo empleador como evidencia de que ha asistido a una capacitación en los últimos 12 meses. La capacitación</a:t>
            </a:r>
            <a:r>
              <a:rPr lang="es-ES" baseline="0" dirty="0" smtClean="0"/>
              <a:t> </a:t>
            </a:r>
            <a:r>
              <a:rPr lang="es-ES" dirty="0" smtClean="0"/>
              <a:t>les recordará de los pasos que puede tomar para protegerse a sí mismos y a sus familias.</a:t>
            </a:r>
          </a:p>
          <a:p>
            <a:pPr marL="330521" indent="-330521">
              <a:buFont typeface="+mj-lt"/>
              <a:buAutoNum type="arabicPeriod"/>
            </a:pPr>
            <a:endParaRPr lang="en-US" altLang="es-MX" b="1" dirty="0" smtClean="0"/>
          </a:p>
          <a:p>
            <a:r>
              <a:rPr lang="en-US" altLang="es-MX" b="1" dirty="0" err="1" smtClean="0"/>
              <a:t>Notas</a:t>
            </a:r>
            <a:r>
              <a:rPr lang="en-US" altLang="es-MX" b="1" baseline="0" dirty="0" smtClean="0"/>
              <a:t> para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endParaRPr lang="en-US" altLang="es-MX" b="1" dirty="0" smtClean="0"/>
          </a:p>
          <a:p>
            <a:pPr marL="330521" indent="-330521">
              <a:buFont typeface="+mj-lt"/>
              <a:buAutoNum type="arabicPeriod"/>
            </a:pPr>
            <a:r>
              <a:rPr lang="es-ES" dirty="0" smtClean="0"/>
              <a:t>La información contenida en la capacitación para la seguridad ayuda a los trabajadores y a los manipuladores a recordar que pueden minimizar su exposición a los pesticidas prestando atención a las advertencias sobre las aplicaciones de pesticidas y las áreas tratadas, utilizando los suministros de descontaminación para lavarse después de estar en un área donde se han utilizado pesticidas</a:t>
            </a:r>
            <a:r>
              <a:rPr lang="es-ES" baseline="0" dirty="0" smtClean="0"/>
              <a:t> y r</a:t>
            </a:r>
            <a:r>
              <a:rPr lang="es-ES" dirty="0" smtClean="0"/>
              <a:t>ecordando lavarse cuando regresen a casa.</a:t>
            </a:r>
          </a:p>
          <a:p>
            <a:pPr marL="330521" indent="-330521">
              <a:buFont typeface="+mj-lt"/>
              <a:buAutoNum type="arabicPeriod"/>
            </a:pPr>
            <a:r>
              <a:rPr lang="es-ES" dirty="0" smtClean="0"/>
              <a:t>La capacitación de WPS no es necesaria para los asesores de cultivos licenciados o certificados que tienen licencia o certificación por un programa reconocido como apropiado por la EPA, un estado o tribu.</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33057727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881390">
              <a:defRPr/>
            </a:pPr>
            <a:r>
              <a:rPr lang="en-US" altLang="es-MX" b="1" dirty="0"/>
              <a:t>Information required to be covered: </a:t>
            </a:r>
          </a:p>
          <a:p>
            <a:pPr marL="232929" indent="-232929">
              <a:buFont typeface="+mj-lt"/>
              <a:buAutoNum type="arabicPeriod"/>
            </a:pPr>
            <a:r>
              <a:rPr lang="en-US" dirty="0">
                <a:ea typeface="ＭＳ Ｐゴシック" pitchFamily="84" charset="-128"/>
              </a:rPr>
              <a:t>Pesticide safety information </a:t>
            </a:r>
            <a:r>
              <a:rPr lang="en-US" dirty="0"/>
              <a:t>must be displayed at Central Location and also at certain places where decontamination supplies must be provided on the agricultural establishment according to the rule; specifically, when the decontamination supplies are located at permanent sites or are provided at locations and in quantities to meet the requirements for 11 or more workers or handlers</a:t>
            </a:r>
          </a:p>
          <a:p>
            <a:pPr marL="232929" indent="-232929">
              <a:buFont typeface="+mj-lt"/>
              <a:buAutoNum type="arabicPeriod"/>
            </a:pPr>
            <a:r>
              <a:rPr lang="en-US" dirty="0"/>
              <a:t>Information can be displayed in any format. Must be conveyed in a manner that workers and handlers could understand</a:t>
            </a:r>
          </a:p>
          <a:p>
            <a:pPr marL="232929" indent="-232929">
              <a:buFont typeface="+mj-lt"/>
              <a:buAutoNum type="arabicPeriod"/>
            </a:pPr>
            <a:r>
              <a:rPr lang="en-US" dirty="0"/>
              <a:t>Also includes:</a:t>
            </a:r>
          </a:p>
          <a:p>
            <a:pPr marL="698788" lvl="1" indent="-232929">
              <a:buFont typeface="Arial" panose="020B0604020202020204" pitchFamily="34" charset="0"/>
              <a:buChar char="•"/>
            </a:pPr>
            <a:r>
              <a:rPr lang="en-US" dirty="0"/>
              <a:t>Name, address and telephone number of state or tribal pesticide regulatory agency.</a:t>
            </a:r>
          </a:p>
          <a:p>
            <a:pPr marL="698788" lvl="1" indent="-232929">
              <a:buFont typeface="Arial" panose="020B0604020202020204" pitchFamily="34" charset="0"/>
              <a:buChar char="•"/>
            </a:pPr>
            <a:r>
              <a:rPr lang="en-US" dirty="0"/>
              <a:t>Includes a nearby operating medical care facility. </a:t>
            </a:r>
          </a:p>
          <a:p>
            <a:pPr marL="698788" lvl="1" indent="-232929">
              <a:buFont typeface="Arial" panose="020B0604020202020204" pitchFamily="34" charset="0"/>
              <a:buChar char="•"/>
            </a:pPr>
            <a:endParaRPr lang="en-US" dirty="0"/>
          </a:p>
          <a:p>
            <a:pPr marL="25164" defTabSz="881390">
              <a:defRPr/>
            </a:pPr>
            <a:r>
              <a:rPr lang="en-US" altLang="es-MX" b="1" dirty="0"/>
              <a:t>Notes for trainers of workers and pesticide handlers:</a:t>
            </a:r>
          </a:p>
          <a:p>
            <a:pPr marL="232929" indent="-232929" defTabSz="931717">
              <a:buFont typeface="+mj-lt"/>
              <a:buAutoNum type="arabicPeriod"/>
              <a:defRPr/>
            </a:pPr>
            <a:r>
              <a:rPr lang="en-US" dirty="0"/>
              <a:t>The safety information poster is a reminder of the correct ways for workers and handlers to limit their exposure, by washing up and avoiding areas that have been treated. </a:t>
            </a:r>
          </a:p>
          <a:p>
            <a:pPr marL="232929" indent="-232929" defTabSz="931717">
              <a:buFont typeface="+mj-lt"/>
              <a:buAutoNum type="arabicPeriod"/>
              <a:defRPr/>
            </a:pPr>
            <a:r>
              <a:rPr lang="en-US" dirty="0"/>
              <a:t>There is also a medical facility listed on the poster that workers and handlers can contact if someone is made sick.</a:t>
            </a:r>
          </a:p>
          <a:p>
            <a:pPr marL="232929" indent="-232929" defTabSz="931717">
              <a:buFont typeface="+mj-lt"/>
              <a:buAutoNum type="arabicPeriod"/>
              <a:defRPr/>
            </a:pPr>
            <a:r>
              <a:rPr lang="en-US" dirty="0"/>
              <a:t>Workers and handlers should be familiar with medical facility information so they can act if they, or another worker, becomes ill. </a:t>
            </a:r>
          </a:p>
          <a:p>
            <a:pPr marL="232929" indent="-232929" defTabSz="931717">
              <a:buFont typeface="+mj-lt"/>
              <a:buAutoNum type="arabicPeriod"/>
              <a:defRPr/>
            </a:pPr>
            <a:r>
              <a:rPr lang="en-US" dirty="0"/>
              <a:t>Use examples of how pesticide safety training inform workers and handlers. The central location is a good source of information about areas that have been treated, so a worker or handler can see what was used and how long they should stay out of the area.  </a:t>
            </a:r>
          </a:p>
          <a:p>
            <a:pPr marL="232929" indent="-232929" defTabSz="931717">
              <a:buFont typeface="+mj-lt"/>
              <a:buAutoNum type="arabicPeriod"/>
              <a:defRPr/>
            </a:pPr>
            <a:r>
              <a:rPr lang="en-US" dirty="0"/>
              <a:t>Explain that p</a:t>
            </a:r>
            <a:r>
              <a:rPr lang="en-US" dirty="0">
                <a:ea typeface="ＭＳ Ｐゴシック" pitchFamily="84" charset="-128"/>
              </a:rPr>
              <a:t>esticide safety information has traditionally been in the form of a pesticide safety poster (Far upper left in image). </a:t>
            </a:r>
          </a:p>
          <a:p>
            <a:pPr marL="232929" indent="-232929" defTabSz="931717">
              <a:buFont typeface="+mj-lt"/>
              <a:buAutoNum type="arabicPeriod"/>
              <a:defRPr/>
            </a:pPr>
            <a:r>
              <a:rPr lang="en-US" dirty="0"/>
              <a:t>New poster will be developed by January 2, 2018.</a:t>
            </a:r>
          </a:p>
          <a:p>
            <a:pPr marL="232929" indent="-232929" defTabSz="931717">
              <a:buFont typeface="+mj-lt"/>
              <a:buAutoNum type="arabicPeriod"/>
              <a:defRPr/>
            </a:pPr>
            <a:r>
              <a:rPr lang="en-US" dirty="0"/>
              <a:t>Beginning in January 2018 the poster will include the name, address and phone number of the state or tribal regulatory agency. Workers and handlers can use this information to report suspected violations</a:t>
            </a:r>
            <a:r>
              <a:rPr lang="en-US" dirty="0" smtClean="0"/>
              <a:t>. </a:t>
            </a:r>
          </a:p>
          <a:p>
            <a:pPr marL="0" indent="0" defTabSz="931717">
              <a:buFont typeface="+mj-lt"/>
              <a:buNone/>
              <a:defRPr/>
            </a:pPr>
            <a:endParaRPr lang="en-US" dirty="0" smtClean="0"/>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32929" indent="-232929">
              <a:buFont typeface="+mj-lt"/>
              <a:buAutoNum type="arabicPeriod"/>
            </a:pPr>
            <a:r>
              <a:rPr lang="es-ES" dirty="0" smtClean="0"/>
              <a:t>De acuerdo con la norma, la información sobre seguridad de los pesticidas debe ser colocada en un</a:t>
            </a:r>
            <a:r>
              <a:rPr lang="es-ES" baseline="0" dirty="0" smtClean="0"/>
              <a:t> lugar</a:t>
            </a:r>
            <a:r>
              <a:rPr lang="es-ES" dirty="0" smtClean="0"/>
              <a:t> central y también en ciertos sitios de descontaminación del establecimiento agrícola. Específicamente, cuando los suministros de descontaminación se mantienen en sitios permanentes o se proporcionan en lugares para satisfacer los requerimientos de la cantidad necesaria</a:t>
            </a:r>
            <a:r>
              <a:rPr lang="es-ES" baseline="0" dirty="0" smtClean="0"/>
              <a:t> </a:t>
            </a:r>
            <a:r>
              <a:rPr lang="es-ES" dirty="0" smtClean="0"/>
              <a:t>para 11 o más trabajadores o manipuladores</a:t>
            </a:r>
          </a:p>
          <a:p>
            <a:pPr marL="232929" indent="-232929">
              <a:buFont typeface="+mj-lt"/>
              <a:buAutoNum type="arabicPeriod"/>
            </a:pPr>
            <a:r>
              <a:rPr lang="es-ES" dirty="0" smtClean="0"/>
              <a:t>La información se puede mostrar en cualquier formato. Debe transmitirse de una manera que los trabajadores y los manipuladores puedan compren</a:t>
            </a:r>
            <a:r>
              <a:rPr lang="es-ES" baseline="0" dirty="0" smtClean="0"/>
              <a:t>der</a:t>
            </a:r>
            <a:endParaRPr lang="es-ES" dirty="0" smtClean="0"/>
          </a:p>
          <a:p>
            <a:pPr marL="232929" indent="-232929">
              <a:buFont typeface="+mj-lt"/>
              <a:buAutoNum type="arabicPeriod"/>
            </a:pPr>
            <a:r>
              <a:rPr lang="en-US" dirty="0" err="1" smtClean="0"/>
              <a:t>También</a:t>
            </a:r>
            <a:r>
              <a:rPr lang="en-US" baseline="0" dirty="0" smtClean="0"/>
              <a:t> </a:t>
            </a:r>
            <a:r>
              <a:rPr lang="en-US" baseline="0" dirty="0" err="1" smtClean="0"/>
              <a:t>incluye</a:t>
            </a:r>
            <a:r>
              <a:rPr lang="en-US" dirty="0" smtClean="0"/>
              <a:t>:</a:t>
            </a:r>
          </a:p>
          <a:p>
            <a:pPr marL="698788" lvl="1" indent="-232929">
              <a:buFont typeface="Arial" panose="020B0604020202020204" pitchFamily="34" charset="0"/>
              <a:buChar char="•"/>
            </a:pPr>
            <a:r>
              <a:rPr lang="es-ES" dirty="0" smtClean="0"/>
              <a:t>Nombre, dirección y número de teléfono de la agencia reguladora de pesticidas</a:t>
            </a:r>
            <a:r>
              <a:rPr lang="es-ES" baseline="0" dirty="0" smtClean="0"/>
              <a:t> del estado o tribu local. </a:t>
            </a:r>
          </a:p>
          <a:p>
            <a:pPr marL="698788" lvl="1" indent="-232929">
              <a:buFont typeface="Arial" panose="020B0604020202020204" pitchFamily="34" charset="0"/>
              <a:buChar char="•"/>
            </a:pPr>
            <a:r>
              <a:rPr lang="en-US" dirty="0" err="1" smtClean="0"/>
              <a:t>Incluye</a:t>
            </a:r>
            <a:r>
              <a:rPr lang="en-US" dirty="0" smtClean="0"/>
              <a:t> un </a:t>
            </a:r>
            <a:r>
              <a:rPr lang="en-US" dirty="0" err="1" smtClean="0"/>
              <a:t>centro</a:t>
            </a:r>
            <a:r>
              <a:rPr lang="en-US" dirty="0" smtClean="0"/>
              <a:t> </a:t>
            </a:r>
            <a:r>
              <a:rPr lang="en-US" dirty="0" err="1" smtClean="0"/>
              <a:t>médico</a:t>
            </a:r>
            <a:r>
              <a:rPr lang="en-US" dirty="0" smtClean="0"/>
              <a:t> </a:t>
            </a:r>
            <a:r>
              <a:rPr lang="en-US" dirty="0" err="1" smtClean="0"/>
              <a:t>cercano</a:t>
            </a:r>
            <a:r>
              <a:rPr lang="en-US" dirty="0" smtClean="0"/>
              <a:t>. </a:t>
            </a:r>
          </a:p>
          <a:p>
            <a:pPr marL="698788" lvl="1" indent="-232929">
              <a:buFont typeface="Arial" panose="020B0604020202020204" pitchFamily="34" charset="0"/>
              <a:buChar char="•"/>
            </a:pPr>
            <a:endParaRPr lang="en-US" dirty="0" smtClean="0"/>
          </a:p>
          <a:p>
            <a:pPr marL="25164" defTabSz="881390">
              <a:defRPr/>
            </a:pPr>
            <a:r>
              <a:rPr lang="en-US" altLang="es-MX" b="1" dirty="0" err="1" smtClean="0"/>
              <a:t>Notas</a:t>
            </a:r>
            <a:r>
              <a:rPr lang="en-US" altLang="es-MX" b="1" baseline="0" dirty="0" smtClean="0"/>
              <a:t> para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baseline="0" dirty="0" smtClean="0"/>
              <a:t> de </a:t>
            </a:r>
            <a:r>
              <a:rPr lang="en-US" altLang="es-MX" b="1" baseline="0" dirty="0" err="1" smtClean="0"/>
              <a:t>pesticidas</a:t>
            </a:r>
            <a:r>
              <a:rPr lang="en-US" altLang="es-MX" b="1" dirty="0" smtClean="0"/>
              <a:t>:</a:t>
            </a:r>
          </a:p>
          <a:p>
            <a:pPr marL="232929" indent="-232929" defTabSz="931717">
              <a:buFont typeface="+mj-lt"/>
              <a:buAutoNum type="arabicPeriod"/>
              <a:defRPr/>
            </a:pPr>
            <a:r>
              <a:rPr lang="es-ES" dirty="0" smtClean="0"/>
              <a:t>El cartel de información de seguridad de pesticidas</a:t>
            </a:r>
            <a:r>
              <a:rPr lang="es-ES" baseline="0" dirty="0" smtClean="0"/>
              <a:t> </a:t>
            </a:r>
            <a:r>
              <a:rPr lang="es-ES" dirty="0" smtClean="0"/>
              <a:t>contiene información para recordar a los trabajadores y los manipuladores sobre las formas correctas en que pueden limitar su exposición a los pesticidas, tales como lavar sus manos</a:t>
            </a:r>
            <a:r>
              <a:rPr lang="es-ES" baseline="0" dirty="0" smtClean="0"/>
              <a:t> </a:t>
            </a:r>
            <a:r>
              <a:rPr lang="es-ES" dirty="0" smtClean="0"/>
              <a:t>y evitar las áreas que han sido tratadas</a:t>
            </a:r>
            <a:r>
              <a:rPr lang="en-US" dirty="0" smtClean="0"/>
              <a:t>. </a:t>
            </a:r>
          </a:p>
          <a:p>
            <a:pPr marL="232929" indent="-232929" defTabSz="931717">
              <a:buFont typeface="+mj-lt"/>
              <a:buAutoNum type="arabicPeriod"/>
              <a:defRPr/>
            </a:pPr>
            <a:r>
              <a:rPr lang="es-ES" dirty="0" smtClean="0"/>
              <a:t>También hay un centro médico indicado en el cartel que los trabajadores y los manipuladores pueden llamar si alguien se enferma</a:t>
            </a:r>
            <a:r>
              <a:rPr lang="en-US" dirty="0" smtClean="0"/>
              <a:t>.</a:t>
            </a:r>
          </a:p>
          <a:p>
            <a:pPr marL="232929" indent="-232929" defTabSz="931717">
              <a:buFont typeface="+mj-lt"/>
              <a:buAutoNum type="arabicPeriod"/>
              <a:defRPr/>
            </a:pPr>
            <a:r>
              <a:rPr lang="es-ES" dirty="0" smtClean="0"/>
              <a:t>Los trabajadores y manipuladores deben estar familiarizados con la información del centro médico para que puedan responder si ellos u otro trabajador se enferman</a:t>
            </a:r>
            <a:r>
              <a:rPr lang="en-US" dirty="0" smtClean="0"/>
              <a:t>. </a:t>
            </a:r>
          </a:p>
          <a:p>
            <a:pPr marL="232929" indent="-232929" defTabSz="931717">
              <a:buFont typeface="+mj-lt"/>
              <a:buAutoNum type="arabicPeriod"/>
              <a:defRPr/>
            </a:pPr>
            <a:r>
              <a:rPr lang="es-ES" dirty="0" smtClean="0"/>
              <a:t>Use ejemplos de cómo la capacitación en seguridad de pesticidas informa a los trabajadores y manipuladores. El lugar central es una buena fuente de información sobre las áreas que han sido tratadas, para que un trabajador o manipulador pueda ver qué pesticida fue usado y cuánto tiempo deben permanecer fuera del</a:t>
            </a:r>
            <a:r>
              <a:rPr lang="es-ES" baseline="0" dirty="0" smtClean="0"/>
              <a:t> área. </a:t>
            </a:r>
          </a:p>
          <a:p>
            <a:pPr marL="232929" indent="-232929" defTabSz="931717">
              <a:buFont typeface="+mj-lt"/>
              <a:buAutoNum type="arabicPeriod"/>
              <a:defRPr/>
            </a:pPr>
            <a:r>
              <a:rPr lang="es-ES" dirty="0" smtClean="0"/>
              <a:t>Explique que la información sobre la seguridad de los pesticidas ha estado tradicionalmente en forma de un cartel de seguridad para pesticidas (vea la foto en la diapositiva. El cartel está en el lado izquierdo).</a:t>
            </a:r>
          </a:p>
          <a:p>
            <a:pPr marL="232929" indent="-232929" defTabSz="931717">
              <a:buFont typeface="+mj-lt"/>
              <a:buAutoNum type="arabicPeriod"/>
              <a:defRPr/>
            </a:pPr>
            <a:r>
              <a:rPr lang="es-ES" dirty="0" smtClean="0"/>
              <a:t>El nuevo cartel se desarrollará antes del 2 de enero de 2018.</a:t>
            </a:r>
          </a:p>
          <a:p>
            <a:pPr marL="232929" indent="-232929" defTabSz="931717">
              <a:buFont typeface="+mj-lt"/>
              <a:buAutoNum type="arabicPeriod"/>
              <a:defRPr/>
            </a:pPr>
            <a:r>
              <a:rPr lang="es-ES" dirty="0" smtClean="0"/>
              <a:t>A partir de enero de 2018, el cartel incluirá el nombre, la dirección y el número de teléfono de la agencia reguladora del estado o tribu local. Los trabajadores y los manipuladores pueden usar esta información para reportar</a:t>
            </a:r>
            <a:r>
              <a:rPr lang="es-ES" baseline="0" dirty="0" smtClean="0"/>
              <a:t> infracciones sospechadas. </a:t>
            </a:r>
            <a:endParaRPr lang="es-ES" dirty="0" smtClean="0"/>
          </a:p>
          <a:p>
            <a:pPr marL="232929" indent="-232929" defTabSz="931717">
              <a:buFont typeface="+mj-lt"/>
              <a:buAutoNum type="arabicPeriod"/>
              <a:defRPr/>
            </a:pPr>
            <a:endParaRPr lang="en-US"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87</a:t>
            </a:fld>
            <a:endParaRPr lang="es-US" dirty="0">
              <a:solidFill>
                <a:prstClr val="black"/>
              </a:solidFill>
            </a:endParaRPr>
          </a:p>
        </p:txBody>
      </p:sp>
    </p:spTree>
    <p:extLst>
      <p:ext uri="{BB962C8B-B14F-4D97-AF65-F5344CB8AC3E}">
        <p14:creationId xmlns:p14="http://schemas.microsoft.com/office/powerpoint/2010/main" val="10773058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defTabSz="949420">
              <a:defRPr/>
            </a:pPr>
            <a:r>
              <a:rPr lang="en-US" altLang="es-MX" b="1" dirty="0"/>
              <a:t>Information required to be covered: </a:t>
            </a:r>
          </a:p>
          <a:p>
            <a:pPr marL="237355" indent="-237355" defTabSz="949420">
              <a:buFont typeface="+mj-lt"/>
              <a:buAutoNum type="arabicPeriod"/>
              <a:defRPr/>
            </a:pPr>
            <a:r>
              <a:rPr lang="en-US" dirty="0"/>
              <a:t>If workers and handlers are unsure of what areas are prohibited for entry, they can refer to the application information to know where there is an REI in effect and what pesticide was used.</a:t>
            </a:r>
          </a:p>
          <a:p>
            <a:pPr marL="237355" indent="-237355" defTabSz="949420">
              <a:buFont typeface="+mj-lt"/>
              <a:buAutoNum type="arabicPeriod"/>
              <a:defRPr/>
            </a:pPr>
            <a:r>
              <a:rPr lang="en-US" dirty="0"/>
              <a:t>Workers and handlers can use the pesticide name to look up its health hazards in the safety data sheets (SDS) that will be located there as well. </a:t>
            </a:r>
          </a:p>
          <a:p>
            <a:pPr marL="237355" indent="-237355" defTabSz="949420">
              <a:buFont typeface="+mj-lt"/>
              <a:buAutoNum type="arabicPeriod"/>
              <a:defRPr/>
            </a:pPr>
            <a:r>
              <a:rPr lang="en-US" dirty="0"/>
              <a:t>It is important for workers and handlers to know where the EPA registration number is – if someone is made sick, and they are taken to a medical facility, the registration number of the pesticide is very helpful to the doctor to know more about what they may have been exposed to. </a:t>
            </a:r>
          </a:p>
          <a:p>
            <a:pPr marL="237355" indent="-237355" defTabSz="949420">
              <a:buFont typeface="+mj-lt"/>
              <a:buAutoNum type="arabicPeriod"/>
              <a:defRPr/>
            </a:pPr>
            <a:r>
              <a:rPr lang="en-US" dirty="0"/>
              <a:t>Employers must display specific pesticide application information at a central location such as a break room or common gathering area that is accessible to all employees during their work hours. </a:t>
            </a:r>
          </a:p>
          <a:p>
            <a:pPr marL="237355" indent="-237355" defTabSz="949420">
              <a:buFont typeface="+mj-lt"/>
              <a:buAutoNum type="arabicPeriod"/>
              <a:defRPr/>
            </a:pPr>
            <a:endParaRPr lang="en-US" dirty="0"/>
          </a:p>
          <a:p>
            <a:pPr defTabSz="898136">
              <a:defRPr/>
            </a:pPr>
            <a:r>
              <a:rPr lang="en-US" altLang="es-MX" b="1" dirty="0"/>
              <a:t>Notes for trainers of workers and pesticide handlers:</a:t>
            </a:r>
          </a:p>
          <a:p>
            <a:pPr marL="224535" indent="-224535">
              <a:buFont typeface="+mj-lt"/>
              <a:buAutoNum type="arabicPeriod"/>
            </a:pPr>
            <a:r>
              <a:rPr lang="en-US" dirty="0"/>
              <a:t>The application information will tell workers and handlers:</a:t>
            </a:r>
          </a:p>
          <a:p>
            <a:pPr marL="673603" lvl="1" indent="-224535">
              <a:buFont typeface="Arial" panose="020B0604020202020204" pitchFamily="34" charset="0"/>
              <a:buChar char="•"/>
            </a:pPr>
            <a:r>
              <a:rPr lang="en-US" dirty="0"/>
              <a:t>where treated areas are located, and how long they should stay out of them,</a:t>
            </a:r>
          </a:p>
          <a:p>
            <a:pPr marL="673603" lvl="1" indent="-224535">
              <a:buFont typeface="Arial" panose="020B0604020202020204" pitchFamily="34" charset="0"/>
              <a:buChar char="•"/>
            </a:pPr>
            <a:r>
              <a:rPr lang="en-US" dirty="0"/>
              <a:t>what was applied, and </a:t>
            </a:r>
          </a:p>
          <a:p>
            <a:pPr marL="673603" lvl="1" indent="-224535">
              <a:buFont typeface="Arial" panose="020B0604020202020204" pitchFamily="34" charset="0"/>
              <a:buChar char="•"/>
            </a:pPr>
            <a:r>
              <a:rPr lang="en-US" dirty="0"/>
              <a:t>that the application information and the SDS can tell workers and handlers what risks from pesticides may be present to their health.</a:t>
            </a:r>
          </a:p>
          <a:p>
            <a:pPr marL="224535" indent="-224535" defTabSz="898136">
              <a:buFont typeface="+mj-lt"/>
              <a:buAutoNum type="arabicPeriod"/>
              <a:defRPr/>
            </a:pPr>
            <a:r>
              <a:rPr lang="en-US" dirty="0"/>
              <a:t>This information will enable workers and handlers to avoid areas that are being treated with pesticides or still under a REI. </a:t>
            </a:r>
          </a:p>
          <a:p>
            <a:pPr marL="237355" indent="-237355">
              <a:buFont typeface="+mj-lt"/>
              <a:buAutoNum type="arabicPeriod"/>
            </a:pPr>
            <a:r>
              <a:rPr lang="en-US" dirty="0"/>
              <a:t>The information can be displayed in any format as long as it is legible, accessible to all employees and contains:</a:t>
            </a:r>
          </a:p>
          <a:p>
            <a:pPr marL="712065" lvl="1" indent="-237355">
              <a:buFont typeface="Arial" panose="020B0604020202020204" pitchFamily="34" charset="0"/>
              <a:buChar char="•"/>
            </a:pPr>
            <a:r>
              <a:rPr lang="en-US" dirty="0"/>
              <a:t>The product name, EPA registration number, and active ingredient(s) of the pesticide </a:t>
            </a:r>
          </a:p>
          <a:p>
            <a:pPr marL="712065" lvl="1" indent="-237355">
              <a:buFont typeface="Arial" panose="020B0604020202020204" pitchFamily="34" charset="0"/>
              <a:buChar char="•"/>
            </a:pPr>
            <a:r>
              <a:rPr lang="en-US" dirty="0"/>
              <a:t>The crop or site treated and the location and description of the treated area(s)</a:t>
            </a:r>
          </a:p>
          <a:p>
            <a:pPr marL="712065" lvl="1" indent="-237355">
              <a:buFont typeface="Arial" panose="020B0604020202020204" pitchFamily="34" charset="0"/>
              <a:buChar char="•"/>
            </a:pPr>
            <a:r>
              <a:rPr lang="en-US" dirty="0"/>
              <a:t>The dates and times of the pesticide application</a:t>
            </a:r>
          </a:p>
          <a:p>
            <a:pPr marL="712065" lvl="1" indent="-237355">
              <a:buFont typeface="Arial" panose="020B0604020202020204" pitchFamily="34" charset="0"/>
              <a:buChar char="•"/>
            </a:pPr>
            <a:r>
              <a:rPr lang="en-US" dirty="0"/>
              <a:t>The time that the application was completed</a:t>
            </a:r>
          </a:p>
          <a:p>
            <a:pPr marL="712065" lvl="1" indent="-237355">
              <a:buFont typeface="Arial" panose="020B0604020202020204" pitchFamily="34" charset="0"/>
              <a:buChar char="•"/>
            </a:pPr>
            <a:r>
              <a:rPr lang="en-US" dirty="0"/>
              <a:t>The duration of the REI for that application</a:t>
            </a:r>
          </a:p>
          <a:p>
            <a:pPr marL="712065" lvl="1" indent="-237355">
              <a:buFont typeface="Arial" panose="020B0604020202020204" pitchFamily="34" charset="0"/>
              <a:buChar char="•"/>
            </a:pPr>
            <a:r>
              <a:rPr lang="en-US" dirty="0"/>
              <a:t>A copy of the SDS</a:t>
            </a:r>
          </a:p>
          <a:p>
            <a:pPr marL="262997" indent="-237355">
              <a:buFont typeface="+mj-lt"/>
              <a:buAutoNum type="arabicPeriod"/>
            </a:pPr>
            <a:r>
              <a:rPr lang="en-US" dirty="0"/>
              <a:t>The</a:t>
            </a:r>
            <a:r>
              <a:rPr lang="en-US" baseline="0" dirty="0"/>
              <a:t> e</a:t>
            </a:r>
            <a:r>
              <a:rPr lang="en-US" dirty="0"/>
              <a:t>mployer must </a:t>
            </a:r>
            <a:r>
              <a:rPr lang="en-US" dirty="0">
                <a:solidFill>
                  <a:srgbClr val="FF0000"/>
                </a:solidFill>
              </a:rPr>
              <a:t>display application information and SDS</a:t>
            </a:r>
            <a:r>
              <a:rPr lang="en-US" dirty="0"/>
              <a:t> at </a:t>
            </a:r>
            <a:r>
              <a:rPr lang="en-US" dirty="0">
                <a:solidFill>
                  <a:srgbClr val="FF0000"/>
                </a:solidFill>
              </a:rPr>
              <a:t>central location </a:t>
            </a:r>
            <a:r>
              <a:rPr lang="en-US" dirty="0"/>
              <a:t>within </a:t>
            </a:r>
            <a:r>
              <a:rPr lang="en-US" dirty="0">
                <a:solidFill>
                  <a:srgbClr val="FF0000"/>
                </a:solidFill>
              </a:rPr>
              <a:t>24 hours of end of application </a:t>
            </a:r>
            <a:r>
              <a:rPr lang="en-US" dirty="0"/>
              <a:t>and </a:t>
            </a:r>
            <a:r>
              <a:rPr lang="en-US" dirty="0">
                <a:solidFill>
                  <a:srgbClr val="FF0000"/>
                </a:solidFill>
              </a:rPr>
              <a:t>before</a:t>
            </a:r>
            <a:r>
              <a:rPr lang="en-US" dirty="0"/>
              <a:t> workers enter that treated area; display both for 30 days after the REI expires; and keep application information and SDS records</a:t>
            </a:r>
            <a:r>
              <a:rPr lang="en-US" dirty="0">
                <a:solidFill>
                  <a:srgbClr val="FF0000"/>
                </a:solidFill>
              </a:rPr>
              <a:t> for 2 years </a:t>
            </a:r>
            <a:r>
              <a:rPr lang="en-US" dirty="0"/>
              <a:t>from end of REI. </a:t>
            </a:r>
            <a:r>
              <a:rPr lang="en-US" dirty="0" smtClean="0"/>
              <a:t> </a:t>
            </a:r>
          </a:p>
          <a:p>
            <a:pPr marL="262997" indent="-237355">
              <a:buFont typeface="+mj-lt"/>
              <a:buAutoNum type="arabicPeriod"/>
            </a:pPr>
            <a:endParaRPr lang="en-US" dirty="0" smtClean="0"/>
          </a:p>
          <a:p>
            <a:pPr defTabSz="94942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37355" indent="-237355" defTabSz="949420">
              <a:buFont typeface="+mj-lt"/>
              <a:buAutoNum type="arabicPeriod"/>
              <a:defRPr/>
            </a:pPr>
            <a:r>
              <a:rPr lang="es-ES" dirty="0" smtClean="0"/>
              <a:t>Si los trabajadores y los manipuladores no están seguros de qué áreas están prohibidas para entrar, pueden referirse a la información de aplicación para saber dónde hay un REI en vigor y qué pesticida se usó.</a:t>
            </a:r>
          </a:p>
          <a:p>
            <a:pPr marL="237355" indent="-237355" defTabSz="949420">
              <a:buFont typeface="+mj-lt"/>
              <a:buAutoNum type="arabicPeriod"/>
              <a:defRPr/>
            </a:pPr>
            <a:r>
              <a:rPr lang="es-ES" dirty="0" smtClean="0"/>
              <a:t>Los trabajadores y manipuladores pueden usar el nombre del pesticida para encontrar información sobre sus peligros para la salud, los cuales se muestran en las hojas de datos de seguridad (SDS) que están disponibles en el lugar central también</a:t>
            </a:r>
            <a:r>
              <a:rPr lang="en-US" dirty="0" smtClean="0"/>
              <a:t>. </a:t>
            </a:r>
          </a:p>
          <a:p>
            <a:pPr marL="237355" indent="-237355" defTabSz="949420">
              <a:buFont typeface="+mj-lt"/>
              <a:buAutoNum type="arabicPeriod"/>
              <a:defRPr/>
            </a:pPr>
            <a:r>
              <a:rPr lang="es-ES" dirty="0" smtClean="0"/>
              <a:t>Es importante que los trabajadores y los manipuladores sepan dónde está el número de registro de la EPA - si alguien se enferma y son llevados a un centro médico, el número de registro del pesticida es muy útil para el médico y puede proporcionar más información sobre el pesticida al que el empleado estuvo.</a:t>
            </a:r>
          </a:p>
          <a:p>
            <a:pPr marL="237355" indent="-237355" defTabSz="949420">
              <a:buFont typeface="+mj-lt"/>
              <a:buAutoNum type="arabicPeriod"/>
              <a:defRPr/>
            </a:pPr>
            <a:r>
              <a:rPr lang="es-ES" dirty="0" smtClean="0"/>
              <a:t>Los empleadores deben mostrar información específica sobre la aplicación de pesticidas en un lugar central como una sala de descanso o un área común que es accesible a todos los empleados durante sus horas de trabajo</a:t>
            </a:r>
            <a:r>
              <a:rPr lang="en-US" dirty="0" smtClean="0"/>
              <a:t>. </a:t>
            </a:r>
          </a:p>
          <a:p>
            <a:pPr marL="237355" indent="-237355" defTabSz="949420">
              <a:buFont typeface="+mj-lt"/>
              <a:buAutoNum type="arabicPeriod"/>
              <a:defRPr/>
            </a:pPr>
            <a:endParaRPr lang="en-US" dirty="0" smtClean="0"/>
          </a:p>
          <a:p>
            <a:pPr defTabSz="898136">
              <a:defRPr/>
            </a:pPr>
            <a:r>
              <a:rPr lang="en-US" altLang="es-MX" b="1" dirty="0" err="1" smtClean="0"/>
              <a:t>Notas</a:t>
            </a:r>
            <a:r>
              <a:rPr lang="en-US" altLang="es-MX" b="1" baseline="0" dirty="0" smtClean="0"/>
              <a:t> para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24535" indent="-224535">
              <a:buFont typeface="+mj-lt"/>
              <a:buAutoNum type="arabicPeriod"/>
            </a:pPr>
            <a:r>
              <a:rPr lang="es-ES" dirty="0" smtClean="0"/>
              <a:t>La información de la aplicación informará a los trabajadores y los manejadores</a:t>
            </a:r>
            <a:r>
              <a:rPr lang="en-US" dirty="0" smtClean="0"/>
              <a:t>:</a:t>
            </a:r>
          </a:p>
          <a:p>
            <a:pPr marL="673603" lvl="1" indent="-224535">
              <a:buFont typeface="Arial" panose="020B0604020202020204" pitchFamily="34" charset="0"/>
              <a:buChar char="•"/>
            </a:pPr>
            <a:r>
              <a:rPr lang="es-ES" dirty="0" smtClean="0"/>
              <a:t>La ubicación de las áreas tratadas y cuánto tiempo deben mantenerse fuera de las áreas</a:t>
            </a:r>
            <a:r>
              <a:rPr lang="en-US" dirty="0" smtClean="0"/>
              <a:t>,</a:t>
            </a:r>
          </a:p>
          <a:p>
            <a:pPr marL="673603" lvl="1" indent="-224535">
              <a:buFont typeface="Arial" panose="020B0604020202020204" pitchFamily="34" charset="0"/>
              <a:buChar char="•"/>
            </a:pPr>
            <a:r>
              <a:rPr lang="es-ES" dirty="0" smtClean="0"/>
              <a:t>Qué fue aplicado, y</a:t>
            </a:r>
          </a:p>
          <a:p>
            <a:pPr marL="673603" lvl="1" indent="-224535">
              <a:buFont typeface="Arial" panose="020B0604020202020204" pitchFamily="34" charset="0"/>
              <a:buChar char="•"/>
            </a:pPr>
            <a:r>
              <a:rPr lang="es-ES" dirty="0" smtClean="0"/>
              <a:t>De</a:t>
            </a:r>
            <a:r>
              <a:rPr lang="es-ES" baseline="0" dirty="0" smtClean="0"/>
              <a:t> l</a:t>
            </a:r>
            <a:r>
              <a:rPr lang="es-ES" dirty="0" smtClean="0"/>
              <a:t>os riesgos que los pesticidas pueden presentar para su salud</a:t>
            </a:r>
            <a:r>
              <a:rPr lang="en-US" dirty="0" smtClean="0"/>
              <a:t>.</a:t>
            </a:r>
          </a:p>
          <a:p>
            <a:pPr marL="224535" indent="-224535" defTabSz="898136">
              <a:buFont typeface="+mj-lt"/>
              <a:buAutoNum type="arabicPeriod"/>
              <a:defRPr/>
            </a:pPr>
            <a:r>
              <a:rPr lang="es-ES" dirty="0" smtClean="0"/>
              <a:t>Esta información permitirá a los trabajadores y manipuladores evitar entrar en áreas que están siendo tratadas con pesticidas o aquellos que todavía están bajo un REI</a:t>
            </a:r>
            <a:r>
              <a:rPr lang="en-US" dirty="0" smtClean="0"/>
              <a:t>. </a:t>
            </a:r>
          </a:p>
          <a:p>
            <a:pPr marL="237355" indent="-237355">
              <a:buFont typeface="+mj-lt"/>
              <a:buAutoNum type="arabicPeriod"/>
            </a:pPr>
            <a:r>
              <a:rPr lang="es-ES" dirty="0" smtClean="0"/>
              <a:t>La información se puede mostrar en cualquier formato, siempre que sea legible, accesible a todos los empleados y contenga</a:t>
            </a:r>
            <a:r>
              <a:rPr lang="en-US" dirty="0" smtClean="0"/>
              <a:t>:</a:t>
            </a:r>
          </a:p>
          <a:p>
            <a:pPr marL="712065" lvl="1" indent="-237355">
              <a:buFont typeface="Arial" panose="020B0604020202020204" pitchFamily="34" charset="0"/>
              <a:buChar char="•"/>
            </a:pPr>
            <a:r>
              <a:rPr lang="es-ES" dirty="0" smtClean="0"/>
              <a:t>El nombre del producto, el número de registro de la EPA y el ingrediente activo</a:t>
            </a:r>
            <a:r>
              <a:rPr lang="es-ES" baseline="0" dirty="0" smtClean="0"/>
              <a:t> </a:t>
            </a:r>
            <a:r>
              <a:rPr lang="es-ES" dirty="0" smtClean="0"/>
              <a:t>del pesticida</a:t>
            </a:r>
          </a:p>
          <a:p>
            <a:pPr marL="712065" lvl="1" indent="-237355">
              <a:buFont typeface="Arial" panose="020B0604020202020204" pitchFamily="34" charset="0"/>
              <a:buChar char="•"/>
            </a:pPr>
            <a:r>
              <a:rPr lang="es-ES" dirty="0" smtClean="0"/>
              <a:t>El cultivo o sitio tratado con la descripción del área tratada</a:t>
            </a:r>
          </a:p>
          <a:p>
            <a:pPr marL="712065" lvl="1" indent="-237355">
              <a:buFont typeface="Arial" panose="020B0604020202020204" pitchFamily="34" charset="0"/>
              <a:buChar char="•"/>
            </a:pPr>
            <a:r>
              <a:rPr lang="es-ES" dirty="0" smtClean="0"/>
              <a:t>Las fecha y horario de la aplicación del pesticida</a:t>
            </a:r>
          </a:p>
          <a:p>
            <a:pPr marL="712065" lvl="1" indent="-237355">
              <a:buFont typeface="Arial" panose="020B0604020202020204" pitchFamily="34" charset="0"/>
              <a:buChar char="•"/>
            </a:pPr>
            <a:r>
              <a:rPr lang="es-ES" dirty="0" smtClean="0"/>
              <a:t>La fecha y horario</a:t>
            </a:r>
            <a:r>
              <a:rPr lang="es-ES" baseline="0" dirty="0" smtClean="0"/>
              <a:t> </a:t>
            </a:r>
            <a:r>
              <a:rPr lang="es-ES" dirty="0" smtClean="0"/>
              <a:t>en que terminó la aplicación del pesticida</a:t>
            </a:r>
          </a:p>
          <a:p>
            <a:pPr marL="712065" lvl="1" indent="-237355">
              <a:buFont typeface="Arial" panose="020B0604020202020204" pitchFamily="34" charset="0"/>
              <a:buChar char="•"/>
            </a:pPr>
            <a:r>
              <a:rPr lang="es-ES" dirty="0" smtClean="0"/>
              <a:t>La duración del REI para esa aplicación</a:t>
            </a:r>
          </a:p>
          <a:p>
            <a:pPr marL="712065" lvl="1" indent="-237355">
              <a:buFont typeface="Arial" panose="020B0604020202020204" pitchFamily="34" charset="0"/>
              <a:buChar char="•"/>
            </a:pPr>
            <a:r>
              <a:rPr lang="es-ES" dirty="0" smtClean="0"/>
              <a:t>Una copia de la SDS</a:t>
            </a:r>
          </a:p>
          <a:p>
            <a:pPr marL="262997" indent="-237355">
              <a:buFont typeface="+mj-lt"/>
              <a:buAutoNum type="arabicPeriod"/>
            </a:pPr>
            <a:r>
              <a:rPr lang="es-ES" dirty="0" smtClean="0"/>
              <a:t>El empleador debe mostrar la información de la aplicación de pesticidas y SDS en el lugar central dentro de las 24 horas de la terminación de la aplicación y antes de que los trabajadores entren en el</a:t>
            </a:r>
            <a:r>
              <a:rPr lang="es-ES" baseline="0" dirty="0" smtClean="0"/>
              <a:t> área </a:t>
            </a:r>
            <a:r>
              <a:rPr lang="es-ES" dirty="0" smtClean="0"/>
              <a:t>tratada</a:t>
            </a:r>
            <a:r>
              <a:rPr lang="en-US" dirty="0" smtClean="0"/>
              <a:t>; </a:t>
            </a:r>
            <a:r>
              <a:rPr lang="es-ES" dirty="0" smtClean="0"/>
              <a:t>Muestre ambos durante 30 días después de que termine el REI; y mantener registros de información sobre la aplicación y SDS durante 2 años después del</a:t>
            </a:r>
            <a:r>
              <a:rPr lang="es-ES" baseline="0" dirty="0" smtClean="0"/>
              <a:t> vencimiento </a:t>
            </a:r>
            <a:r>
              <a:rPr lang="es-ES" dirty="0" smtClean="0"/>
              <a:t>del REI</a:t>
            </a:r>
            <a:r>
              <a:rPr lang="en-US" dirty="0" smtClean="0"/>
              <a:t>.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23283341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17">
              <a:defRPr/>
            </a:pPr>
            <a:r>
              <a:rPr lang="en-US" altLang="es-MX" b="1" dirty="0"/>
              <a:t>Information required to be covered: </a:t>
            </a:r>
          </a:p>
          <a:p>
            <a:pPr marL="495782" indent="-495782" defTabSz="931717">
              <a:buFont typeface="+mj-lt"/>
              <a:buAutoNum type="arabicPeriod"/>
              <a:defRPr/>
            </a:pPr>
            <a:r>
              <a:rPr lang="en-US" dirty="0"/>
              <a:t>Workers and handlers can also request records themselves, through medical personnel or through a designated representative. A designated representative is a person, chosen, by a worker, who can request and obtain a copy of the pesticide application and Safety Data Sheets on behalf of the worker. </a:t>
            </a:r>
          </a:p>
          <a:p>
            <a:pPr defTabSz="931717">
              <a:defRPr/>
            </a:pPr>
            <a:endParaRPr lang="en-US" altLang="es-MX" b="1" dirty="0"/>
          </a:p>
          <a:p>
            <a:r>
              <a:rPr lang="en-US" altLang="es-MX" b="1" dirty="0"/>
              <a:t>Notes for trainers of workers and pesticide handlers:</a:t>
            </a:r>
          </a:p>
          <a:p>
            <a:pPr marL="495782" indent="-495782" defTabSz="881390">
              <a:buFont typeface="+mj-lt"/>
              <a:buAutoNum type="arabicPeriod"/>
              <a:defRPr/>
            </a:pPr>
            <a:r>
              <a:rPr lang="en-US" dirty="0">
                <a:ea typeface="ＭＳ Ｐゴシック" pitchFamily="84" charset="-128"/>
              </a:rPr>
              <a:t>The designated representative must be designated in writing. </a:t>
            </a:r>
          </a:p>
          <a:p>
            <a:pPr defTabSz="931717">
              <a:defRPr/>
            </a:pPr>
            <a:endParaRPr lang="en-US" altLang="es-MX" b="1" dirty="0" smtClean="0"/>
          </a:p>
          <a:p>
            <a:pPr defTabSz="931717">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495782" indent="-495782" defTabSz="931717">
              <a:buFont typeface="+mj-lt"/>
              <a:buAutoNum type="arabicPeriod"/>
              <a:defRPr/>
            </a:pPr>
            <a:r>
              <a:rPr lang="es-ES" dirty="0" smtClean="0"/>
              <a:t>Los trabajadores y los manipuladores también pueden solicitar de su</a:t>
            </a:r>
            <a:r>
              <a:rPr lang="es-ES" baseline="0" dirty="0" smtClean="0"/>
              <a:t> empleador</a:t>
            </a:r>
            <a:r>
              <a:rPr lang="es-ES" dirty="0" smtClean="0"/>
              <a:t> la información</a:t>
            </a:r>
            <a:r>
              <a:rPr lang="es-ES" baseline="0" dirty="0" smtClean="0"/>
              <a:t> sobre las aplicaciones </a:t>
            </a:r>
            <a:r>
              <a:rPr lang="es-ES" dirty="0" smtClean="0"/>
              <a:t>por sí mismo, a través del personal médico o por medio de un representante designado. Un representante designado es una persona elegida por un empleado que puede solicitar y obtener una copia de</a:t>
            </a:r>
            <a:r>
              <a:rPr lang="es-ES" baseline="0" dirty="0" smtClean="0"/>
              <a:t> los </a:t>
            </a:r>
            <a:r>
              <a:rPr lang="es-ES" dirty="0" smtClean="0"/>
              <a:t>registros de las aplicaciones de pesticidas y de las hojas de datos de seguridad.</a:t>
            </a:r>
          </a:p>
          <a:p>
            <a:pPr marL="495782" indent="-495782" defTabSz="931717">
              <a:buFont typeface="+mj-lt"/>
              <a:buAutoNum type="arabicPeriod"/>
              <a:defRPr/>
            </a:pPr>
            <a:endParaRPr lang="en-US" altLang="es-MX" b="1" dirty="0" smtClean="0"/>
          </a:p>
          <a:p>
            <a:r>
              <a:rPr lang="en-US" altLang="es-MX" b="1" dirty="0" err="1" smtClean="0"/>
              <a:t>Notas</a:t>
            </a:r>
            <a:r>
              <a:rPr lang="en-US" altLang="es-MX" b="1" dirty="0" smtClean="0"/>
              <a:t> para</a:t>
            </a:r>
            <a:r>
              <a:rPr lang="en-US" altLang="es-MX" b="1" baseline="0" dirty="0" smtClean="0"/>
              <a:t>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495782" indent="-495782" defTabSz="881390">
              <a:buFont typeface="+mj-lt"/>
              <a:buAutoNum type="arabicPeriod"/>
              <a:defRPr/>
            </a:pPr>
            <a:r>
              <a:rPr lang="es-ES" dirty="0" smtClean="0">
                <a:ea typeface="ＭＳ Ｐゴシック" pitchFamily="84" charset="-128"/>
              </a:rPr>
              <a:t>La designación del representante debe hacerse por escrito.</a:t>
            </a:r>
            <a:endParaRPr lang="en-US" altLang="es-MX" b="1"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89</a:t>
            </a:fld>
            <a:endParaRPr lang="es-US" dirty="0">
              <a:solidFill>
                <a:prstClr val="black"/>
              </a:solidFill>
            </a:endParaRPr>
          </a:p>
        </p:txBody>
      </p:sp>
    </p:spTree>
    <p:extLst>
      <p:ext uri="{BB962C8B-B14F-4D97-AF65-F5344CB8AC3E}">
        <p14:creationId xmlns:p14="http://schemas.microsoft.com/office/powerpoint/2010/main" val="2165454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0299" y="3429985"/>
            <a:ext cx="7602389" cy="3010022"/>
          </a:xfrm>
        </p:spPr>
        <p:txBody>
          <a:bodyPr>
            <a:normAutofit fontScale="70000" lnSpcReduction="20000"/>
          </a:bodyPr>
          <a:lstStyle/>
          <a:p>
            <a:pPr defTabSz="898136">
              <a:defRPr/>
            </a:pPr>
            <a:r>
              <a:rPr lang="en-US" altLang="es-MX" sz="1300" b="1" dirty="0"/>
              <a:t>Notes for trainers of workers and pesticide handlers:</a:t>
            </a:r>
          </a:p>
          <a:p>
            <a:pPr marL="224535" indent="-224535">
              <a:buFont typeface="Arial" panose="020B0604020202020204" pitchFamily="34" charset="0"/>
              <a:buAutoNum type="arabicPeriod"/>
            </a:pPr>
            <a:r>
              <a:rPr lang="en-US" sz="1300" dirty="0"/>
              <a:t>A pesticide is any substance used to prevent, destroy, repel, or mitigate insects, weeds, fungi (fungus), rodents, nematodes (certain types of worms), or any other organism considered a pest. </a:t>
            </a:r>
          </a:p>
          <a:p>
            <a:pPr marL="224535" indent="-224535">
              <a:buFont typeface="Arial" panose="020B0604020202020204" pitchFamily="34" charset="0"/>
              <a:buAutoNum type="arabicPeriod"/>
            </a:pPr>
            <a:r>
              <a:rPr lang="en-US" sz="1300" dirty="0"/>
              <a:t>Examples include: herbicides, insecticides, fungicides, plant growth regulators, defoliants (EPA-registered pesticides that remove leaves from plants); and desiccants (EPA-registered pesticides used for drying plant foliage); Insect repellents are also among the many substances regulated as pesticides. Mention that Fertilizers are not pesticides; they are chemicals that serve as nutrients to help plants grow. Therefore, hazards associated with the use of fertilizers are not addressed by this rule.</a:t>
            </a:r>
          </a:p>
          <a:p>
            <a:pPr marL="224535" indent="-224535">
              <a:buFont typeface="+mj-lt"/>
              <a:buAutoNum type="arabicPeriod"/>
            </a:pPr>
            <a:r>
              <a:rPr lang="en-US" sz="1300" dirty="0"/>
              <a:t>Agricultural workers do not mix, load, apply or handle pesticides in any way. Nonetheless, they need to know what is a pesticide.</a:t>
            </a:r>
          </a:p>
          <a:p>
            <a:pPr marL="224535" indent="-224535">
              <a:buFont typeface="+mj-lt"/>
              <a:buAutoNum type="arabicPeriod"/>
            </a:pPr>
            <a:r>
              <a:rPr lang="en-US" sz="1300" dirty="0"/>
              <a:t>Pesticide handlers need to learn to identify pesticides. </a:t>
            </a:r>
          </a:p>
          <a:p>
            <a:pPr marL="224535" indent="-224535">
              <a:buFont typeface="+mj-lt"/>
              <a:buAutoNum type="arabicPeriod"/>
            </a:pPr>
            <a:r>
              <a:rPr lang="en-US" sz="1300" dirty="0"/>
              <a:t>Try to stay away from technical terminology because many workers and handlers might be unfamiliar with terms such as “substance”, “organisms”, “mitigate”, etc. If you need to use a technical term, you must explain it first.</a:t>
            </a:r>
            <a:endParaRPr lang="en-US" sz="1300" u="sng" dirty="0"/>
          </a:p>
          <a:p>
            <a:endParaRPr lang="es-ES" sz="1300" dirty="0"/>
          </a:p>
          <a:p>
            <a:pPr defTabSz="898136">
              <a:defRPr/>
            </a:pPr>
            <a:r>
              <a:rPr lang="en-US" altLang="es-MX" sz="1300" b="1" dirty="0" err="1"/>
              <a:t>Notas</a:t>
            </a:r>
            <a:r>
              <a:rPr lang="en-US" altLang="es-MX" sz="1300" b="1" dirty="0"/>
              <a:t> para </a:t>
            </a:r>
            <a:r>
              <a:rPr lang="en-US" altLang="es-MX" sz="1300" b="1" dirty="0" err="1"/>
              <a:t>capacitadores</a:t>
            </a:r>
            <a:r>
              <a:rPr lang="en-US" altLang="es-MX" sz="1300" b="1" dirty="0"/>
              <a:t> de </a:t>
            </a:r>
            <a:r>
              <a:rPr lang="en-US" altLang="es-MX" sz="1300" b="1" dirty="0" err="1"/>
              <a:t>trabajadores</a:t>
            </a:r>
            <a:r>
              <a:rPr lang="en-US" altLang="es-MX" sz="1300" b="1" dirty="0"/>
              <a:t> y </a:t>
            </a:r>
            <a:r>
              <a:rPr lang="en-US" altLang="es-MX" sz="1300" b="1" dirty="0" err="1"/>
              <a:t>manipuladores</a:t>
            </a:r>
            <a:endParaRPr lang="en-US" altLang="es-MX" sz="1300" b="1" dirty="0"/>
          </a:p>
          <a:p>
            <a:pPr marL="224535" indent="-224535" defTabSz="931774">
              <a:buFont typeface="Arial" panose="020B0604020202020204" pitchFamily="34" charset="0"/>
              <a:buAutoNum type="arabicPeriod"/>
              <a:defRPr/>
            </a:pPr>
            <a:r>
              <a:rPr lang="en-US" sz="1300" dirty="0"/>
              <a:t>Un </a:t>
            </a:r>
            <a:r>
              <a:rPr lang="en-US" sz="1300" dirty="0" err="1"/>
              <a:t>pesticida</a:t>
            </a:r>
            <a:r>
              <a:rPr lang="en-US" sz="1300" dirty="0"/>
              <a:t> </a:t>
            </a:r>
            <a:r>
              <a:rPr lang="en-US" sz="1300" dirty="0" err="1"/>
              <a:t>es</a:t>
            </a:r>
            <a:r>
              <a:rPr lang="en-US" sz="1300" dirty="0"/>
              <a:t> </a:t>
            </a:r>
            <a:r>
              <a:rPr lang="en-US" sz="1300" dirty="0" err="1"/>
              <a:t>cualquier</a:t>
            </a:r>
            <a:r>
              <a:rPr lang="en-US" sz="1300" dirty="0"/>
              <a:t> </a:t>
            </a:r>
            <a:r>
              <a:rPr lang="en-US" sz="1300" dirty="0" err="1"/>
              <a:t>sustancia</a:t>
            </a:r>
            <a:r>
              <a:rPr lang="en-US" sz="1300" dirty="0"/>
              <a:t> </a:t>
            </a:r>
            <a:r>
              <a:rPr lang="en-US" sz="1300" dirty="0" err="1"/>
              <a:t>utilizada</a:t>
            </a:r>
            <a:r>
              <a:rPr lang="en-US" sz="1300" dirty="0"/>
              <a:t> para </a:t>
            </a:r>
            <a:r>
              <a:rPr lang="en-US" sz="1300" dirty="0" err="1"/>
              <a:t>prevenir</a:t>
            </a:r>
            <a:r>
              <a:rPr lang="en-US" sz="1300" dirty="0"/>
              <a:t>, </a:t>
            </a:r>
            <a:r>
              <a:rPr lang="en-US" sz="1300" dirty="0" err="1"/>
              <a:t>destruir</a:t>
            </a:r>
            <a:r>
              <a:rPr lang="en-US" sz="1300" dirty="0"/>
              <a:t>, </a:t>
            </a:r>
            <a:r>
              <a:rPr lang="en-US" sz="1300" dirty="0" err="1"/>
              <a:t>repeler</a:t>
            </a:r>
            <a:r>
              <a:rPr lang="en-US" sz="1300" dirty="0"/>
              <a:t>, o </a:t>
            </a:r>
            <a:r>
              <a:rPr lang="en-US" sz="1300" dirty="0" err="1"/>
              <a:t>mitigar</a:t>
            </a:r>
            <a:r>
              <a:rPr lang="en-US" sz="1300" dirty="0"/>
              <a:t> </a:t>
            </a:r>
            <a:r>
              <a:rPr lang="en-US" sz="1300" dirty="0" err="1"/>
              <a:t>insectos</a:t>
            </a:r>
            <a:r>
              <a:rPr lang="en-US" sz="1300" dirty="0"/>
              <a:t>, </a:t>
            </a:r>
            <a:r>
              <a:rPr lang="en-US" sz="1300" dirty="0" err="1"/>
              <a:t>malezas</a:t>
            </a:r>
            <a:r>
              <a:rPr lang="en-US" sz="1300" dirty="0"/>
              <a:t>, </a:t>
            </a:r>
            <a:r>
              <a:rPr lang="en-US" sz="1300" dirty="0" err="1"/>
              <a:t>hongos</a:t>
            </a:r>
            <a:r>
              <a:rPr lang="en-US" sz="1300" dirty="0"/>
              <a:t>, </a:t>
            </a:r>
            <a:r>
              <a:rPr lang="en-US" sz="1300" dirty="0" err="1"/>
              <a:t>roedores</a:t>
            </a:r>
            <a:r>
              <a:rPr lang="en-US" sz="1300" dirty="0"/>
              <a:t>, </a:t>
            </a:r>
            <a:r>
              <a:rPr lang="en-US" sz="1300" dirty="0" err="1"/>
              <a:t>nematodos</a:t>
            </a:r>
            <a:r>
              <a:rPr lang="en-US" sz="1300" dirty="0"/>
              <a:t> (</a:t>
            </a:r>
            <a:r>
              <a:rPr lang="en-US" sz="1300" dirty="0" err="1"/>
              <a:t>ciertos</a:t>
            </a:r>
            <a:r>
              <a:rPr lang="en-US" sz="1300" dirty="0"/>
              <a:t> </a:t>
            </a:r>
            <a:r>
              <a:rPr lang="en-US" sz="1300" dirty="0" err="1"/>
              <a:t>tipos</a:t>
            </a:r>
            <a:r>
              <a:rPr lang="en-US" sz="1300" dirty="0"/>
              <a:t> de </a:t>
            </a:r>
            <a:r>
              <a:rPr lang="en-US" sz="1300" dirty="0" err="1"/>
              <a:t>gusanos</a:t>
            </a:r>
            <a:r>
              <a:rPr lang="en-US" sz="1300" dirty="0"/>
              <a:t>) o </a:t>
            </a:r>
            <a:r>
              <a:rPr lang="en-US" sz="1300" dirty="0" err="1"/>
              <a:t>cualquier</a:t>
            </a:r>
            <a:r>
              <a:rPr lang="en-US" sz="1300" dirty="0"/>
              <a:t> </a:t>
            </a:r>
            <a:r>
              <a:rPr lang="en-US" sz="1300" dirty="0" err="1"/>
              <a:t>otro</a:t>
            </a:r>
            <a:r>
              <a:rPr lang="en-US" sz="1300" dirty="0"/>
              <a:t> </a:t>
            </a:r>
            <a:r>
              <a:rPr lang="en-US" sz="1300" dirty="0" err="1"/>
              <a:t>organismo</a:t>
            </a:r>
            <a:r>
              <a:rPr lang="en-US" sz="1300" dirty="0"/>
              <a:t> que se </a:t>
            </a:r>
            <a:r>
              <a:rPr lang="en-US" sz="1300" dirty="0" err="1"/>
              <a:t>considera</a:t>
            </a:r>
            <a:r>
              <a:rPr lang="en-US" sz="1300" dirty="0"/>
              <a:t> </a:t>
            </a:r>
            <a:r>
              <a:rPr lang="en-US" sz="1300" dirty="0" err="1"/>
              <a:t>una</a:t>
            </a:r>
            <a:r>
              <a:rPr lang="en-US" sz="1300" dirty="0"/>
              <a:t> </a:t>
            </a:r>
            <a:r>
              <a:rPr lang="en-US" sz="1300" dirty="0" err="1"/>
              <a:t>plaga</a:t>
            </a:r>
            <a:endParaRPr lang="en-US" sz="1300" dirty="0"/>
          </a:p>
          <a:p>
            <a:pPr marL="224535" indent="-224535">
              <a:buFont typeface="Arial" panose="020B0604020202020204" pitchFamily="34" charset="0"/>
              <a:buAutoNum type="arabicPeriod"/>
            </a:pPr>
            <a:r>
              <a:rPr lang="en-US" sz="1300" dirty="0"/>
              <a:t>Los </a:t>
            </a:r>
            <a:r>
              <a:rPr lang="en-US" sz="1300" dirty="0" err="1"/>
              <a:t>ejemplos</a:t>
            </a:r>
            <a:r>
              <a:rPr lang="en-US" sz="1300" dirty="0"/>
              <a:t> </a:t>
            </a:r>
            <a:r>
              <a:rPr lang="en-US" sz="1300" dirty="0" err="1"/>
              <a:t>incluyen</a:t>
            </a:r>
            <a:r>
              <a:rPr lang="en-US" sz="1300" dirty="0"/>
              <a:t>: </a:t>
            </a:r>
            <a:r>
              <a:rPr lang="en-US" sz="1300" dirty="0" err="1"/>
              <a:t>herbicidas</a:t>
            </a:r>
            <a:r>
              <a:rPr lang="en-US" sz="1300" dirty="0"/>
              <a:t>, </a:t>
            </a:r>
            <a:r>
              <a:rPr lang="en-US" sz="1300" dirty="0" err="1"/>
              <a:t>insecticidas</a:t>
            </a:r>
            <a:r>
              <a:rPr lang="en-US" sz="1300" dirty="0"/>
              <a:t>, </a:t>
            </a:r>
            <a:r>
              <a:rPr lang="en-US" sz="1300" dirty="0" err="1"/>
              <a:t>fungicidas</a:t>
            </a:r>
            <a:r>
              <a:rPr lang="en-US" sz="1300" dirty="0"/>
              <a:t>, </a:t>
            </a:r>
            <a:r>
              <a:rPr lang="en-US" sz="1300" dirty="0" err="1"/>
              <a:t>reguladores</a:t>
            </a:r>
            <a:r>
              <a:rPr lang="en-US" sz="1300" dirty="0"/>
              <a:t> de </a:t>
            </a:r>
            <a:r>
              <a:rPr lang="en-US" sz="1300" dirty="0" err="1"/>
              <a:t>crecimiento</a:t>
            </a:r>
            <a:r>
              <a:rPr lang="en-US" sz="1300" dirty="0"/>
              <a:t> de las </a:t>
            </a:r>
            <a:r>
              <a:rPr lang="en-US" sz="1300" dirty="0" err="1"/>
              <a:t>plantas</a:t>
            </a:r>
            <a:r>
              <a:rPr lang="en-US" sz="1300" dirty="0"/>
              <a:t>, </a:t>
            </a:r>
            <a:r>
              <a:rPr lang="en-US" sz="1300" dirty="0" err="1"/>
              <a:t>defoliantes</a:t>
            </a:r>
            <a:r>
              <a:rPr lang="en-US" sz="1300" dirty="0"/>
              <a:t> (</a:t>
            </a:r>
            <a:r>
              <a:rPr lang="en-US" sz="1300" dirty="0" err="1"/>
              <a:t>pesticidas</a:t>
            </a:r>
            <a:r>
              <a:rPr lang="es-ES" sz="1300" dirty="0"/>
              <a:t> registrados por la EPA que eliminan las hojas de las plantas</a:t>
            </a:r>
            <a:r>
              <a:rPr lang="en-US" sz="1300" dirty="0"/>
              <a:t>); y </a:t>
            </a:r>
            <a:r>
              <a:rPr lang="en-US" sz="1300" dirty="0" err="1"/>
              <a:t>desecantes</a:t>
            </a:r>
            <a:r>
              <a:rPr lang="en-US" sz="1300" dirty="0"/>
              <a:t> (</a:t>
            </a:r>
            <a:r>
              <a:rPr lang="es-ES" sz="1300" dirty="0"/>
              <a:t>Pesticidas registrados por la EPA que usan para secar el follaje de las plantas</a:t>
            </a:r>
            <a:r>
              <a:rPr lang="en-US" sz="1300" dirty="0"/>
              <a:t>); </a:t>
            </a:r>
            <a:r>
              <a:rPr lang="en-US" sz="1300" dirty="0" err="1"/>
              <a:t>Repelentes</a:t>
            </a:r>
            <a:r>
              <a:rPr lang="en-US" sz="1300" dirty="0"/>
              <a:t> de </a:t>
            </a:r>
            <a:r>
              <a:rPr lang="en-US" sz="1300" dirty="0" err="1"/>
              <a:t>insectos</a:t>
            </a:r>
            <a:r>
              <a:rPr lang="en-US" sz="1300" dirty="0"/>
              <a:t> </a:t>
            </a:r>
            <a:r>
              <a:rPr lang="en-US" sz="1300" dirty="0" err="1"/>
              <a:t>también</a:t>
            </a:r>
            <a:r>
              <a:rPr lang="en-US" sz="1300" dirty="0"/>
              <a:t> </a:t>
            </a:r>
            <a:r>
              <a:rPr lang="en-US" sz="1300" dirty="0" err="1"/>
              <a:t>están</a:t>
            </a:r>
            <a:r>
              <a:rPr lang="en-US" sz="1300" dirty="0"/>
              <a:t> entre </a:t>
            </a:r>
            <a:r>
              <a:rPr lang="en-US" sz="1300" dirty="0" err="1"/>
              <a:t>muchas</a:t>
            </a:r>
            <a:r>
              <a:rPr lang="en-US" sz="1300" dirty="0"/>
              <a:t> </a:t>
            </a:r>
            <a:r>
              <a:rPr lang="en-US" sz="1300" dirty="0" err="1"/>
              <a:t>substancias</a:t>
            </a:r>
            <a:r>
              <a:rPr lang="en-US" sz="1300" dirty="0"/>
              <a:t> </a:t>
            </a:r>
            <a:r>
              <a:rPr lang="en-US" sz="1300" dirty="0" err="1"/>
              <a:t>reguladas</a:t>
            </a:r>
            <a:r>
              <a:rPr lang="en-US" sz="1300" dirty="0"/>
              <a:t> </a:t>
            </a:r>
            <a:r>
              <a:rPr lang="en-US" sz="1300" dirty="0" err="1"/>
              <a:t>como</a:t>
            </a:r>
            <a:r>
              <a:rPr lang="en-US" sz="1300" dirty="0"/>
              <a:t> </a:t>
            </a:r>
            <a:r>
              <a:rPr lang="en-US" sz="1300" dirty="0" err="1"/>
              <a:t>pesticidas</a:t>
            </a:r>
            <a:r>
              <a:rPr lang="en-US" sz="1300" dirty="0"/>
              <a:t>. </a:t>
            </a:r>
            <a:r>
              <a:rPr lang="en-US" sz="1300" dirty="0" err="1"/>
              <a:t>Mencionar</a:t>
            </a:r>
            <a:r>
              <a:rPr lang="en-US" sz="1300" dirty="0"/>
              <a:t> que </a:t>
            </a:r>
            <a:r>
              <a:rPr lang="en-US" sz="1300" dirty="0" err="1"/>
              <a:t>los</a:t>
            </a:r>
            <a:r>
              <a:rPr lang="en-US" sz="1300" dirty="0"/>
              <a:t> </a:t>
            </a:r>
            <a:r>
              <a:rPr lang="en-US" sz="1300" dirty="0" err="1"/>
              <a:t>fertilizantes</a:t>
            </a:r>
            <a:r>
              <a:rPr lang="en-US" sz="1300" dirty="0"/>
              <a:t> no son </a:t>
            </a:r>
            <a:r>
              <a:rPr lang="en-US" sz="1300" dirty="0" err="1"/>
              <a:t>pesticidas</a:t>
            </a:r>
            <a:r>
              <a:rPr lang="en-US" sz="1300" dirty="0"/>
              <a:t>; son </a:t>
            </a:r>
            <a:r>
              <a:rPr lang="en-US" sz="1300" dirty="0" err="1"/>
              <a:t>productos</a:t>
            </a:r>
            <a:r>
              <a:rPr lang="en-US" sz="1300" dirty="0"/>
              <a:t> </a:t>
            </a:r>
            <a:r>
              <a:rPr lang="en-US" sz="1300" dirty="0" err="1"/>
              <a:t>químicos</a:t>
            </a:r>
            <a:r>
              <a:rPr lang="en-US" sz="1300" dirty="0"/>
              <a:t> que </a:t>
            </a:r>
            <a:r>
              <a:rPr lang="en-US" sz="1300" dirty="0" err="1"/>
              <a:t>sirven</a:t>
            </a:r>
            <a:r>
              <a:rPr lang="en-US" sz="1300" dirty="0"/>
              <a:t> </a:t>
            </a:r>
            <a:r>
              <a:rPr lang="en-US" sz="1300" dirty="0" err="1"/>
              <a:t>como</a:t>
            </a:r>
            <a:r>
              <a:rPr lang="en-US" sz="1300" dirty="0"/>
              <a:t> </a:t>
            </a:r>
            <a:r>
              <a:rPr lang="en-US" sz="1300" dirty="0" err="1"/>
              <a:t>nutrientes</a:t>
            </a:r>
            <a:r>
              <a:rPr lang="en-US" sz="1300" dirty="0"/>
              <a:t> para </a:t>
            </a:r>
            <a:r>
              <a:rPr lang="en-US" sz="1300" dirty="0" err="1"/>
              <a:t>ayuda</a:t>
            </a:r>
            <a:r>
              <a:rPr lang="en-US" sz="1300" dirty="0"/>
              <a:t> a las </a:t>
            </a:r>
            <a:r>
              <a:rPr lang="en-US" sz="1300" dirty="0" err="1"/>
              <a:t>plantas</a:t>
            </a:r>
            <a:r>
              <a:rPr lang="en-US" sz="1300" dirty="0"/>
              <a:t> a </a:t>
            </a:r>
            <a:r>
              <a:rPr lang="en-US" sz="1300" dirty="0" err="1"/>
              <a:t>crecer</a:t>
            </a:r>
            <a:r>
              <a:rPr lang="en-US" sz="1300" dirty="0"/>
              <a:t>. </a:t>
            </a:r>
            <a:r>
              <a:rPr lang="en-US" sz="1300" dirty="0" err="1"/>
              <a:t>Por</a:t>
            </a:r>
            <a:r>
              <a:rPr lang="en-US" sz="1300" dirty="0"/>
              <a:t> lo </a:t>
            </a:r>
            <a:r>
              <a:rPr lang="en-US" sz="1300" dirty="0" err="1"/>
              <a:t>tanto</a:t>
            </a:r>
            <a:r>
              <a:rPr lang="en-US" sz="1300" dirty="0"/>
              <a:t>, </a:t>
            </a:r>
            <a:r>
              <a:rPr lang="en-US" sz="1300" dirty="0" err="1"/>
              <a:t>los</a:t>
            </a:r>
            <a:r>
              <a:rPr lang="en-US" sz="1300" dirty="0"/>
              <a:t> </a:t>
            </a:r>
            <a:r>
              <a:rPr lang="en-US" sz="1300" dirty="0" err="1"/>
              <a:t>riesgos</a:t>
            </a:r>
            <a:r>
              <a:rPr lang="en-US" sz="1300" dirty="0"/>
              <a:t> </a:t>
            </a:r>
            <a:r>
              <a:rPr lang="en-US" sz="1300" dirty="0" err="1"/>
              <a:t>asociados</a:t>
            </a:r>
            <a:r>
              <a:rPr lang="en-US" sz="1300" dirty="0"/>
              <a:t> con el </a:t>
            </a:r>
            <a:r>
              <a:rPr lang="en-US" sz="1300" dirty="0" err="1"/>
              <a:t>uso</a:t>
            </a:r>
            <a:r>
              <a:rPr lang="en-US" sz="1300" dirty="0"/>
              <a:t> de </a:t>
            </a:r>
            <a:r>
              <a:rPr lang="en-US" sz="1300" dirty="0" err="1"/>
              <a:t>fertilizantes</a:t>
            </a:r>
            <a:r>
              <a:rPr lang="en-US" sz="1300" dirty="0"/>
              <a:t> no </a:t>
            </a:r>
            <a:r>
              <a:rPr lang="en-US" sz="1300" dirty="0" err="1"/>
              <a:t>están</a:t>
            </a:r>
            <a:r>
              <a:rPr lang="en-US" sz="1300" dirty="0"/>
              <a:t> </a:t>
            </a:r>
            <a:r>
              <a:rPr lang="en-US" sz="1300" dirty="0" err="1"/>
              <a:t>cubiertos</a:t>
            </a:r>
            <a:r>
              <a:rPr lang="en-US" sz="1300" dirty="0"/>
              <a:t> </a:t>
            </a:r>
            <a:r>
              <a:rPr lang="en-US" sz="1300" dirty="0" err="1"/>
              <a:t>por</a:t>
            </a:r>
            <a:r>
              <a:rPr lang="en-US" sz="1300" dirty="0"/>
              <a:t> el WPS. </a:t>
            </a:r>
          </a:p>
          <a:p>
            <a:pPr marL="224535" indent="-224535">
              <a:buFont typeface="Arial" panose="020B0604020202020204" pitchFamily="34" charset="0"/>
              <a:buAutoNum type="arabicPeriod"/>
            </a:pPr>
            <a:r>
              <a:rPr lang="en-US" sz="1300" dirty="0"/>
              <a:t>Los </a:t>
            </a:r>
            <a:r>
              <a:rPr lang="en-US" sz="1300" dirty="0" err="1"/>
              <a:t>trabajadores</a:t>
            </a:r>
            <a:r>
              <a:rPr lang="en-US" sz="1300" dirty="0"/>
              <a:t> </a:t>
            </a:r>
            <a:r>
              <a:rPr lang="en-US" sz="1300" dirty="0" err="1"/>
              <a:t>agrícolas</a:t>
            </a:r>
            <a:r>
              <a:rPr lang="en-US" sz="1300" dirty="0"/>
              <a:t>, no </a:t>
            </a:r>
            <a:r>
              <a:rPr lang="en-US" sz="1300" dirty="0" err="1"/>
              <a:t>mezclan</a:t>
            </a:r>
            <a:r>
              <a:rPr lang="en-US" sz="1300" dirty="0"/>
              <a:t>, </a:t>
            </a:r>
            <a:r>
              <a:rPr lang="en-US" sz="1300" dirty="0" err="1"/>
              <a:t>cargan</a:t>
            </a:r>
            <a:r>
              <a:rPr lang="en-US" sz="1300" dirty="0"/>
              <a:t>, </a:t>
            </a:r>
            <a:r>
              <a:rPr lang="en-US" sz="1300" dirty="0" err="1"/>
              <a:t>aplican</a:t>
            </a:r>
            <a:r>
              <a:rPr lang="en-US" sz="1300" dirty="0"/>
              <a:t> </a:t>
            </a:r>
            <a:r>
              <a:rPr lang="en-US" sz="1300" dirty="0" err="1"/>
              <a:t>ni</a:t>
            </a:r>
            <a:r>
              <a:rPr lang="en-US" sz="1300" dirty="0"/>
              <a:t> </a:t>
            </a:r>
            <a:r>
              <a:rPr lang="en-US" sz="1300" dirty="0" err="1"/>
              <a:t>manipulan</a:t>
            </a:r>
            <a:r>
              <a:rPr lang="en-US" sz="1300" dirty="0"/>
              <a:t> </a:t>
            </a:r>
            <a:r>
              <a:rPr lang="en-US" sz="1300" dirty="0" err="1"/>
              <a:t>pesticidas</a:t>
            </a:r>
            <a:r>
              <a:rPr lang="en-US" sz="1300" dirty="0"/>
              <a:t> de </a:t>
            </a:r>
            <a:r>
              <a:rPr lang="en-US" sz="1300" dirty="0" err="1"/>
              <a:t>ninguna</a:t>
            </a:r>
            <a:r>
              <a:rPr lang="en-US" sz="1300" dirty="0"/>
              <a:t> </a:t>
            </a:r>
            <a:r>
              <a:rPr lang="en-US" sz="1300" dirty="0" err="1"/>
              <a:t>manera</a:t>
            </a:r>
            <a:r>
              <a:rPr lang="en-US" sz="1300" dirty="0"/>
              <a:t>. Sin embargo, </a:t>
            </a:r>
            <a:r>
              <a:rPr lang="en-US" sz="1300" dirty="0" err="1"/>
              <a:t>necesitan</a:t>
            </a:r>
            <a:r>
              <a:rPr lang="en-US" sz="1300" dirty="0"/>
              <a:t> saber </a:t>
            </a:r>
            <a:r>
              <a:rPr lang="en-US" sz="1300" dirty="0" err="1"/>
              <a:t>qué</a:t>
            </a:r>
            <a:r>
              <a:rPr lang="en-US" sz="1300" dirty="0"/>
              <a:t> </a:t>
            </a:r>
            <a:r>
              <a:rPr lang="en-US" sz="1300" dirty="0" err="1"/>
              <a:t>es</a:t>
            </a:r>
            <a:r>
              <a:rPr lang="en-US" sz="1300" dirty="0"/>
              <a:t> un </a:t>
            </a:r>
            <a:r>
              <a:rPr lang="en-US" sz="1300" dirty="0" err="1"/>
              <a:t>pesticida</a:t>
            </a:r>
            <a:r>
              <a:rPr lang="en-US" sz="1300" dirty="0"/>
              <a:t>. </a:t>
            </a:r>
          </a:p>
          <a:p>
            <a:pPr marL="224535" indent="-224535">
              <a:buFont typeface="+mj-lt"/>
              <a:buAutoNum type="arabicPeriod"/>
            </a:pPr>
            <a:r>
              <a:rPr lang="en-US" sz="1300" dirty="0"/>
              <a:t>Las </a:t>
            </a:r>
            <a:r>
              <a:rPr lang="en-US" sz="1300" dirty="0" err="1"/>
              <a:t>manipuladores</a:t>
            </a:r>
            <a:r>
              <a:rPr lang="en-US" sz="1300" dirty="0"/>
              <a:t> de </a:t>
            </a:r>
            <a:r>
              <a:rPr lang="en-US" sz="1300" dirty="0" err="1"/>
              <a:t>pesticidas</a:t>
            </a:r>
            <a:r>
              <a:rPr lang="en-US" sz="1300" dirty="0"/>
              <a:t> </a:t>
            </a:r>
            <a:r>
              <a:rPr lang="en-US" sz="1300" dirty="0" err="1"/>
              <a:t>tienen</a:t>
            </a:r>
            <a:r>
              <a:rPr lang="en-US" sz="1300" dirty="0"/>
              <a:t> que </a:t>
            </a:r>
            <a:r>
              <a:rPr lang="en-US" sz="1300" dirty="0" err="1"/>
              <a:t>aprender</a:t>
            </a:r>
            <a:r>
              <a:rPr lang="en-US" sz="1300" dirty="0"/>
              <a:t> a </a:t>
            </a:r>
            <a:r>
              <a:rPr lang="en-US" sz="1300" dirty="0" err="1"/>
              <a:t>identificar</a:t>
            </a:r>
            <a:r>
              <a:rPr lang="en-US" sz="1300" dirty="0"/>
              <a:t> </a:t>
            </a:r>
            <a:r>
              <a:rPr lang="en-US" sz="1300" dirty="0" err="1"/>
              <a:t>los</a:t>
            </a:r>
            <a:r>
              <a:rPr lang="en-US" sz="1300" dirty="0"/>
              <a:t> </a:t>
            </a:r>
            <a:r>
              <a:rPr lang="en-US" sz="1300" dirty="0" err="1"/>
              <a:t>pesticidas</a:t>
            </a:r>
            <a:r>
              <a:rPr lang="en-US" sz="1300" dirty="0"/>
              <a:t>. </a:t>
            </a:r>
          </a:p>
          <a:p>
            <a:pPr marL="224535" indent="-224535">
              <a:buFont typeface="+mj-lt"/>
              <a:buAutoNum type="arabicPeriod"/>
            </a:pPr>
            <a:r>
              <a:rPr lang="en-US" sz="1300" dirty="0"/>
              <a:t>Evite </a:t>
            </a:r>
            <a:r>
              <a:rPr lang="en-US" sz="1300" dirty="0" err="1"/>
              <a:t>usar</a:t>
            </a:r>
            <a:r>
              <a:rPr lang="en-US" sz="1300" dirty="0"/>
              <a:t> </a:t>
            </a:r>
            <a:r>
              <a:rPr lang="en-US" sz="1300" dirty="0" err="1"/>
              <a:t>terminología</a:t>
            </a:r>
            <a:r>
              <a:rPr lang="en-US" sz="1300" dirty="0"/>
              <a:t> </a:t>
            </a:r>
            <a:r>
              <a:rPr lang="en-US" sz="1300" dirty="0" err="1"/>
              <a:t>técnica</a:t>
            </a:r>
            <a:r>
              <a:rPr lang="en-US" sz="1300" dirty="0"/>
              <a:t> </a:t>
            </a:r>
            <a:r>
              <a:rPr lang="en-US" sz="1300" dirty="0" err="1"/>
              <a:t>porque</a:t>
            </a:r>
            <a:r>
              <a:rPr lang="en-US" sz="1300" dirty="0"/>
              <a:t> </a:t>
            </a:r>
            <a:r>
              <a:rPr lang="en-US" sz="1300" dirty="0" err="1"/>
              <a:t>muchos</a:t>
            </a:r>
            <a:r>
              <a:rPr lang="en-US" sz="1300" dirty="0"/>
              <a:t> </a:t>
            </a:r>
            <a:r>
              <a:rPr lang="en-US" sz="1300" dirty="0" err="1"/>
              <a:t>trabajadores</a:t>
            </a:r>
            <a:r>
              <a:rPr lang="en-US" sz="1300" dirty="0"/>
              <a:t> y </a:t>
            </a:r>
            <a:r>
              <a:rPr lang="en-US" sz="1300" dirty="0" err="1"/>
              <a:t>manipuladores</a:t>
            </a:r>
            <a:r>
              <a:rPr lang="en-US" sz="1300" dirty="0"/>
              <a:t> </a:t>
            </a:r>
            <a:r>
              <a:rPr lang="en-US" sz="1300" dirty="0" err="1"/>
              <a:t>pueden</a:t>
            </a:r>
            <a:r>
              <a:rPr lang="en-US" sz="1300" dirty="0"/>
              <a:t> que no </a:t>
            </a:r>
            <a:r>
              <a:rPr lang="en-US" sz="1300" dirty="0" err="1"/>
              <a:t>muy</a:t>
            </a:r>
            <a:r>
              <a:rPr lang="en-US" sz="1300" dirty="0"/>
              <a:t> </a:t>
            </a:r>
            <a:r>
              <a:rPr lang="en-US" sz="1300" dirty="0" err="1"/>
              <a:t>familiarizados</a:t>
            </a:r>
            <a:r>
              <a:rPr lang="en-US" sz="1300" dirty="0"/>
              <a:t> con </a:t>
            </a:r>
            <a:r>
              <a:rPr lang="en-US" sz="1300" dirty="0" err="1"/>
              <a:t>términos</a:t>
            </a:r>
            <a:r>
              <a:rPr lang="en-US" sz="1300" dirty="0"/>
              <a:t> </a:t>
            </a:r>
            <a:r>
              <a:rPr lang="en-US" sz="1300" dirty="0" err="1"/>
              <a:t>como</a:t>
            </a:r>
            <a:r>
              <a:rPr lang="en-US" sz="1300" dirty="0"/>
              <a:t> “</a:t>
            </a:r>
            <a:r>
              <a:rPr lang="en-US" sz="1300" dirty="0" err="1"/>
              <a:t>sustancias</a:t>
            </a:r>
            <a:r>
              <a:rPr lang="en-US" sz="1300" dirty="0"/>
              <a:t>”, “</a:t>
            </a:r>
            <a:r>
              <a:rPr lang="en-US" sz="1300" dirty="0" err="1"/>
              <a:t>organismos</a:t>
            </a:r>
            <a:r>
              <a:rPr lang="en-US" sz="1300" dirty="0"/>
              <a:t>”, “</a:t>
            </a:r>
            <a:r>
              <a:rPr lang="en-US" sz="1300" dirty="0" err="1"/>
              <a:t>mitigar</a:t>
            </a:r>
            <a:r>
              <a:rPr lang="en-US" sz="1300" dirty="0"/>
              <a:t>”, etc. Si </a:t>
            </a:r>
            <a:r>
              <a:rPr lang="en-US" sz="1300" dirty="0" err="1"/>
              <a:t>usted</a:t>
            </a:r>
            <a:r>
              <a:rPr lang="en-US" sz="1300" dirty="0"/>
              <a:t> </a:t>
            </a:r>
            <a:r>
              <a:rPr lang="en-US" sz="1300" dirty="0" err="1"/>
              <a:t>necesita</a:t>
            </a:r>
            <a:r>
              <a:rPr lang="en-US" sz="1300" dirty="0"/>
              <a:t> </a:t>
            </a:r>
            <a:r>
              <a:rPr lang="en-US" sz="1300" dirty="0" err="1"/>
              <a:t>usar</a:t>
            </a:r>
            <a:r>
              <a:rPr lang="en-US" sz="1300" dirty="0"/>
              <a:t> un </a:t>
            </a:r>
            <a:r>
              <a:rPr lang="en-US" sz="1300" dirty="0" err="1"/>
              <a:t>termino</a:t>
            </a:r>
            <a:r>
              <a:rPr lang="en-US" sz="1300" dirty="0"/>
              <a:t> </a:t>
            </a:r>
            <a:r>
              <a:rPr lang="en-US" sz="1300" dirty="0" err="1"/>
              <a:t>técnico</a:t>
            </a:r>
            <a:r>
              <a:rPr lang="en-US" sz="1300" dirty="0"/>
              <a:t>, </a:t>
            </a:r>
            <a:r>
              <a:rPr lang="en-US" sz="1300" dirty="0" err="1"/>
              <a:t>debe</a:t>
            </a:r>
            <a:r>
              <a:rPr lang="en-US" sz="1300" dirty="0"/>
              <a:t> </a:t>
            </a:r>
            <a:r>
              <a:rPr lang="en-US" sz="1300" dirty="0" err="1"/>
              <a:t>explicarlo</a:t>
            </a:r>
            <a:r>
              <a:rPr lang="en-US" sz="1300" dirty="0"/>
              <a:t> al principio. </a:t>
            </a:r>
          </a:p>
          <a:p>
            <a:pPr marL="224535" indent="-224535">
              <a:buFont typeface="+mj-lt"/>
              <a:buAutoNum type="arabicPeriod"/>
            </a:pPr>
            <a:endParaRPr lang="en-US" baseline="0" dirty="0"/>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076012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81390">
              <a:defRPr/>
            </a:pPr>
            <a:r>
              <a:rPr lang="en-US" altLang="es-MX" b="1" dirty="0"/>
              <a:t>Information required to be covered: </a:t>
            </a:r>
          </a:p>
          <a:p>
            <a:pPr marL="232929" indent="-232929">
              <a:buFont typeface="+mj-lt"/>
              <a:buAutoNum type="arabicPeriod"/>
            </a:pPr>
            <a:r>
              <a:rPr lang="en-US" dirty="0"/>
              <a:t>Employers must inform workers and handlers where the pesticide safety, application and hazard information is located </a:t>
            </a:r>
          </a:p>
          <a:p>
            <a:pPr marL="232929" indent="-232929">
              <a:buFont typeface="+mj-lt"/>
              <a:buAutoNum type="arabicPeriod"/>
            </a:pPr>
            <a:r>
              <a:rPr lang="en-US" dirty="0"/>
              <a:t>Allow workers and handlers unrestricted access to the posted information</a:t>
            </a:r>
          </a:p>
          <a:p>
            <a:pPr marL="232929" indent="-232929">
              <a:buFont typeface="+mj-lt"/>
              <a:buAutoNum type="arabicPeriod"/>
            </a:pPr>
            <a:endParaRPr lang="en-US"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The information is there for the worker’s and handler’s reference, so they need to know the location of the central display, and that the information should be current and </a:t>
            </a:r>
            <a:r>
              <a:rPr lang="en-US" dirty="0" smtClean="0"/>
              <a:t>clear </a:t>
            </a:r>
          </a:p>
          <a:p>
            <a:pPr marL="220348" indent="-220348" defTabSz="881390">
              <a:buFont typeface="+mj-lt"/>
              <a:buAutoNum type="arabicPeriod"/>
              <a:defRPr/>
            </a:pPr>
            <a:endParaRPr lang="en-US" altLang="es-MX" b="1" dirty="0" smtClean="0"/>
          </a:p>
          <a:p>
            <a:pPr defTabSz="881390">
              <a:defRPr/>
            </a:pPr>
            <a:r>
              <a:rPr lang="en-US" altLang="es-MX" b="1" dirty="0" err="1" smtClean="0"/>
              <a:t>Información</a:t>
            </a:r>
            <a:r>
              <a:rPr lang="en-US" altLang="es-MX" b="1" dirty="0" smtClean="0"/>
              <a:t> que</a:t>
            </a:r>
            <a:r>
              <a:rPr lang="en-US" altLang="es-MX" b="1" baseline="0" dirty="0" smtClean="0"/>
              <a:t>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32929" indent="-232929">
              <a:buFont typeface="+mj-lt"/>
              <a:buAutoNum type="arabicPeriod"/>
            </a:pPr>
            <a:r>
              <a:rPr lang="es-ES" dirty="0" smtClean="0"/>
              <a:t>Los empleadores deben informar a los trabajadores y manipuladores donde se encuentra la información sobre la seguridad, las aplicaciones y los peligros</a:t>
            </a:r>
            <a:r>
              <a:rPr lang="es-ES" baseline="0" dirty="0" smtClean="0"/>
              <a:t> y/o los </a:t>
            </a:r>
            <a:r>
              <a:rPr lang="es-ES" dirty="0" smtClean="0"/>
              <a:t>riesgos de los pesticidas</a:t>
            </a:r>
            <a:r>
              <a:rPr lang="en-US" dirty="0" smtClean="0"/>
              <a:t> </a:t>
            </a:r>
          </a:p>
          <a:p>
            <a:pPr marL="232929" indent="-232929">
              <a:buFont typeface="+mj-lt"/>
              <a:buAutoNum type="arabicPeriod"/>
            </a:pPr>
            <a:r>
              <a:rPr lang="es-ES" dirty="0" smtClean="0"/>
              <a:t>Permitir a los trabajadores y manipuladores acceso irrestricto a la información expuesta</a:t>
            </a:r>
            <a:r>
              <a:rPr lang="es-ES" baseline="0" dirty="0" smtClean="0"/>
              <a:t> en el lugar central</a:t>
            </a:r>
            <a:endParaRPr lang="es-ES" dirty="0" smtClean="0"/>
          </a:p>
          <a:p>
            <a:pPr marL="232929" indent="-232929">
              <a:buFont typeface="+mj-lt"/>
              <a:buAutoNum type="arabicPeriod"/>
            </a:pPr>
            <a:endParaRPr lang="en-US" dirty="0" smtClean="0"/>
          </a:p>
          <a:p>
            <a:pPr defTabSz="881390">
              <a:defRPr/>
            </a:pPr>
            <a:r>
              <a:rPr lang="en-US" altLang="es-MX" b="1" dirty="0" err="1" smtClean="0"/>
              <a:t>Notas</a:t>
            </a:r>
            <a:r>
              <a:rPr lang="en-US" altLang="es-MX" b="1" dirty="0" smtClean="0"/>
              <a:t> para</a:t>
            </a:r>
            <a:r>
              <a:rPr lang="en-US" altLang="es-MX" b="1" baseline="0" dirty="0" smtClean="0"/>
              <a:t>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20348" indent="-220348" defTabSz="881390">
              <a:buFont typeface="+mj-lt"/>
              <a:buAutoNum type="arabicPeriod"/>
              <a:defRPr/>
            </a:pPr>
            <a:r>
              <a:rPr lang="es-ES" dirty="0" smtClean="0"/>
              <a:t>La información está allí como una referencia para los trabajadores y los manipuladores. Por lo tanto, necesitan saber el sitio</a:t>
            </a:r>
            <a:r>
              <a:rPr lang="es-ES" baseline="0" dirty="0" smtClean="0"/>
              <a:t> </a:t>
            </a:r>
            <a:r>
              <a:rPr lang="es-ES" dirty="0" smtClean="0"/>
              <a:t>del</a:t>
            </a:r>
            <a:r>
              <a:rPr lang="es-ES" baseline="0" dirty="0" smtClean="0"/>
              <a:t> lugar </a:t>
            </a:r>
            <a:r>
              <a:rPr lang="es-ES" dirty="0" smtClean="0"/>
              <a:t>central, y que la información debe ser actual y clara.</a:t>
            </a:r>
            <a:endParaRPr lang="en-US" altLang="es-MX" b="1" dirty="0"/>
          </a:p>
          <a:p>
            <a:pPr marL="232929" indent="-232929">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29349325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endParaRPr lang="en-US" altLang="es-MX" dirty="0"/>
          </a:p>
          <a:p>
            <a:pPr marL="220348" indent="-220348" defTabSz="881390">
              <a:buFont typeface="+mj-lt"/>
              <a:buAutoNum type="arabicPeriod"/>
              <a:defRPr/>
            </a:pPr>
            <a:r>
              <a:rPr lang="en-US" dirty="0"/>
              <a:t>The agricultural employer must provide at least 1 gallon of water for each worker at the beginning of the work period,</a:t>
            </a:r>
          </a:p>
          <a:p>
            <a:pPr marL="220348" indent="-220348" defTabSz="881390">
              <a:buFont typeface="+mj-lt"/>
              <a:buAutoNum type="arabicPeriod"/>
              <a:defRPr/>
            </a:pPr>
            <a:r>
              <a:rPr lang="en-US" dirty="0"/>
              <a:t>and enough soap and single use towels for the workers’ needs. </a:t>
            </a:r>
          </a:p>
          <a:p>
            <a:pPr marL="220348" indent="-220348" defTabSz="881390">
              <a:buFont typeface="+mj-lt"/>
              <a:buAutoNum type="arabicPeriod"/>
              <a:defRPr/>
            </a:pPr>
            <a:r>
              <a:rPr lang="en-US" dirty="0"/>
              <a:t>The supplies must be near to the worker’s work location</a:t>
            </a:r>
          </a:p>
          <a:p>
            <a:endParaRPr lang="en-US" b="1" baseline="0" dirty="0"/>
          </a:p>
          <a:p>
            <a:pPr defTabSz="881390">
              <a:defRPr/>
            </a:pPr>
            <a:r>
              <a:rPr lang="en-US" altLang="es-MX" b="1" dirty="0"/>
              <a:t>Notes for trainers of workers and pesticide handlers:</a:t>
            </a:r>
          </a:p>
          <a:p>
            <a:pPr marL="220348" indent="-220348">
              <a:buFont typeface="+mj-lt"/>
              <a:buAutoNum type="arabicPeriod"/>
            </a:pPr>
            <a:r>
              <a:rPr lang="en-US" dirty="0"/>
              <a:t>Focus the training more on the need for workers to USE the decontamination supplies, emphasizing that the supplies are nearby for their use and health and safety. The consequences of not washing up can result in, at least, uncomfortable rashes</a:t>
            </a:r>
            <a:r>
              <a:rPr lang="en-US" dirty="0" smtClean="0"/>
              <a:t>. </a:t>
            </a:r>
          </a:p>
          <a:p>
            <a:pPr marL="220348" indent="-220348">
              <a:buFont typeface="+mj-lt"/>
              <a:buAutoNum type="arabicPeriod"/>
            </a:pPr>
            <a:endParaRPr lang="en-US"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endParaRPr lang="en-US" altLang="es-MX" dirty="0" smtClean="0"/>
          </a:p>
          <a:p>
            <a:pPr marL="220348" indent="-220348" defTabSz="881390">
              <a:buFont typeface="+mj-lt"/>
              <a:buAutoNum type="arabicPeriod"/>
              <a:defRPr/>
            </a:pPr>
            <a:r>
              <a:rPr lang="es-ES" dirty="0" smtClean="0"/>
              <a:t>El empleador agrícola debe proporcionar por</a:t>
            </a:r>
            <a:r>
              <a:rPr lang="es-ES" baseline="0" dirty="0" smtClean="0"/>
              <a:t> lo</a:t>
            </a:r>
            <a:r>
              <a:rPr lang="es-ES" dirty="0" smtClean="0"/>
              <a:t> menos 1 galón de agua para cada trabajador al principio</a:t>
            </a:r>
            <a:r>
              <a:rPr lang="es-ES" baseline="0" dirty="0" smtClean="0"/>
              <a:t> de la hora </a:t>
            </a:r>
            <a:r>
              <a:rPr lang="es-ES" dirty="0" smtClean="0"/>
              <a:t>de trabajo,</a:t>
            </a:r>
          </a:p>
          <a:p>
            <a:pPr marL="220348" indent="-220348" defTabSz="881390">
              <a:buFont typeface="+mj-lt"/>
              <a:buAutoNum type="arabicPeriod"/>
              <a:defRPr/>
            </a:pPr>
            <a:r>
              <a:rPr lang="en-US" dirty="0" smtClean="0"/>
              <a:t>El</a:t>
            </a:r>
            <a:r>
              <a:rPr lang="en-US" baseline="0" dirty="0" smtClean="0"/>
              <a:t> </a:t>
            </a:r>
            <a:r>
              <a:rPr lang="en-US" baseline="0" dirty="0" err="1" smtClean="0"/>
              <a:t>empleador</a:t>
            </a:r>
            <a:r>
              <a:rPr lang="en-US" baseline="0" dirty="0" smtClean="0"/>
              <a:t> </a:t>
            </a:r>
            <a:r>
              <a:rPr lang="en-US" baseline="0" dirty="0" err="1" smtClean="0"/>
              <a:t>también</a:t>
            </a:r>
            <a:r>
              <a:rPr lang="en-US" baseline="0" dirty="0" smtClean="0"/>
              <a:t> </a:t>
            </a:r>
            <a:r>
              <a:rPr lang="en-US" baseline="0" dirty="0" err="1" smtClean="0"/>
              <a:t>debe</a:t>
            </a:r>
            <a:r>
              <a:rPr lang="en-US" baseline="0" dirty="0" smtClean="0"/>
              <a:t> </a:t>
            </a:r>
            <a:r>
              <a:rPr lang="en-US" baseline="0" dirty="0" err="1" smtClean="0"/>
              <a:t>proporcionar</a:t>
            </a:r>
            <a:r>
              <a:rPr lang="en-US" baseline="0" dirty="0" smtClean="0"/>
              <a:t> </a:t>
            </a:r>
            <a:r>
              <a:rPr lang="en-US" baseline="0" dirty="0" err="1" smtClean="0"/>
              <a:t>bastante</a:t>
            </a:r>
            <a:r>
              <a:rPr lang="en-US" baseline="0" dirty="0" smtClean="0"/>
              <a:t> </a:t>
            </a:r>
            <a:r>
              <a:rPr lang="en-US" baseline="0" dirty="0" err="1" smtClean="0"/>
              <a:t>jabón</a:t>
            </a:r>
            <a:r>
              <a:rPr lang="en-US" baseline="0" dirty="0" smtClean="0"/>
              <a:t> y </a:t>
            </a:r>
            <a:r>
              <a:rPr lang="en-US" baseline="0" dirty="0" err="1" smtClean="0"/>
              <a:t>toallas</a:t>
            </a:r>
            <a:r>
              <a:rPr lang="en-US" baseline="0" dirty="0" smtClean="0"/>
              <a:t> de un solo </a:t>
            </a:r>
            <a:r>
              <a:rPr lang="en-US" baseline="0" dirty="0" err="1" smtClean="0"/>
              <a:t>uso</a:t>
            </a:r>
            <a:r>
              <a:rPr lang="en-US" baseline="0" dirty="0" smtClean="0"/>
              <a:t> para las </a:t>
            </a:r>
            <a:r>
              <a:rPr lang="en-US" baseline="0" dirty="0" err="1" smtClean="0"/>
              <a:t>necesidades</a:t>
            </a:r>
            <a:r>
              <a:rPr lang="en-US" baseline="0" dirty="0" smtClean="0"/>
              <a:t> de </a:t>
            </a:r>
            <a:r>
              <a:rPr lang="en-US" baseline="0" dirty="0" err="1" smtClean="0"/>
              <a:t>los</a:t>
            </a:r>
            <a:r>
              <a:rPr lang="en-US" baseline="0" dirty="0" smtClean="0"/>
              <a:t> </a:t>
            </a:r>
            <a:r>
              <a:rPr lang="en-US" baseline="0" dirty="0" err="1" smtClean="0"/>
              <a:t>trabajadores</a:t>
            </a:r>
            <a:r>
              <a:rPr lang="en-US" dirty="0" smtClean="0"/>
              <a:t>. </a:t>
            </a:r>
          </a:p>
          <a:p>
            <a:pPr marL="220348" indent="-220348" defTabSz="881390">
              <a:buFont typeface="+mj-lt"/>
              <a:buAutoNum type="arabicPeriod"/>
              <a:defRPr/>
            </a:pPr>
            <a:r>
              <a:rPr lang="en-US" dirty="0" smtClean="0"/>
              <a:t>Los</a:t>
            </a:r>
            <a:r>
              <a:rPr lang="en-US" baseline="0" dirty="0" smtClean="0"/>
              <a:t> </a:t>
            </a:r>
            <a:r>
              <a:rPr lang="en-US" baseline="0" dirty="0" err="1" smtClean="0"/>
              <a:t>suministros</a:t>
            </a:r>
            <a:r>
              <a:rPr lang="en-US" baseline="0" dirty="0" smtClean="0"/>
              <a:t> </a:t>
            </a:r>
            <a:r>
              <a:rPr lang="en-US" baseline="0" dirty="0" err="1" smtClean="0"/>
              <a:t>debe</a:t>
            </a:r>
            <a:r>
              <a:rPr lang="en-US" baseline="0" dirty="0" smtClean="0"/>
              <a:t> </a:t>
            </a:r>
            <a:r>
              <a:rPr lang="en-US" baseline="0" dirty="0" err="1" smtClean="0"/>
              <a:t>estar</a:t>
            </a:r>
            <a:r>
              <a:rPr lang="en-US" baseline="0" dirty="0" smtClean="0"/>
              <a:t> </a:t>
            </a:r>
            <a:r>
              <a:rPr lang="en-US" baseline="0" dirty="0" err="1" smtClean="0"/>
              <a:t>acerca</a:t>
            </a:r>
            <a:r>
              <a:rPr lang="en-US" baseline="0" dirty="0" smtClean="0"/>
              <a:t> del </a:t>
            </a:r>
            <a:r>
              <a:rPr lang="en-US" baseline="0" dirty="0" err="1" smtClean="0"/>
              <a:t>sitio</a:t>
            </a:r>
            <a:r>
              <a:rPr lang="en-US" baseline="0" dirty="0" smtClean="0"/>
              <a:t> del </a:t>
            </a:r>
            <a:r>
              <a:rPr lang="en-US" baseline="0" dirty="0" err="1" smtClean="0"/>
              <a:t>trabajo</a:t>
            </a:r>
            <a:r>
              <a:rPr lang="en-US" baseline="0" dirty="0" smtClean="0"/>
              <a:t> de </a:t>
            </a:r>
            <a:r>
              <a:rPr lang="en-US" baseline="0" dirty="0" err="1" smtClean="0"/>
              <a:t>los</a:t>
            </a:r>
            <a:r>
              <a:rPr lang="en-US" baseline="0" dirty="0" smtClean="0"/>
              <a:t> </a:t>
            </a:r>
            <a:r>
              <a:rPr lang="en-US" baseline="0" dirty="0" err="1" smtClean="0"/>
              <a:t>trabajadores</a:t>
            </a:r>
            <a:endParaRPr lang="en-US" baseline="0" dirty="0" smtClean="0"/>
          </a:p>
          <a:p>
            <a:pPr marL="220348" indent="-220348" defTabSz="881390">
              <a:buFont typeface="+mj-lt"/>
              <a:buAutoNum type="arabicPeriod"/>
              <a:defRPr/>
            </a:pPr>
            <a:endParaRPr lang="en-US" b="1" baseline="0"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r>
              <a:rPr lang="en-US" altLang="es-MX" b="1" dirty="0" smtClean="0"/>
              <a:t>:</a:t>
            </a:r>
          </a:p>
          <a:p>
            <a:pPr marL="220348" indent="-220348">
              <a:buFont typeface="+mj-lt"/>
              <a:buAutoNum type="arabicPeriod"/>
            </a:pPr>
            <a:r>
              <a:rPr lang="es-ES" dirty="0" smtClean="0"/>
              <a:t>Enfocar la capacitación más en la necesidad de que los trabajadores utilicen los suministros de descontaminación. Enfatice que los suministros están cercano para su uso, salud y seguridad. Las consecuencias de no lavarse pueden resultar, por lo menos, a ronchas o comezón incómoda.</a:t>
            </a:r>
            <a:endParaRPr lang="en-US" b="0" baseline="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0099504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The agricultural employer must provide:</a:t>
            </a:r>
          </a:p>
          <a:p>
            <a:pPr marL="661043" lvl="1" indent="-220348">
              <a:buFont typeface="Arial" panose="020B0604020202020204" pitchFamily="34" charset="0"/>
              <a:buChar char="•"/>
            </a:pPr>
            <a:r>
              <a:rPr lang="en-US" dirty="0"/>
              <a:t>Clean running water or at least 3 gallons of water for each handler, </a:t>
            </a:r>
          </a:p>
          <a:p>
            <a:pPr marL="661043" lvl="1" indent="-220348" defTabSz="881390">
              <a:buFont typeface="Arial" panose="020B0604020202020204" pitchFamily="34" charset="0"/>
              <a:buChar char="•"/>
              <a:defRPr/>
            </a:pPr>
            <a:r>
              <a:rPr lang="en-US" dirty="0"/>
              <a:t>Enough soap and single use towels for the workers’ needs, and </a:t>
            </a:r>
          </a:p>
          <a:p>
            <a:pPr marL="661043" lvl="1" indent="-220348">
              <a:buFont typeface="Arial" panose="020B0604020202020204" pitchFamily="34" charset="0"/>
              <a:buChar char="•"/>
            </a:pPr>
            <a:r>
              <a:rPr lang="en-US" dirty="0"/>
              <a:t>A clean change of clothes to be used in case the handler’s clothes or PPE become contaminated</a:t>
            </a:r>
          </a:p>
          <a:p>
            <a:pPr marL="661043" lvl="1" indent="-220348" defTabSz="881390">
              <a:buFont typeface="Arial" panose="020B0604020202020204" pitchFamily="34" charset="0"/>
              <a:buChar char="•"/>
              <a:defRPr/>
            </a:pPr>
            <a:r>
              <a:rPr lang="en-US" dirty="0"/>
              <a:t>The supplies must be located within ¼ mile of the pesticide handler, at mixing and loading site, and at the site where PPE is removed</a:t>
            </a:r>
          </a:p>
          <a:p>
            <a:pPr marL="605956" lvl="1" indent="-165261">
              <a:buFont typeface="Arial" panose="020B0604020202020204" pitchFamily="34" charset="0"/>
              <a:buChar char="•"/>
            </a:pPr>
            <a:endParaRPr lang="en-US"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Focus the training more on the need for handlers to USE the decontamination supplies, emphasizing that the supplies are nearby for their use and health and safety. The consequences of not washing up can result in, at least, uncomfortable rashes.</a:t>
            </a:r>
          </a:p>
          <a:p>
            <a:pPr defTabSz="881390">
              <a:defRPr/>
            </a:pPr>
            <a:endParaRPr lang="en-US" altLang="es-MX" b="1"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20348" indent="-220348">
              <a:buFont typeface="+mj-lt"/>
              <a:buAutoNum type="arabicPeriod"/>
            </a:pPr>
            <a:r>
              <a:rPr lang="en-US" dirty="0" smtClean="0"/>
              <a:t>El </a:t>
            </a:r>
            <a:r>
              <a:rPr lang="en-US" dirty="0" err="1" smtClean="0"/>
              <a:t>empleador</a:t>
            </a:r>
            <a:r>
              <a:rPr lang="en-US" dirty="0" smtClean="0"/>
              <a:t> </a:t>
            </a:r>
            <a:r>
              <a:rPr lang="en-US" dirty="0" err="1" smtClean="0"/>
              <a:t>agrícola</a:t>
            </a:r>
            <a:r>
              <a:rPr lang="en-US" baseline="0" dirty="0" smtClean="0"/>
              <a:t> </a:t>
            </a:r>
            <a:r>
              <a:rPr lang="en-US" baseline="0" dirty="0" err="1" smtClean="0"/>
              <a:t>debe</a:t>
            </a:r>
            <a:r>
              <a:rPr lang="en-US" baseline="0" dirty="0" smtClean="0"/>
              <a:t> </a:t>
            </a:r>
            <a:r>
              <a:rPr lang="en-US" baseline="0" dirty="0" err="1" smtClean="0"/>
              <a:t>proporcionar</a:t>
            </a:r>
            <a:r>
              <a:rPr lang="en-US" dirty="0" smtClean="0"/>
              <a:t>:</a:t>
            </a:r>
          </a:p>
          <a:p>
            <a:pPr marL="661043" lvl="1" indent="-220348">
              <a:buFont typeface="Arial" panose="020B0604020202020204" pitchFamily="34" charset="0"/>
              <a:buChar char="•"/>
            </a:pPr>
            <a:r>
              <a:rPr lang="es-ES" dirty="0" smtClean="0"/>
              <a:t>Agua limpia, corriente o por lo menos 3 galones de agua para cada manipulador</a:t>
            </a:r>
            <a:r>
              <a:rPr lang="en-US" dirty="0" smtClean="0"/>
              <a:t>, </a:t>
            </a:r>
          </a:p>
          <a:p>
            <a:pPr marL="661043" lvl="1" indent="-220348" defTabSz="881390">
              <a:buFont typeface="Arial" panose="020B0604020202020204" pitchFamily="34" charset="0"/>
              <a:buChar char="•"/>
              <a:defRPr/>
            </a:pPr>
            <a:r>
              <a:rPr lang="es-ES" dirty="0" smtClean="0"/>
              <a:t>Suficiente jabón y toallas de un solo uso para todos los trabajadores, y</a:t>
            </a:r>
          </a:p>
          <a:p>
            <a:pPr marL="661043" lvl="1" indent="-220348" defTabSz="881390">
              <a:buFont typeface="Arial" panose="020B0604020202020204" pitchFamily="34" charset="0"/>
              <a:buChar char="•"/>
              <a:defRPr/>
            </a:pPr>
            <a:r>
              <a:rPr lang="es-ES" dirty="0" smtClean="0"/>
              <a:t>Una</a:t>
            </a:r>
            <a:r>
              <a:rPr lang="es-ES" baseline="0" dirty="0" smtClean="0"/>
              <a:t> muda</a:t>
            </a:r>
            <a:r>
              <a:rPr lang="es-ES" dirty="0" smtClean="0"/>
              <a:t> ropa</a:t>
            </a:r>
            <a:r>
              <a:rPr lang="es-ES" baseline="0" dirty="0" smtClean="0"/>
              <a:t> limpia</a:t>
            </a:r>
            <a:r>
              <a:rPr lang="es-ES" dirty="0" smtClean="0"/>
              <a:t> que el manipulador puede usar en case de</a:t>
            </a:r>
            <a:r>
              <a:rPr lang="es-ES" baseline="0" dirty="0" smtClean="0"/>
              <a:t> que su ropa </a:t>
            </a:r>
            <a:r>
              <a:rPr lang="es-ES" dirty="0" smtClean="0"/>
              <a:t>o</a:t>
            </a:r>
            <a:r>
              <a:rPr lang="es-ES" baseline="0" dirty="0" smtClean="0"/>
              <a:t> </a:t>
            </a:r>
            <a:r>
              <a:rPr lang="es-ES" dirty="0" smtClean="0"/>
              <a:t>PPE se contaminen</a:t>
            </a:r>
          </a:p>
          <a:p>
            <a:pPr marL="661043" marR="0" lvl="1" indent="-220348"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Los suministros de descontaminación deben estar disponibles dentro de ¼ de milla del área donde está el manipulador de pesticida, en el sitio de la mezcla y carga, y en el sitio donde se remueve el PPE.</a:t>
            </a:r>
            <a:endParaRPr lang="en-US" dirty="0" smtClean="0">
              <a:solidFill>
                <a:prstClr val="black"/>
              </a:solidFill>
            </a:endParaRPr>
          </a:p>
          <a:p>
            <a:pPr marL="605956" lvl="1" indent="-165261">
              <a:buFont typeface="Arial" panose="020B0604020202020204" pitchFamily="34" charset="0"/>
              <a:buChar char="•"/>
            </a:pPr>
            <a:endParaRPr lang="en-US"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r>
              <a:rPr lang="en-US" altLang="es-MX" b="1" dirty="0" smtClean="0"/>
              <a:t>:</a:t>
            </a:r>
          </a:p>
          <a:p>
            <a:pPr marL="220348" indent="-220348">
              <a:buFont typeface="+mj-lt"/>
              <a:buAutoNum type="arabicPeriod"/>
            </a:pPr>
            <a:r>
              <a:rPr lang="es-ES" dirty="0" smtClean="0"/>
              <a:t>Enfocar la capacitación más en la necesidad de que los trabajadores utilicen los suministros de descontaminación. Enfatice que los suministros están cercano para su uso, salud y seguridad. Las consecuencias de no lavarse pueden resultar, por lo menos, a ronchas o comezón incómoda.</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263695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881390">
              <a:defRPr/>
            </a:pPr>
            <a:r>
              <a:rPr lang="en-US" altLang="es-MX" b="1" dirty="0"/>
              <a:t>Information required to be covered: </a:t>
            </a:r>
          </a:p>
          <a:p>
            <a:pPr marL="220348" indent="-220348">
              <a:buFont typeface="+mj-lt"/>
              <a:buAutoNum type="arabicPeriod"/>
            </a:pPr>
            <a:r>
              <a:rPr lang="en-US" dirty="0"/>
              <a:t>Emergency eye flushing station: a system or container of water that can provide a gentle stream to rinse the pesticide from the eye.</a:t>
            </a:r>
          </a:p>
          <a:p>
            <a:pPr marL="220348" indent="-220348">
              <a:buFont typeface="+mj-lt"/>
              <a:buAutoNum type="arabicPeriod"/>
            </a:pPr>
            <a:r>
              <a:rPr lang="en-US" dirty="0"/>
              <a:t>Located at any site where handlers are mixing or loading a pesticide that requires protective eyewear or are using a closed system that is under pressure.</a:t>
            </a:r>
          </a:p>
          <a:p>
            <a:pPr marL="220348" indent="-220348">
              <a:buFont typeface="+mj-lt"/>
              <a:buAutoNum type="arabicPeriod"/>
            </a:pPr>
            <a:r>
              <a:rPr lang="en-US" dirty="0"/>
              <a:t>Applicators using products that require protective eyewear must be provided a pint of water that they need to keep close by so they have ready access in case of an exposure to their eyes.</a:t>
            </a:r>
          </a:p>
          <a:p>
            <a:pPr defTabSz="881390">
              <a:defRPr/>
            </a:pPr>
            <a:endParaRPr lang="en-US" altLang="es-MX" b="1"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Emphasize the urgency for getting pesticide out of the eye promptly, using the supplies that have to be provided if the product requires protection. </a:t>
            </a:r>
            <a:endParaRPr lang="en-US" dirty="0" smtClean="0"/>
          </a:p>
          <a:p>
            <a:pPr marL="220348" indent="-220348" defTabSz="881390">
              <a:buFont typeface="+mj-lt"/>
              <a:buAutoNum type="arabicPeriod"/>
              <a:defRPr/>
            </a:pPr>
            <a:endParaRPr lang="en-US"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r>
              <a:rPr lang="en-US" altLang="es-MX" b="1" dirty="0" smtClean="0"/>
              <a:t> </a:t>
            </a:r>
          </a:p>
          <a:p>
            <a:pPr marL="220348" indent="-220348">
              <a:buFont typeface="+mj-lt"/>
              <a:buAutoNum type="arabicPeriod"/>
            </a:pPr>
            <a:r>
              <a:rPr lang="es-ES" dirty="0" smtClean="0"/>
              <a:t>Estación para la descontaminación de los ojos de emergencia: un sistema o recipiente de agua que pueda proveer una corriente suave de agua para enjuagar el pesticida del ojo.</a:t>
            </a:r>
          </a:p>
          <a:p>
            <a:pPr marL="220348" indent="-220348">
              <a:buFont typeface="+mj-lt"/>
              <a:buAutoNum type="arabicPeriod"/>
            </a:pPr>
            <a:r>
              <a:rPr lang="es-ES" dirty="0" smtClean="0"/>
              <a:t>Ubicado en un lugar dónde los manipuladores mezclan o cargan pesticidas que requieran el uso de gafas protectoras o cuando los manipuladores están utilizando un sistema cerrado que está bajo presión</a:t>
            </a:r>
            <a:r>
              <a:rPr lang="en-US" dirty="0" smtClean="0"/>
              <a:t>.</a:t>
            </a:r>
          </a:p>
          <a:p>
            <a:pPr marL="220348" marR="0" lvl="0" indent="-220348" algn="l" defTabSz="914400" rtl="0" eaLnBrk="1" fontAlgn="auto" latinLnBrk="0" hangingPunct="1">
              <a:lnSpc>
                <a:spcPct val="100000"/>
              </a:lnSpc>
              <a:spcBef>
                <a:spcPts val="0"/>
              </a:spcBef>
              <a:spcAft>
                <a:spcPts val="0"/>
              </a:spcAft>
              <a:buClrTx/>
              <a:buSzTx/>
              <a:buFont typeface="+mj-lt"/>
              <a:buAutoNum type="arabicPeriod"/>
              <a:tabLst/>
              <a:defRPr/>
            </a:pPr>
            <a:r>
              <a:rPr lang="es-ES" dirty="0" smtClean="0"/>
              <a:t>Los aplicadores que usen productos que requieran protección ocular deberán recibir una pinta (16 onzas liquidas) de agua para el lavado de los ojos. Necesitan mantener este agua cerca para tener acceso fácil en caso de una exposición a sus ojos</a:t>
            </a:r>
            <a:r>
              <a:rPr lang="en-US" dirty="0" smtClean="0"/>
              <a:t>.</a:t>
            </a:r>
          </a:p>
          <a:p>
            <a:pPr defTabSz="881390">
              <a:defRPr/>
            </a:pPr>
            <a:endParaRPr lang="en-US" altLang="es-MX" b="1" dirty="0" smtClean="0"/>
          </a:p>
          <a:p>
            <a:pPr defTabSz="881390">
              <a:defRPr/>
            </a:pPr>
            <a:r>
              <a:rPr lang="en-US" altLang="es-MX" b="1" dirty="0" err="1" smtClean="0"/>
              <a:t>Notas</a:t>
            </a:r>
            <a:r>
              <a:rPr lang="en-US" altLang="es-MX" b="1" baseline="0" dirty="0" smtClean="0"/>
              <a:t> para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r>
              <a:rPr lang="en-US" altLang="es-MX" b="1" dirty="0" smtClean="0"/>
              <a:t>:</a:t>
            </a:r>
          </a:p>
          <a:p>
            <a:pPr marL="220348" indent="-220348" defTabSz="881390">
              <a:buFont typeface="+mj-lt"/>
              <a:buAutoNum type="arabicPeriod"/>
              <a:defRPr/>
            </a:pPr>
            <a:r>
              <a:rPr lang="es-ES" dirty="0" smtClean="0"/>
              <a:t>Enfatice la importancia de removiendo el pesticida del ojo tan pronto como sea posible, utilizando los suministros que deben proporcionarse si el producto requiere protección ocular</a:t>
            </a:r>
            <a:r>
              <a:rPr lang="en-US" dirty="0" smtClean="0"/>
              <a:t>. </a:t>
            </a:r>
            <a:endParaRPr lang="en-US" dirty="0"/>
          </a:p>
        </p:txBody>
      </p:sp>
      <p:sp>
        <p:nvSpPr>
          <p:cNvPr id="4" name="Slide Number Placeholder 3"/>
          <p:cNvSpPr>
            <a:spLocks noGrp="1"/>
          </p:cNvSpPr>
          <p:nvPr>
            <p:ph type="sldNum" sz="quarter" idx="10"/>
          </p:nvPr>
        </p:nvSpPr>
        <p:spPr/>
        <p:txBody>
          <a:bodyPr/>
          <a:lstStyle/>
          <a:p>
            <a:fld id="{AFFAD1C9-EAF8-4C01-9612-A05077501AF2}" type="slidenum">
              <a:rPr lang="es-MX" smtClean="0">
                <a:solidFill>
                  <a:prstClr val="black"/>
                </a:solidFill>
              </a:rPr>
              <a:pPr/>
              <a:t>93</a:t>
            </a:fld>
            <a:endParaRPr lang="es-MX" dirty="0">
              <a:solidFill>
                <a:prstClr val="black"/>
              </a:solidFill>
            </a:endParaRPr>
          </a:p>
        </p:txBody>
      </p:sp>
    </p:spTree>
    <p:extLst>
      <p:ext uri="{BB962C8B-B14F-4D97-AF65-F5344CB8AC3E}">
        <p14:creationId xmlns:p14="http://schemas.microsoft.com/office/powerpoint/2010/main" val="20681023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20348" indent="-220348">
              <a:buFont typeface="+mj-lt"/>
              <a:buAutoNum type="arabicPeriod"/>
            </a:pPr>
            <a:r>
              <a:rPr lang="en-US" dirty="0"/>
              <a:t>If a worker or handler has been made ill and it is reasonable to think it was from pesticides, they should:</a:t>
            </a:r>
          </a:p>
          <a:p>
            <a:pPr marL="605956" lvl="1" indent="-165261">
              <a:buFont typeface="Arial" panose="020B0604020202020204" pitchFamily="34" charset="0"/>
              <a:buChar char="•"/>
            </a:pPr>
            <a:r>
              <a:rPr lang="en-US" dirty="0"/>
              <a:t>Inform their employer, who must make transportation available to a medical facility </a:t>
            </a:r>
          </a:p>
          <a:p>
            <a:pPr marL="605956" lvl="1" indent="-165261">
              <a:buFont typeface="Arial" panose="020B0604020202020204" pitchFamily="34" charset="0"/>
              <a:buChar char="•"/>
            </a:pPr>
            <a:r>
              <a:rPr lang="en-US" dirty="0"/>
              <a:t>Get first aid, if there is time, but do not delay getting to medical personnel!</a:t>
            </a:r>
          </a:p>
          <a:p>
            <a:pPr marL="605956" lvl="1" indent="-165261">
              <a:buFont typeface="Arial" panose="020B0604020202020204" pitchFamily="34" charset="0"/>
              <a:buChar char="•"/>
            </a:pPr>
            <a:r>
              <a:rPr lang="en-US" dirty="0"/>
              <a:t>The employer needs to give this information to the medical personnel: the safety data sheet (SDS) for the product, the name of the product, its registration number and active ingredients, and the circumstances of the use of the product and of the exposure. </a:t>
            </a:r>
          </a:p>
          <a:p>
            <a:endParaRPr lang="en-US" dirty="0"/>
          </a:p>
          <a:p>
            <a:pPr defTabSz="881390">
              <a:defRPr/>
            </a:pPr>
            <a:r>
              <a:rPr lang="en-US" altLang="es-MX" b="1" dirty="0"/>
              <a:t>Notes for trainers of workers and pesticide handlers:</a:t>
            </a:r>
          </a:p>
          <a:p>
            <a:pPr marL="220348" indent="-220348" defTabSz="881390">
              <a:buFont typeface="+mj-lt"/>
              <a:buAutoNum type="arabicPeriod"/>
              <a:defRPr/>
            </a:pPr>
            <a:r>
              <a:rPr lang="en-US" dirty="0"/>
              <a:t>Emphasize that, if a person is made ill, and it might be pesticides, they should tell their employer and get to medical attention immediately. </a:t>
            </a:r>
          </a:p>
          <a:p>
            <a:pPr marL="220348" indent="-220348" defTabSz="881390">
              <a:buFont typeface="+mj-lt"/>
              <a:buAutoNum type="arabicPeriod"/>
              <a:defRPr/>
            </a:pPr>
            <a:r>
              <a:rPr lang="en-US" dirty="0"/>
              <a:t>The employer can give the information directly to the medical staff or to the worker or handler to give to medical staff. But ultimately the employer is responsible for the information getting to the medical staff. </a:t>
            </a:r>
          </a:p>
          <a:p>
            <a:pPr marL="220348" indent="-220348">
              <a:buFont typeface="+mj-lt"/>
              <a:buAutoNum type="arabicPeriod"/>
            </a:pPr>
            <a:endParaRPr lang="en-US" dirty="0"/>
          </a:p>
          <a:p>
            <a:r>
              <a:rPr lang="en-US" dirty="0"/>
              <a:t>Sources:  </a:t>
            </a:r>
          </a:p>
          <a:p>
            <a:r>
              <a:rPr lang="en-US" dirty="0"/>
              <a:t>Washington State Department of Agriculture (WSDA) Farmworker Education Program.  </a:t>
            </a:r>
            <a:r>
              <a:rPr lang="en-US" u="sng" dirty="0"/>
              <a:t>Worker Protection Standard Train the Trainer Manual</a:t>
            </a:r>
            <a:r>
              <a:rPr lang="en-US" dirty="0"/>
              <a:t>. WSDA Pesticide Management Division. Washington State 2014.</a:t>
            </a:r>
          </a:p>
          <a:p>
            <a:endParaRPr lang="en-US" dirty="0"/>
          </a:p>
          <a:p>
            <a:r>
              <a:rPr lang="en-US" baseline="0" dirty="0"/>
              <a:t>US Environmental Protection Agency, </a:t>
            </a:r>
            <a:r>
              <a:rPr lang="en-US" b="0" i="1" dirty="0"/>
              <a:t>Pesticide Worker Protection Standard “How to Comply” Manual</a:t>
            </a:r>
            <a:r>
              <a:rPr lang="en-US" dirty="0"/>
              <a:t>&lt;https://www.epa.gov/pesticide-worker-safety/pesticide-worker-protection-standard-how-comply-manual&gt; (October 20, 2016</a:t>
            </a:r>
            <a:r>
              <a:rPr lang="en-US" dirty="0" smtClean="0"/>
              <a:t>) </a:t>
            </a:r>
          </a:p>
          <a:p>
            <a:endParaRPr lang="en-US" dirty="0" smtClean="0"/>
          </a:p>
          <a:p>
            <a:pPr defTabSz="881390">
              <a:defRPr/>
            </a:pPr>
            <a:r>
              <a:rPr lang="en-US" altLang="es-MX" b="1" dirty="0" err="1" smtClean="0"/>
              <a:t>Informacion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20348" indent="-220348">
              <a:buFont typeface="+mj-lt"/>
              <a:buAutoNum type="arabicPeriod"/>
            </a:pPr>
            <a:r>
              <a:rPr lang="es-ES" dirty="0" smtClean="0"/>
              <a:t>Si un trabajador o manipulador se ha enfermado y es razonable pensar que estuvo expuesto a pesticidas</a:t>
            </a:r>
            <a:r>
              <a:rPr lang="es-ES" smtClean="0"/>
              <a:t>, se debe:</a:t>
            </a:r>
            <a:endParaRPr lang="en-US" dirty="0" smtClean="0"/>
          </a:p>
          <a:p>
            <a:pPr marL="605956" marR="0" lvl="1"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smtClean="0"/>
              <a:t>Informar a su empleador, quien debe facilitar el transporte a un centro médico</a:t>
            </a:r>
            <a:endParaRPr lang="en-US" dirty="0" smtClean="0"/>
          </a:p>
          <a:p>
            <a:pPr marL="605956" marR="0" lvl="1"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smtClean="0"/>
              <a:t>Ofrecer primeros auxilios, si hay tiempo, pero no demorar en llegar al personal </a:t>
            </a:r>
            <a:r>
              <a:rPr lang="es-ES" dirty="0" smtClean="0"/>
              <a:t>médico</a:t>
            </a:r>
            <a:r>
              <a:rPr lang="en-US" dirty="0" smtClean="0"/>
              <a:t>!</a:t>
            </a:r>
          </a:p>
          <a:p>
            <a:pPr marL="605956" marR="0" lvl="1" indent="-16526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smtClean="0"/>
              <a:t>El empleador debe dar esta información al personal médico: la hoja de datos de seguridad (SDS) del producto, el nombre del producto, su número de registro e ingredientes activos, y las circunstancias del uso del producto y de la </a:t>
            </a:r>
            <a:r>
              <a:rPr lang="es-ES" dirty="0" smtClean="0"/>
              <a:t>exposición</a:t>
            </a:r>
            <a:r>
              <a:rPr lang="en-US" dirty="0" smtClean="0"/>
              <a:t>. </a:t>
            </a:r>
          </a:p>
          <a:p>
            <a:endParaRPr lang="en-US"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baseline="0" dirty="0" smtClean="0"/>
              <a:t> y </a:t>
            </a:r>
            <a:r>
              <a:rPr lang="en-US" altLang="es-MX" b="1" baseline="0" dirty="0" err="1" smtClean="0"/>
              <a:t>manipuladores</a:t>
            </a:r>
            <a:r>
              <a:rPr lang="en-US" altLang="es-MX" b="1" dirty="0" smtClean="0"/>
              <a:t>:</a:t>
            </a:r>
          </a:p>
          <a:p>
            <a:pPr marL="220348" indent="-220348" defTabSz="881390">
              <a:buFont typeface="+mj-lt"/>
              <a:buAutoNum type="arabicPeriod"/>
              <a:defRPr/>
            </a:pPr>
            <a:r>
              <a:rPr lang="es-ES" dirty="0" smtClean="0"/>
              <a:t>Enfatice que, si una persona se enferma y puede ser causada por la exposición a pesticidas, debe informar a su empleador y obtener atención médica inmediatamente</a:t>
            </a:r>
            <a:r>
              <a:rPr lang="en-US" dirty="0" smtClean="0"/>
              <a:t>. </a:t>
            </a:r>
          </a:p>
          <a:p>
            <a:pPr marL="220348" marR="0" lvl="0" indent="-220348" algn="l" defTabSz="881390" rtl="0" eaLnBrk="1" fontAlgn="auto" latinLnBrk="0" hangingPunct="1">
              <a:lnSpc>
                <a:spcPct val="100000"/>
              </a:lnSpc>
              <a:spcBef>
                <a:spcPts val="0"/>
              </a:spcBef>
              <a:spcAft>
                <a:spcPts val="0"/>
              </a:spcAft>
              <a:buClrTx/>
              <a:buSzTx/>
              <a:buFont typeface="+mj-lt"/>
              <a:buAutoNum type="arabicPeriod"/>
              <a:tabLst/>
              <a:defRPr/>
            </a:pPr>
            <a:r>
              <a:rPr lang="es-ES" dirty="0" smtClean="0">
                <a:effectLst/>
              </a:rPr>
              <a:t>El empleador puede proporcionar la información directamente al personal médico o al trabajador o manejador para proveer al personal médico. Pero</a:t>
            </a:r>
            <a:r>
              <a:rPr lang="es-ES" baseline="0" dirty="0" smtClean="0">
                <a:effectLst/>
              </a:rPr>
              <a:t> en realidad, </a:t>
            </a:r>
            <a:r>
              <a:rPr lang="es-ES" dirty="0" smtClean="0">
                <a:effectLst/>
              </a:rPr>
              <a:t>el empleador es la persona responsable de asegurarse de que el personal médico recibe la información</a:t>
            </a:r>
            <a:r>
              <a:rPr lang="en-US" dirty="0" smtClean="0"/>
              <a:t>. </a:t>
            </a:r>
          </a:p>
          <a:p>
            <a:pPr marL="220348" indent="-220348">
              <a:buFont typeface="+mj-lt"/>
              <a:buAutoNum type="arabicPeriod"/>
            </a:pPr>
            <a:endParaRPr lang="en-US" dirty="0" smtClean="0"/>
          </a:p>
          <a:p>
            <a:r>
              <a:rPr lang="en-US" dirty="0" smtClean="0"/>
              <a:t>Sources:  </a:t>
            </a:r>
          </a:p>
          <a:p>
            <a:r>
              <a:rPr lang="en-US" dirty="0" smtClean="0"/>
              <a:t>Washington State Department of Agriculture (WSDA) Farmworker Education Program.  </a:t>
            </a:r>
            <a:r>
              <a:rPr lang="en-US" u="sng" dirty="0" smtClean="0"/>
              <a:t>Worker Protection Standard Train the Trainer Manual</a:t>
            </a:r>
            <a:r>
              <a:rPr lang="en-US" dirty="0" smtClean="0"/>
              <a:t>. WSDA Pesticide Management Division. Washington State 2014.</a:t>
            </a:r>
          </a:p>
          <a:p>
            <a:endParaRPr lang="en-US" dirty="0" smtClean="0"/>
          </a:p>
          <a:p>
            <a:r>
              <a:rPr lang="en-US" baseline="0" dirty="0" smtClean="0"/>
              <a:t>US Environmental Protection Agency, </a:t>
            </a:r>
            <a:r>
              <a:rPr lang="en-US" b="0" i="1" dirty="0" smtClean="0"/>
              <a:t>Pesticide Worker Protection Standard “How to Comply” Manual</a:t>
            </a:r>
            <a:r>
              <a:rPr lang="en-US" dirty="0" smtClean="0"/>
              <a:t>&lt;https://www.epa.gov/pesticide-worker-safety/pesticide-worker-protection-standard-how-comply-manual&gt; (October 20, 2016)</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38344387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49420">
              <a:defRPr/>
            </a:pPr>
            <a:r>
              <a:rPr lang="en-US" altLang="es-MX" b="1" dirty="0"/>
              <a:t>Information required to be covered: </a:t>
            </a:r>
          </a:p>
          <a:p>
            <a:pPr marL="237355" indent="-237355" defTabSz="949420">
              <a:buFont typeface="+mj-lt"/>
              <a:buAutoNum type="arabicPeriod"/>
              <a:defRPr/>
            </a:pPr>
            <a:r>
              <a:rPr lang="en-US" dirty="0"/>
              <a:t>Tell workers that the notification may be either oral or posted, and they should heed the signs because the area is still under the restricted-entry interval (REI). </a:t>
            </a:r>
          </a:p>
          <a:p>
            <a:pPr marL="224535" indent="-224535" defTabSz="949420">
              <a:buFont typeface="+mj-lt"/>
              <a:buAutoNum type="arabicPeriod"/>
              <a:defRPr/>
            </a:pPr>
            <a:r>
              <a:rPr lang="en-US" dirty="0"/>
              <a:t>Even if the REI has expired, workers should not enter the treated area until the signs are covered or removed.  BUT their employer may, in rare cases, direct workers to enter a treated area where the REI is still in effect (early entry) – but if that happens, they must get information about the pesticide that was used and its risks, information about how long they can stay in the area and what tasks they may do, and they probably would have to wear PPE. </a:t>
            </a:r>
          </a:p>
          <a:p>
            <a:pPr marL="237355" indent="-237355" defTabSz="949420">
              <a:buFont typeface="+mj-lt"/>
              <a:buAutoNum type="arabicPeriod"/>
              <a:defRPr/>
            </a:pPr>
            <a:endParaRPr lang="en-US" dirty="0"/>
          </a:p>
          <a:p>
            <a:pPr defTabSz="949420">
              <a:defRPr/>
            </a:pPr>
            <a:r>
              <a:rPr lang="en-US" altLang="es-MX" b="1" dirty="0"/>
              <a:t>Notes for trainers of workers and pesticide handlers:</a:t>
            </a:r>
          </a:p>
          <a:p>
            <a:pPr marL="224535" indent="-224535" defTabSz="949420">
              <a:buFont typeface="+mj-lt"/>
              <a:buAutoNum type="arabicPeriod"/>
              <a:defRPr/>
            </a:pPr>
            <a:r>
              <a:rPr lang="en-US" dirty="0"/>
              <a:t>Stress that, if workers see the sign, THEY SHOULD NOT ENTER THE AREA.  </a:t>
            </a:r>
          </a:p>
          <a:p>
            <a:pPr marL="224535" indent="-224535" defTabSz="949420">
              <a:buFont typeface="+mj-lt"/>
              <a:buAutoNum type="arabicPeriod"/>
              <a:defRPr/>
            </a:pPr>
            <a:r>
              <a:rPr lang="en-US" dirty="0"/>
              <a:t>Workers should heed the oral warning as well.</a:t>
            </a:r>
          </a:p>
          <a:p>
            <a:pPr marL="224535" indent="-224535" defTabSz="949420">
              <a:buFont typeface="+mj-lt"/>
              <a:buAutoNum type="arabicPeriod"/>
              <a:defRPr/>
            </a:pPr>
            <a:r>
              <a:rPr lang="en-US" dirty="0"/>
              <a:t>Inform workers that they can refer to the application information in case they aren’t sure about an area. </a:t>
            </a:r>
          </a:p>
          <a:p>
            <a:pPr marL="224535" indent="-224535" defTabSz="949420">
              <a:buFont typeface="+mj-lt"/>
              <a:buAutoNum type="arabicPeriod"/>
              <a:defRPr/>
            </a:pPr>
            <a:r>
              <a:rPr lang="en-US" dirty="0"/>
              <a:t>Posting requirements are dependent on the label instructions and the length of the REI</a:t>
            </a:r>
          </a:p>
          <a:p>
            <a:pPr marL="224535" indent="-224535" defTabSz="949420">
              <a:buFont typeface="+mj-lt"/>
              <a:buAutoNum type="arabicPeriod"/>
              <a:defRPr/>
            </a:pPr>
            <a:r>
              <a:rPr lang="en-US" dirty="0"/>
              <a:t>Ensure handlers know not to remove signs before the required time. Remind them that others may be exposed if they take the sign down too soon, and that workers are prohibited from entry (except for early entry) while signs are posted. </a:t>
            </a:r>
            <a:r>
              <a:rPr lang="en-US" dirty="0" smtClean="0"/>
              <a:t> </a:t>
            </a:r>
          </a:p>
          <a:p>
            <a:pPr marL="224535" indent="-224535" defTabSz="949420">
              <a:buFont typeface="+mj-lt"/>
              <a:buAutoNum type="arabicPeriod"/>
              <a:defRPr/>
            </a:pPr>
            <a:endParaRPr lang="en-US" dirty="0" smtClean="0"/>
          </a:p>
          <a:p>
            <a:pPr defTabSz="949420">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37355" indent="-237355" defTabSz="949420">
              <a:buFont typeface="+mj-lt"/>
              <a:buAutoNum type="arabicPeriod"/>
              <a:defRPr/>
            </a:pPr>
            <a:r>
              <a:rPr lang="es-ES" dirty="0" smtClean="0"/>
              <a:t>Dígales a los trabajadores que las notificaciones pueden ser en forma de advertencias orales o mediante el uso de carteles de advertencia</a:t>
            </a:r>
            <a:r>
              <a:rPr lang="es-ES" baseline="0" dirty="0" smtClean="0"/>
              <a:t> </a:t>
            </a:r>
            <a:r>
              <a:rPr lang="es-ES" dirty="0" smtClean="0"/>
              <a:t>colocados, y que deben prestar atención a los carteles de advertencia porque significan que el área todavía está bajo el intervalo de entrada restringida (REI).</a:t>
            </a:r>
          </a:p>
          <a:p>
            <a:pPr marL="237355" indent="-237355" defTabSz="949420">
              <a:buFont typeface="+mj-lt"/>
              <a:buAutoNum type="arabicPeriod"/>
              <a:defRPr/>
            </a:pPr>
            <a:r>
              <a:rPr lang="es-ES" dirty="0" smtClean="0"/>
              <a:t>No importa si el REI ha vencido, los trabajadores no deben entrar en el área tratada hasta que los carteles estén cubiertos o retirados</a:t>
            </a:r>
            <a:r>
              <a:rPr lang="en-US" dirty="0" smtClean="0"/>
              <a:t>. </a:t>
            </a:r>
            <a:r>
              <a:rPr lang="es-ES" dirty="0" smtClean="0"/>
              <a:t>PERO su empleador puede, en raras ocasiones, dirigir a los trabajadores a entrar en un área tratada donde el REI aún está en vigor (entrada anticipada), pero si eso ocurre, deben obtener información sobre el pesticida que se aplicó y sus riesgos. También deben recibir información sobre el tiempo que pueden permanecer en el área, qué tareas pueden realizar y el PPE que pueden necesitar.</a:t>
            </a:r>
          </a:p>
          <a:p>
            <a:pPr defTabSz="949420">
              <a:defRPr/>
            </a:pPr>
            <a:endParaRPr lang="en-US" dirty="0" smtClean="0"/>
          </a:p>
          <a:p>
            <a:pPr defTabSz="949420">
              <a:defRPr/>
            </a:pPr>
            <a:r>
              <a:rPr lang="en-US" altLang="es-MX" b="1" dirty="0" err="1" smtClean="0"/>
              <a:t>Notas</a:t>
            </a:r>
            <a:r>
              <a:rPr lang="en-US" altLang="es-MX" b="1" baseline="0" dirty="0" smtClean="0"/>
              <a:t> para </a:t>
            </a:r>
            <a:r>
              <a:rPr lang="en-US" altLang="es-MX" b="1" baseline="0" dirty="0" err="1" smtClean="0"/>
              <a:t>capacitadores</a:t>
            </a:r>
            <a:r>
              <a:rPr lang="en-US" altLang="es-MX" b="1" baseline="0" dirty="0" smtClean="0"/>
              <a:t> de </a:t>
            </a:r>
            <a:r>
              <a:rPr lang="en-US" altLang="es-MX" b="1" baseline="0" dirty="0" err="1" smtClean="0"/>
              <a:t>trabajadores</a:t>
            </a:r>
            <a:r>
              <a:rPr lang="en-US" altLang="es-MX" b="1" baseline="0" dirty="0" smtClean="0"/>
              <a:t> y </a:t>
            </a:r>
            <a:r>
              <a:rPr lang="en-US" altLang="es-MX" b="1" baseline="0" dirty="0" err="1" smtClean="0"/>
              <a:t>manipuladores</a:t>
            </a:r>
            <a:endParaRPr lang="en-US" altLang="es-MX" b="1" baseline="0" dirty="0" smtClean="0"/>
          </a:p>
          <a:p>
            <a:pPr marL="232943" indent="-232943" defTabSz="949420">
              <a:buFont typeface="+mj-lt"/>
              <a:buAutoNum type="arabicPeriod"/>
              <a:defRPr/>
            </a:pPr>
            <a:r>
              <a:rPr lang="es-ES" dirty="0" smtClean="0"/>
              <a:t>Enfatice a los trabajadores que si ven el cartel de advertencia, NO DEBEN ENTRAR EN EL AREA.</a:t>
            </a:r>
          </a:p>
          <a:p>
            <a:pPr marL="232943" indent="-232943" defTabSz="949420">
              <a:buFont typeface="+mj-lt"/>
              <a:buAutoNum type="arabicPeriod"/>
              <a:defRPr/>
            </a:pPr>
            <a:r>
              <a:rPr lang="es-ES" dirty="0" smtClean="0"/>
              <a:t>Los trabajadores también deben prestar atención a la notificación oral</a:t>
            </a:r>
          </a:p>
          <a:p>
            <a:pPr marL="232943" indent="-232943" defTabSz="949420">
              <a:buFont typeface="+mj-lt"/>
              <a:buAutoNum type="arabicPeriod"/>
              <a:defRPr/>
            </a:pPr>
            <a:r>
              <a:rPr lang="es-ES" dirty="0" smtClean="0"/>
              <a:t>Informe a los trabajadores que pueden referirse a la información de la aplicación en caso de que no estén seguros sobre un área.</a:t>
            </a:r>
          </a:p>
          <a:p>
            <a:pPr marL="232943" indent="-232943" defTabSz="949420">
              <a:buFont typeface="+mj-lt"/>
              <a:buAutoNum type="arabicPeriod"/>
              <a:defRPr/>
            </a:pPr>
            <a:r>
              <a:rPr lang="es-ES" dirty="0" smtClean="0"/>
              <a:t>Los requisitos sobre marcando a un área tratada dependen de las instrucciones de la etiqueta y la duración del REI</a:t>
            </a:r>
          </a:p>
          <a:p>
            <a:pPr marL="232943" indent="-232943" defTabSz="949420">
              <a:buFont typeface="+mj-lt"/>
              <a:buAutoNum type="arabicPeriod"/>
              <a:defRPr/>
            </a:pPr>
            <a:r>
              <a:rPr lang="es-ES" dirty="0" smtClean="0"/>
              <a:t>Asegúrese de que los manipuladores sepan que no deben quitar los</a:t>
            </a:r>
            <a:r>
              <a:rPr lang="es-ES" baseline="0" dirty="0" smtClean="0"/>
              <a:t> carteles </a:t>
            </a:r>
            <a:r>
              <a:rPr lang="es-ES" dirty="0" smtClean="0"/>
              <a:t>antes del tiempo requerido. Recuérdeles que otras personas pueden estar expuestas a pesticidas si quiten el cartel demasiado pronto. Explíqueles también que a los trabajadores se les prohíbe la entrada (a excepción de la entrada anticipada) mientras que carteles se fijan.</a:t>
            </a:r>
          </a:p>
          <a:p>
            <a:pPr defTabSz="949420">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0658733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defTabSz="931717">
              <a:buFont typeface="+mj-lt"/>
              <a:buAutoNum type="arabicPeriod"/>
              <a:defRPr/>
            </a:pPr>
            <a:r>
              <a:rPr lang="en-US" dirty="0"/>
              <a:t>Remind workers that drift can result in contact that can make them ill, or contaminate their clothes that they wear home. </a:t>
            </a:r>
          </a:p>
          <a:p>
            <a:pPr marL="232929" indent="-232929" defTabSz="931717">
              <a:buFont typeface="+mj-lt"/>
              <a:buAutoNum type="arabicPeriod"/>
              <a:defRPr/>
            </a:pPr>
            <a:r>
              <a:rPr lang="en-US" dirty="0"/>
              <a:t>If workers feel drift contacting them they should leave the area immediately and wash up as soon as is practical.</a:t>
            </a:r>
          </a:p>
          <a:p>
            <a:pPr marL="232929" indent="-232929" defTabSz="931717">
              <a:buFont typeface="+mj-lt"/>
              <a:buAutoNum type="arabicPeriod"/>
            </a:pPr>
            <a:r>
              <a:rPr lang="en-US" dirty="0">
                <a:latin typeface="+mn-lt"/>
              </a:rPr>
              <a:t>Agricultural employers must make sure that no workers or other</a:t>
            </a:r>
            <a:r>
              <a:rPr lang="en-US" baseline="0" dirty="0">
                <a:latin typeface="+mn-lt"/>
              </a:rPr>
              <a:t> people are ‘near’ the application equipment during applications.</a:t>
            </a:r>
          </a:p>
          <a:p>
            <a:pPr marL="232929" indent="-232929" defTabSz="931717">
              <a:buFont typeface="+mj-lt"/>
              <a:buAutoNum type="arabicPeriod"/>
              <a:defRPr/>
            </a:pPr>
            <a:r>
              <a:rPr lang="en-US" dirty="0">
                <a:ea typeface="ＭＳ Ｐゴシック" pitchFamily="84" charset="-128"/>
              </a:rPr>
              <a:t>Application exclusion zones (AEZs) are areas around a pesticide application that should be free of all people other than trained and equipped handlers during pesticide applications. (A handler may determine, for example, that wind direction is such that the person within the AEZ will not be contacted.) Application exclusion zones minimize the potential for workers and other people being contacted by the application, either directly or through drift. </a:t>
            </a:r>
          </a:p>
          <a:p>
            <a:pPr marL="232929" indent="-232929" defTabSz="931717">
              <a:buFont typeface="+mj-lt"/>
              <a:buAutoNum type="arabicPeriod"/>
            </a:pPr>
            <a:endParaRPr lang="en-US" baseline="0" dirty="0">
              <a:latin typeface="+mn-lt"/>
            </a:endParaRPr>
          </a:p>
          <a:p>
            <a:pPr defTabSz="881390">
              <a:defRPr/>
            </a:pPr>
            <a:r>
              <a:rPr lang="en-US" altLang="es-MX" b="1" dirty="0"/>
              <a:t>Notes for trainers of workers and pesticide handlers:</a:t>
            </a:r>
          </a:p>
          <a:p>
            <a:pPr marL="232929" indent="-232929" defTabSz="881390">
              <a:buFont typeface="+mj-lt"/>
              <a:buAutoNum type="arabicPeriod"/>
              <a:defRPr/>
            </a:pPr>
            <a:r>
              <a:rPr lang="en-US" dirty="0"/>
              <a:t>Emphasize that this protection is intended to help protect workers and handlers from spray drift and contact with pesticides. </a:t>
            </a:r>
          </a:p>
          <a:p>
            <a:pPr marL="232929" indent="-232929" defTabSz="881390">
              <a:buFont typeface="+mj-lt"/>
              <a:buAutoNum type="arabicPeriod"/>
              <a:defRPr/>
            </a:pPr>
            <a:r>
              <a:rPr lang="en-US" dirty="0">
                <a:ea typeface="ＭＳ Ｐゴシック" pitchFamily="84" charset="-128"/>
              </a:rPr>
              <a:t>Nearly a</a:t>
            </a:r>
            <a:r>
              <a:rPr lang="en-US" dirty="0"/>
              <a:t>ll outdoor applications have an “application exclusion zone” or AEZ of 25 – 100 feet. The size of the zone depends on the type of application equipment used. </a:t>
            </a:r>
            <a:r>
              <a:rPr lang="en-US" dirty="0" smtClean="0"/>
              <a:t> </a:t>
            </a:r>
          </a:p>
          <a:p>
            <a:pPr marL="232929" indent="-232929" defTabSz="881390">
              <a:buFont typeface="+mj-lt"/>
              <a:buAutoNum type="arabicPeriod"/>
              <a:defRPr/>
            </a:pPr>
            <a:endParaRPr lang="en-US" dirty="0" smtClean="0">
              <a:latin typeface="+mn-lt"/>
            </a:endParaRPr>
          </a:p>
          <a:p>
            <a:pPr defTabSz="881390">
              <a:defRPr/>
            </a:pPr>
            <a:r>
              <a:rPr lang="en-US" altLang="es-MX" b="1" dirty="0" err="1" smtClean="0"/>
              <a:t>Información</a:t>
            </a:r>
            <a:r>
              <a:rPr lang="en-US" altLang="es-MX" b="1" dirty="0" smtClean="0"/>
              <a:t> que se </a:t>
            </a:r>
            <a:r>
              <a:rPr lang="en-US" altLang="es-MX" b="1" dirty="0" err="1" smtClean="0"/>
              <a:t>requiere</a:t>
            </a:r>
            <a:r>
              <a:rPr lang="en-US" altLang="es-MX" b="1" baseline="0" dirty="0" smtClean="0"/>
              <a:t> </a:t>
            </a:r>
            <a:r>
              <a:rPr lang="en-US" altLang="es-MX" b="1" baseline="0" dirty="0" err="1" smtClean="0"/>
              <a:t>cubrir</a:t>
            </a:r>
            <a:r>
              <a:rPr lang="en-US" altLang="es-MX" b="1" dirty="0" smtClean="0"/>
              <a:t>: </a:t>
            </a:r>
          </a:p>
          <a:p>
            <a:pPr marL="232929" indent="-232929" defTabSz="931717">
              <a:buFont typeface="+mj-lt"/>
              <a:buAutoNum type="arabicPeriod"/>
              <a:defRPr/>
            </a:pPr>
            <a:r>
              <a:rPr lang="es-ES" dirty="0" smtClean="0"/>
              <a:t>Explique a los trabajadores que el contacto con pesticida a través del acarreo puede enfermarlos o contaminar su ropa que llevan a casa.</a:t>
            </a:r>
            <a:endParaRPr lang="en-US" dirty="0" smtClean="0"/>
          </a:p>
          <a:p>
            <a:pPr marL="232929" indent="-232929" defTabSz="931717">
              <a:buFont typeface="+mj-lt"/>
              <a:buAutoNum type="arabicPeriod"/>
              <a:defRPr/>
            </a:pPr>
            <a:r>
              <a:rPr lang="es-ES" dirty="0" smtClean="0"/>
              <a:t>Si los trabajadores sienten que están en contacto con pesticidas a través del acarreo deben abandonar el área inmediatamente y lavarse tan pronto como sea posible.</a:t>
            </a:r>
          </a:p>
          <a:p>
            <a:pPr marL="232929" indent="-232929" defTabSz="931717">
              <a:buFont typeface="+mj-lt"/>
              <a:buAutoNum type="arabicPeriod"/>
              <a:defRPr/>
            </a:pPr>
            <a:r>
              <a:rPr lang="es-ES" dirty="0" smtClean="0"/>
              <a:t>Los empleadores agrícolas deben asegurarse de que ningún trabajador u otra persona esté "cerca" del equipo de aplicación durante las aplicaciones</a:t>
            </a:r>
            <a:r>
              <a:rPr lang="en-US" baseline="0" dirty="0" smtClean="0">
                <a:latin typeface="+mn-lt"/>
              </a:rPr>
              <a:t>.</a:t>
            </a:r>
          </a:p>
          <a:p>
            <a:pPr marL="232929" indent="-232929" defTabSz="931717">
              <a:buFont typeface="+mj-lt"/>
              <a:buAutoNum type="arabicPeriod"/>
              <a:defRPr/>
            </a:pPr>
            <a:r>
              <a:rPr lang="es-ES" dirty="0" smtClean="0"/>
              <a:t>Las zonas de exclusión durante las aplicaciones (AEZ) son áreas alrededor de una aplicación de pesticidas que deben estar libres de todas las personas que no sean manipuladores entrenados y equipados durante las aplicaciones de pesticidas. (Un manipulador puede determinar, por ejemplo, que la dirección del viento es tal que la persona dentro de la AEZ no será contactada</a:t>
            </a:r>
            <a:r>
              <a:rPr lang="es-ES" baseline="0" dirty="0" smtClean="0"/>
              <a:t> o </a:t>
            </a:r>
            <a:r>
              <a:rPr lang="es-ES" dirty="0" smtClean="0"/>
              <a:t>contaminada).</a:t>
            </a:r>
            <a:r>
              <a:rPr lang="es-ES" baseline="0" dirty="0" smtClean="0"/>
              <a:t> </a:t>
            </a:r>
            <a:r>
              <a:rPr lang="es-ES" dirty="0" smtClean="0"/>
              <a:t>Las zonas de exclusión de aplicaciones minimizan el potencial de los trabajadores y otras personas de ser contaminados por el pesticida durante la aplicación, ya sea directamente o por el acarreo.</a:t>
            </a:r>
          </a:p>
          <a:p>
            <a:pPr marL="232929" indent="-232929" defTabSz="931717">
              <a:buFont typeface="+mj-lt"/>
              <a:buAutoNum type="arabicPeriod"/>
              <a:defRPr/>
            </a:pPr>
            <a:endParaRPr lang="en-US" baseline="0" dirty="0" smtClean="0">
              <a:latin typeface="+mn-lt"/>
            </a:endParaRPr>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r>
              <a:rPr lang="en-US" altLang="es-MX" b="1" dirty="0" smtClean="0"/>
              <a:t>:</a:t>
            </a:r>
          </a:p>
          <a:p>
            <a:pPr marL="232929" indent="-232929" defTabSz="881390">
              <a:buFont typeface="+mj-lt"/>
              <a:buAutoNum type="arabicPeriod"/>
              <a:defRPr/>
            </a:pPr>
            <a:r>
              <a:rPr lang="es-ES" dirty="0" smtClean="0"/>
              <a:t>Enfatice que esta protección tiene la intención de ayudar a proteger a los trabajadores y a los manipuladores contra el acarreo</a:t>
            </a:r>
            <a:r>
              <a:rPr lang="es-ES" baseline="0" dirty="0" smtClean="0"/>
              <a:t> </a:t>
            </a:r>
            <a:r>
              <a:rPr lang="es-ES" dirty="0" smtClean="0"/>
              <a:t>y el contacto con pesticidas</a:t>
            </a:r>
            <a:r>
              <a:rPr lang="en-US" dirty="0" smtClean="0"/>
              <a:t>. </a:t>
            </a:r>
          </a:p>
          <a:p>
            <a:pPr marL="232929" indent="-232929" defTabSz="881390">
              <a:buFont typeface="+mj-lt"/>
              <a:buAutoNum type="arabicPeriod"/>
              <a:defRPr/>
            </a:pPr>
            <a:r>
              <a:rPr lang="es-ES" dirty="0" smtClean="0"/>
              <a:t>Casi todas las aplicaciones al aire libre tienen una "zona de exclusión durante las aplicaciones" o AEZ de 25 a 100 pies. El tamaño de la zona depende del tipo de equipo de aplicación utilizado</a:t>
            </a:r>
            <a:r>
              <a:rPr lang="en-US" dirty="0" smtClean="0"/>
              <a:t>. </a:t>
            </a:r>
            <a:endParaRPr lang="en-US" dirty="0" smtClean="0">
              <a:latin typeface="+mn-lt"/>
            </a:endParaRPr>
          </a:p>
          <a:p>
            <a:pPr marL="232929" indent="-232929" defTabSz="881390">
              <a:buFont typeface="+mj-lt"/>
              <a:buAutoNum type="arabicPeriod"/>
              <a:defRPr/>
            </a:pPr>
            <a:endParaRPr lang="en-US" dirty="0">
              <a:latin typeface="+mn-lt"/>
            </a:endParaRPr>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96</a:t>
            </a:fld>
            <a:endParaRPr lang="en-US" altLang="en-US" dirty="0">
              <a:solidFill>
                <a:prstClr val="black"/>
              </a:solidFill>
            </a:endParaRPr>
          </a:p>
        </p:txBody>
      </p:sp>
    </p:spTree>
    <p:extLst>
      <p:ext uri="{BB962C8B-B14F-4D97-AF65-F5344CB8AC3E}">
        <p14:creationId xmlns:p14="http://schemas.microsoft.com/office/powerpoint/2010/main" val="22242897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s-MX" b="1" dirty="0"/>
              <a:t>Information required to be covered: </a:t>
            </a:r>
          </a:p>
          <a:p>
            <a:pPr marL="232929" indent="-232929" defTabSz="931717">
              <a:buFont typeface="+mj-lt"/>
              <a:buAutoNum type="arabicPeriod"/>
            </a:pPr>
            <a:r>
              <a:rPr lang="en-US" dirty="0"/>
              <a:t>During an application, an agricultural employer must keep workers and other people</a:t>
            </a:r>
            <a:r>
              <a:rPr lang="en-US" baseline="0" dirty="0"/>
              <a:t> (anyone other than equipped and trained handlers)</a:t>
            </a:r>
            <a:r>
              <a:rPr lang="en-US" dirty="0"/>
              <a:t> out of the treated area or AEZ that is within the boundary of the establishment owner’s property.</a:t>
            </a:r>
          </a:p>
          <a:p>
            <a:pPr marL="232929" indent="-232929" defTabSz="931717">
              <a:buFont typeface="+mj-lt"/>
              <a:buAutoNum type="arabicPeriod"/>
              <a:defRPr/>
            </a:pPr>
            <a:r>
              <a:rPr lang="en-US" baseline="0" dirty="0"/>
              <a:t>For </a:t>
            </a:r>
            <a:r>
              <a:rPr lang="en-US" dirty="0"/>
              <a:t>aerial, air blast, spray, fumigant, smoke, mist, or fog pesticide applications and for applications with droplet sizes that are fine or smaller in outdoor production (farm, forest, nurseries), everyone other than equipped and trained pesticide handlers must be kept</a:t>
            </a:r>
            <a:r>
              <a:rPr lang="en-US" baseline="0" dirty="0"/>
              <a:t> at least </a:t>
            </a:r>
            <a:r>
              <a:rPr lang="en-US" dirty="0"/>
              <a:t>100 feet away from the pesticide application equipment. For other types of applications</a:t>
            </a:r>
            <a:r>
              <a:rPr lang="en-US" baseline="0" dirty="0"/>
              <a:t> with spray droplet sizes that are medium or larger in outdoor production, the distance is 25 feet</a:t>
            </a:r>
            <a:r>
              <a:rPr lang="en-US" baseline="0" dirty="0" smtClean="0"/>
              <a:t>.</a:t>
            </a:r>
          </a:p>
          <a:p>
            <a:pPr marL="232929" indent="-232929">
              <a:buFont typeface="+mj-lt"/>
              <a:buAutoNum type="arabicPeriod"/>
            </a:pPr>
            <a:endParaRPr lang="en-US" baseline="0" dirty="0" smtClean="0"/>
          </a:p>
          <a:p>
            <a:pPr defTabSz="881390">
              <a:defRPr/>
            </a:pPr>
            <a:r>
              <a:rPr lang="en-US" altLang="es-MX" b="1" dirty="0" smtClean="0"/>
              <a:t>Notes for trainers of workers and pesticide handlers:</a:t>
            </a:r>
          </a:p>
          <a:p>
            <a:pPr marL="220348" indent="-220348" defTabSz="881390">
              <a:buFont typeface="+mj-lt"/>
              <a:buAutoNum type="arabicPeriod"/>
              <a:defRPr/>
            </a:pPr>
            <a:r>
              <a:rPr lang="en-US" dirty="0" smtClean="0"/>
              <a:t>Explain that this requirement only applies within the boundaries of the establishment because the agricultural employer cannot be expected to control persons off the establishment. </a:t>
            </a:r>
          </a:p>
          <a:p>
            <a:pPr marL="0" indent="0">
              <a:buFont typeface="+mj-lt"/>
              <a:buNone/>
            </a:pPr>
            <a:endParaRPr lang="en-US" baseline="0" dirty="0"/>
          </a:p>
          <a:p>
            <a:endParaRPr lang="en-US" dirty="0" smtClean="0"/>
          </a:p>
          <a:p>
            <a:pPr defTabSz="931717">
              <a:defRPr/>
            </a:pPr>
            <a:r>
              <a:rPr lang="en-US" altLang="es-MX" b="1" dirty="0" err="1" smtClean="0"/>
              <a:t>Información</a:t>
            </a:r>
            <a:r>
              <a:rPr lang="en-US" altLang="es-MX" b="1" dirty="0" smtClean="0"/>
              <a:t> que se </a:t>
            </a:r>
            <a:r>
              <a:rPr lang="en-US" altLang="es-MX" b="1" dirty="0" err="1" smtClean="0"/>
              <a:t>requiere</a:t>
            </a:r>
            <a:r>
              <a:rPr lang="en-US" altLang="es-MX" b="1" dirty="0" smtClean="0"/>
              <a:t> </a:t>
            </a:r>
            <a:r>
              <a:rPr lang="en-US" altLang="es-MX" b="1" dirty="0" err="1" smtClean="0"/>
              <a:t>cubrir</a:t>
            </a:r>
            <a:r>
              <a:rPr lang="en-US" altLang="es-MX" b="1" dirty="0" smtClean="0"/>
              <a:t>: </a:t>
            </a:r>
          </a:p>
          <a:p>
            <a:pPr marL="232929" indent="-232929" defTabSz="931717">
              <a:buFont typeface="+mj-lt"/>
              <a:buAutoNum type="arabicPeriod"/>
            </a:pPr>
            <a:r>
              <a:rPr lang="es-ES" dirty="0" smtClean="0"/>
              <a:t>Durante la aplicación, un empleador agrícola debe asegurar que los trabajadores y otras personas (cualquier persona que no sean manipuladores equipados y capacitados) están fuera del área tratada o un AEZ que está dentro de los límites del propiedad del establecimiento del dueño. </a:t>
            </a:r>
          </a:p>
          <a:p>
            <a:pPr marL="232929" marR="0" lvl="0" indent="-232929" algn="l" defTabSz="931717" rtl="0" eaLnBrk="1" fontAlgn="auto" latinLnBrk="0" hangingPunct="1">
              <a:lnSpc>
                <a:spcPct val="100000"/>
              </a:lnSpc>
              <a:spcBef>
                <a:spcPts val="0"/>
              </a:spcBef>
              <a:spcAft>
                <a:spcPts val="0"/>
              </a:spcAft>
              <a:buClrTx/>
              <a:buSzTx/>
              <a:buFont typeface="+mj-lt"/>
              <a:buAutoNum type="arabicPeriod"/>
              <a:tabLst/>
              <a:defRPr/>
            </a:pPr>
            <a:r>
              <a:rPr lang="es-ES" dirty="0" smtClean="0"/>
              <a:t>Todas las personas que no sean manipuladores de pesticidas capacitados</a:t>
            </a:r>
            <a:r>
              <a:rPr lang="es-ES" baseline="0" dirty="0" smtClean="0"/>
              <a:t> y equipados, </a:t>
            </a:r>
            <a:r>
              <a:rPr lang="es-ES" dirty="0" smtClean="0"/>
              <a:t>deben mantenerse a una distancia mínima de 100 pies del equipo de aplicación, durante</a:t>
            </a:r>
            <a:r>
              <a:rPr lang="es-ES" baseline="0" dirty="0" smtClean="0"/>
              <a:t> las</a:t>
            </a:r>
            <a:r>
              <a:rPr lang="es-ES" dirty="0" smtClean="0"/>
              <a:t> aplicaciones de pesticidas hecho</a:t>
            </a:r>
            <a:r>
              <a:rPr lang="es-ES" baseline="0" dirty="0" smtClean="0"/>
              <a:t> </a:t>
            </a:r>
            <a:r>
              <a:rPr lang="es-ES" dirty="0" smtClean="0"/>
              <a:t>por avión, aire comprimido, pulverización, fumigante, humo, nube</a:t>
            </a:r>
            <a:r>
              <a:rPr lang="es-ES" baseline="0" dirty="0" smtClean="0"/>
              <a:t> de aspersión </a:t>
            </a:r>
            <a:r>
              <a:rPr lang="es-ES" dirty="0" smtClean="0"/>
              <a:t>o niebla y por boquillas que producen gotitas finas o pequeñas en la producción al aire libre (granjas, bosques, viveros). La distancia es de 25 pies</a:t>
            </a:r>
            <a:r>
              <a:rPr lang="es-ES" baseline="0" dirty="0" smtClean="0"/>
              <a:t> p</a:t>
            </a:r>
            <a:r>
              <a:rPr lang="es-ES" dirty="0" smtClean="0"/>
              <a:t>ara otros tipos de aplicaciones con equipo</a:t>
            </a:r>
            <a:r>
              <a:rPr lang="es-ES" baseline="0" dirty="0" smtClean="0"/>
              <a:t> que produce </a:t>
            </a:r>
            <a:r>
              <a:rPr lang="es-ES" dirty="0" smtClean="0"/>
              <a:t>gotitas medianas o más grande en la producción al aire libre</a:t>
            </a:r>
            <a:r>
              <a:rPr lang="en-US" baseline="0" dirty="0" smtClean="0"/>
              <a:t>.</a:t>
            </a:r>
            <a:endParaRPr lang="en-US" dirty="0" smtClean="0"/>
          </a:p>
          <a:p>
            <a:endParaRPr lang="en-US"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baseline="0" dirty="0" smtClean="0"/>
              <a:t> y </a:t>
            </a:r>
            <a:r>
              <a:rPr lang="en-US" altLang="es-MX" b="1" baseline="0" dirty="0" err="1" smtClean="0"/>
              <a:t>manipuladores</a:t>
            </a:r>
            <a:r>
              <a:rPr lang="en-US" altLang="es-MX" b="1" dirty="0" smtClean="0"/>
              <a:t>:</a:t>
            </a:r>
          </a:p>
          <a:p>
            <a:pPr marL="220348" indent="-220348" defTabSz="881390">
              <a:buFont typeface="+mj-lt"/>
              <a:buAutoNum type="arabicPeriod"/>
              <a:defRPr/>
            </a:pPr>
            <a:r>
              <a:rPr lang="es-ES" dirty="0" smtClean="0"/>
              <a:t>Explique que este requisito sólo se aplica dentro de los límites del establecimiento porque es difícil para el empleador agrícola controlar a las personas fuera del establecimiento</a:t>
            </a:r>
            <a:r>
              <a:rPr lang="en-US" dirty="0" smtClean="0"/>
              <a:t>. </a:t>
            </a:r>
          </a:p>
          <a:p>
            <a:pPr marL="220348" indent="-220348" defTabSz="881390">
              <a:buFont typeface="+mj-lt"/>
              <a:buAutoNum type="arabicPeriod"/>
              <a:defRPr/>
            </a:pPr>
            <a:endParaRPr lang="en-US" dirty="0" smtClean="0"/>
          </a:p>
          <a:p>
            <a:pPr marL="220348" marR="0" lvl="0" indent="-220348" algn="l" defTabSz="881390" rtl="0" eaLnBrk="1" fontAlgn="auto" latinLnBrk="0" hangingPunct="1">
              <a:lnSpc>
                <a:spcPct val="100000"/>
              </a:lnSpc>
              <a:spcBef>
                <a:spcPts val="0"/>
              </a:spcBef>
              <a:spcAft>
                <a:spcPts val="0"/>
              </a:spcAft>
              <a:buClrTx/>
              <a:buSzTx/>
              <a:buFont typeface="+mj-lt"/>
              <a:buAutoNum type="arabicPeriod"/>
              <a:tabLst/>
              <a:defRPr/>
            </a:pPr>
            <a:endParaRPr lang="es-ES" dirty="0" smtClean="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97</a:t>
            </a:fld>
            <a:endParaRPr lang="en-US" altLang="en-US" dirty="0">
              <a:solidFill>
                <a:srgbClr val="000000"/>
              </a:solidFill>
            </a:endParaRPr>
          </a:p>
        </p:txBody>
      </p:sp>
    </p:spTree>
    <p:extLst>
      <p:ext uri="{BB962C8B-B14F-4D97-AF65-F5344CB8AC3E}">
        <p14:creationId xmlns:p14="http://schemas.microsoft.com/office/powerpoint/2010/main" val="36475434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ltLang="es-MX" b="1" dirty="0"/>
              <a:t>Information required to be covered: </a:t>
            </a:r>
          </a:p>
          <a:p>
            <a:pPr marL="232929" indent="-232929">
              <a:buFont typeface="+mj-lt"/>
              <a:buAutoNum type="arabicPeriod"/>
            </a:pPr>
            <a:r>
              <a:rPr lang="en-US" dirty="0"/>
              <a:t>A handler must immediately suspend the application if a worker or other person (other than handler) is in AEZ.</a:t>
            </a:r>
          </a:p>
          <a:p>
            <a:pPr marL="698788" lvl="1" indent="-232929">
              <a:buFont typeface="Arial" panose="020B0604020202020204" pitchFamily="34" charset="0"/>
              <a:buChar char="•"/>
            </a:pPr>
            <a:r>
              <a:rPr lang="en-US" dirty="0"/>
              <a:t>Can continue with application when people move or after an assessment of the situation guarantee no drift to people off the establishment</a:t>
            </a:r>
          </a:p>
          <a:p>
            <a:pPr marL="698788" lvl="1" indent="-232929">
              <a:buFont typeface="Arial" panose="020B0604020202020204" pitchFamily="34" charset="0"/>
              <a:buChar char="•"/>
            </a:pPr>
            <a:r>
              <a:rPr lang="en-US" dirty="0"/>
              <a:t>Not limited to boundaries of agricultural establishment</a:t>
            </a:r>
          </a:p>
          <a:p>
            <a:pPr marL="698788" lvl="1" indent="-232929">
              <a:buFont typeface="Arial" panose="020B0604020202020204" pitchFamily="34" charset="0"/>
              <a:buChar char="•"/>
            </a:pPr>
            <a:r>
              <a:rPr lang="en-US" dirty="0"/>
              <a:t>One of the three requirements with a delayed compliance date (January, 2018) to allow for handlers to be trained on new content</a:t>
            </a:r>
          </a:p>
          <a:p>
            <a:pPr marL="232929" indent="-232929" defTabSz="931717">
              <a:buFont typeface="+mj-lt"/>
              <a:buAutoNum type="arabicPeriod"/>
            </a:pPr>
            <a:r>
              <a:rPr lang="en-US" dirty="0"/>
              <a:t>Explain that the “suspend application” provision does apply beyond the boundaries of the establishment because the handler (applicator) and handler employer do have control over the pesticide application and are subject to a WPS requirement to apply the pesticide in a way that will not contact workers or other persons on or off the establishment</a:t>
            </a:r>
            <a:r>
              <a:rPr lang="en-US" dirty="0" smtClean="0"/>
              <a:t>. </a:t>
            </a:r>
          </a:p>
          <a:p>
            <a:pPr marL="232929" indent="-232929" defTabSz="931717">
              <a:buFont typeface="+mj-lt"/>
              <a:buAutoNum type="arabicPeriod"/>
            </a:pPr>
            <a:endParaRPr lang="en-US" dirty="0" smtClean="0"/>
          </a:p>
          <a:p>
            <a:pPr defTabSz="881390">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baseline="0" dirty="0" smtClean="0"/>
              <a:t>:</a:t>
            </a:r>
            <a:endParaRPr lang="en-US" altLang="es-MX" b="1" dirty="0" smtClean="0"/>
          </a:p>
          <a:p>
            <a:pPr marL="232929" indent="-232929">
              <a:buFont typeface="+mj-lt"/>
              <a:buAutoNum type="arabicPeriod"/>
            </a:pPr>
            <a:r>
              <a:rPr lang="es-ES" dirty="0" smtClean="0"/>
              <a:t>Un manipulador debe suspender inmediatamente la aplicación del pesticida si un trabajador u otra persona (que no sea el manipulador) está en el AEZ</a:t>
            </a:r>
            <a:r>
              <a:rPr lang="en-US" dirty="0" smtClean="0"/>
              <a:t>.</a:t>
            </a:r>
          </a:p>
          <a:p>
            <a:pPr marL="698788" lvl="1" indent="-232929">
              <a:buFont typeface="Arial" panose="020B0604020202020204" pitchFamily="34" charset="0"/>
              <a:buChar char="•"/>
            </a:pPr>
            <a:r>
              <a:rPr lang="es-ES" dirty="0" smtClean="0"/>
              <a:t>Puede continuar con la aplicación cuando las personas salen del área o después de que</a:t>
            </a:r>
            <a:r>
              <a:rPr lang="es-ES" baseline="0" dirty="0" smtClean="0"/>
              <a:t> </a:t>
            </a:r>
            <a:r>
              <a:rPr lang="es-ES" dirty="0" smtClean="0"/>
              <a:t>una evaluación de la situación garantiza que el pesticida no se acarrear sobre la gente o fuera del establecimiento</a:t>
            </a:r>
          </a:p>
          <a:p>
            <a:pPr marL="698788" lvl="1" indent="-232929">
              <a:buFont typeface="Arial" panose="020B0604020202020204" pitchFamily="34" charset="0"/>
              <a:buChar char="•"/>
            </a:pPr>
            <a:r>
              <a:rPr lang="es-ES" dirty="0" smtClean="0"/>
              <a:t>No está limitada a las bordes</a:t>
            </a:r>
            <a:r>
              <a:rPr lang="es-ES" baseline="0" dirty="0" smtClean="0"/>
              <a:t> o </a:t>
            </a:r>
            <a:r>
              <a:rPr lang="es-ES" dirty="0" smtClean="0"/>
              <a:t>límites del establecimiento agrícola</a:t>
            </a:r>
            <a:endParaRPr lang="en-US" dirty="0" smtClean="0"/>
          </a:p>
          <a:p>
            <a:pPr marL="698788" lvl="1" indent="-232929">
              <a:buFont typeface="Arial" panose="020B0604020202020204" pitchFamily="34" charset="0"/>
              <a:buChar char="•"/>
            </a:pPr>
            <a:r>
              <a:rPr lang="es-ES" dirty="0" smtClean="0"/>
              <a:t>Uno de los tres requisitos con una fecha de cumplimiento retrasada de enero de 2018 es el requisito de capacitar a los manipuladores en los nuevos contenidos/temas</a:t>
            </a:r>
          </a:p>
          <a:p>
            <a:pPr marL="232929" indent="-232929" defTabSz="931717">
              <a:buFont typeface="+mj-lt"/>
              <a:buAutoNum type="arabicPeriod"/>
            </a:pPr>
            <a:r>
              <a:rPr lang="es-ES" dirty="0" smtClean="0"/>
              <a:t>Explique que el requisito de "suspender la aplicación" se aplica fuera de los límites del establecimiento porque el manipulador (aplicador) y su empleador tienen control sobre la aplicación de pesticidas y están sujetos a un requisito de WPS para aplicar el pesticida de manera que no se ponga en contacto con los trabajadores u otras personas dentro o fuera del establecimiento</a:t>
            </a:r>
            <a:r>
              <a:rPr lang="en-US" dirty="0" smtClean="0"/>
              <a:t>.</a:t>
            </a:r>
            <a:endParaRPr lang="en-US" dirty="0"/>
          </a:p>
          <a:p>
            <a:pPr marL="232929" indent="-23292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32876566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931717">
              <a:defRPr/>
            </a:pPr>
            <a:r>
              <a:rPr lang="en-US" altLang="es-MX" b="1" dirty="0"/>
              <a:t>Information required to be covered: </a:t>
            </a:r>
          </a:p>
          <a:p>
            <a:pPr marL="232929" indent="-232929" defTabSz="931717">
              <a:buFont typeface="+mj-lt"/>
              <a:buAutoNum type="arabicPeriod"/>
            </a:pPr>
            <a:r>
              <a:rPr lang="en-US" dirty="0"/>
              <a:t>Ensure that no pesticide contacts any workers and other persons directly or through drift.</a:t>
            </a:r>
          </a:p>
          <a:p>
            <a:pPr marL="232929" indent="-232929">
              <a:buFont typeface="+mj-lt"/>
              <a:buAutoNum type="arabicPeriod"/>
            </a:pPr>
            <a:r>
              <a:rPr lang="en-US" dirty="0"/>
              <a:t>During a pesticide application in an enclosed space production, agricultural employers must not allow worker entry to an enclosed space structure until the air concentration level specified on the label is met or, if no air concentration level is specified, until after proper ventilation criteria is met for certain types of applications.</a:t>
            </a:r>
          </a:p>
          <a:p>
            <a:pPr marL="232929" indent="-232929">
              <a:buFont typeface="+mj-lt"/>
              <a:buAutoNum type="arabicPeriod"/>
            </a:pPr>
            <a:endParaRPr lang="en-US" baseline="0" dirty="0"/>
          </a:p>
          <a:p>
            <a:pPr defTabSz="881390">
              <a:defRPr/>
            </a:pPr>
            <a:r>
              <a:rPr lang="en-US" altLang="es-MX" b="1" dirty="0" smtClean="0"/>
              <a:t>Notes for trainers of workers and pesticide handlers:</a:t>
            </a:r>
            <a:endParaRPr lang="en-US" altLang="es-MX" b="1" dirty="0"/>
          </a:p>
          <a:p>
            <a:pPr marL="232929" indent="-232929" defTabSz="881390">
              <a:buFont typeface="+mj-lt"/>
              <a:buAutoNum type="arabicPeriod"/>
              <a:defRPr/>
            </a:pPr>
            <a:r>
              <a:rPr lang="en-US" dirty="0"/>
              <a:t>Emphasize that pesticide use in an enclosed space can concentrate pesticides, and that they should be very alert to signs or oral warnings. </a:t>
            </a:r>
          </a:p>
          <a:p>
            <a:pPr marL="232929" indent="-232929" defTabSz="881390">
              <a:buFont typeface="+mj-lt"/>
              <a:buAutoNum type="arabicPeriod"/>
              <a:defRPr/>
            </a:pPr>
            <a:r>
              <a:rPr lang="en-US" dirty="0"/>
              <a:t>Page 40, Table 1. Entry Restrictions During Enclosed Space Production Pesticide Applications in the How to Comply</a:t>
            </a:r>
            <a:r>
              <a:rPr lang="en-US" baseline="0" dirty="0"/>
              <a:t> With the 2015 Revised Worker Protection Standard for Agricultural Pesticides</a:t>
            </a:r>
            <a:r>
              <a:rPr lang="en-US" dirty="0"/>
              <a:t> manual, identifies the entry restrictions when applying pesticides for enclosed space production to ensure workers and other persons are not exposed to the pesticide(s) being applied. The restrictions depend on the types of pesticides or application methods used.</a:t>
            </a:r>
          </a:p>
          <a:p>
            <a:pPr marL="661043" lvl="1" indent="-220348">
              <a:buFont typeface="Arial" panose="020B0604020202020204" pitchFamily="34" charset="0"/>
              <a:buChar char="•"/>
            </a:pPr>
            <a:r>
              <a:rPr lang="en-US" dirty="0"/>
              <a:t>For example, if the pesticide is applied as a smoke, mist, or fog, the agricultural employer must keep workers and other people out of the entire enclosed space until air concentration levels or ventilation requirements are met. Then the agricultural employer must keep workers out of the entire enclosed space during the REI.</a:t>
            </a:r>
          </a:p>
          <a:p>
            <a:pPr marL="661043" lvl="1" indent="-220348">
              <a:buFont typeface="Arial" panose="020B0604020202020204" pitchFamily="34" charset="0"/>
              <a:buChar char="•"/>
            </a:pPr>
            <a:r>
              <a:rPr lang="en-US" dirty="0"/>
              <a:t>As another example, consider a pesticide that is applied as a spray with droplet sizes medium or larger. In this situation, the agricultural employer must keep workers and other people out of the treated area plus 25 feet in all directions (but not outside the enclosed space) until the application is complete. Then the agricultural employer must keep workers out of the treated area during the </a:t>
            </a:r>
            <a:r>
              <a:rPr lang="en-US" dirty="0" smtClean="0"/>
              <a:t>REI. </a:t>
            </a:r>
          </a:p>
          <a:p>
            <a:pPr marL="661043" lvl="1" indent="-220348">
              <a:buFont typeface="Arial" panose="020B0604020202020204" pitchFamily="34" charset="0"/>
              <a:buChar char="•"/>
            </a:pPr>
            <a:endParaRPr lang="en-US" dirty="0" smtClean="0"/>
          </a:p>
          <a:p>
            <a:pPr defTabSz="931717">
              <a:defRPr/>
            </a:pPr>
            <a:r>
              <a:rPr lang="en-US" altLang="es-MX" b="1" dirty="0" err="1" smtClean="0"/>
              <a:t>Información</a:t>
            </a:r>
            <a:r>
              <a:rPr lang="en-US" altLang="es-MX" b="1" baseline="0" dirty="0" smtClean="0"/>
              <a:t> que se </a:t>
            </a:r>
            <a:r>
              <a:rPr lang="en-US" altLang="es-MX" b="1" baseline="0" dirty="0" err="1" smtClean="0"/>
              <a:t>requiere</a:t>
            </a:r>
            <a:r>
              <a:rPr lang="en-US" altLang="es-MX" b="1" baseline="0" dirty="0" smtClean="0"/>
              <a:t> </a:t>
            </a:r>
            <a:r>
              <a:rPr lang="en-US" altLang="es-MX" b="1" baseline="0" dirty="0" err="1" smtClean="0"/>
              <a:t>cubrir</a:t>
            </a:r>
            <a:r>
              <a:rPr lang="en-US" altLang="es-MX" b="1" dirty="0" smtClean="0"/>
              <a:t>: </a:t>
            </a:r>
          </a:p>
          <a:p>
            <a:pPr marL="232929" indent="-232929" defTabSz="931717">
              <a:buFont typeface="+mj-lt"/>
              <a:buAutoNum type="arabicPeriod"/>
            </a:pPr>
            <a:r>
              <a:rPr lang="es-ES" dirty="0" smtClean="0"/>
              <a:t>Asegúrese de que ningún pesticida contamine</a:t>
            </a:r>
            <a:r>
              <a:rPr lang="es-ES" baseline="0" dirty="0" smtClean="0"/>
              <a:t> a las</a:t>
            </a:r>
            <a:r>
              <a:rPr lang="es-ES" dirty="0" smtClean="0"/>
              <a:t> trabajadores y otras personas directamente o por</a:t>
            </a:r>
            <a:r>
              <a:rPr lang="es-ES" baseline="0" dirty="0" smtClean="0"/>
              <a:t> </a:t>
            </a:r>
            <a:r>
              <a:rPr lang="es-ES" dirty="0" smtClean="0"/>
              <a:t>el acarreo</a:t>
            </a:r>
            <a:r>
              <a:rPr lang="en-US" dirty="0" smtClean="0"/>
              <a:t>.</a:t>
            </a:r>
          </a:p>
          <a:p>
            <a:pPr marL="232929" indent="-232929">
              <a:buFont typeface="+mj-lt"/>
              <a:buAutoNum type="arabicPeriod"/>
            </a:pPr>
            <a:r>
              <a:rPr lang="es-ES" dirty="0" smtClean="0"/>
              <a:t>Durante una aplicación de pesticidas en una producción de espacio cerrado, los empleadores agrícolas no deben permitir que los trabajadores entren en el espacio cerrado hasta que se cumpla con los niveles de concentración en el aire especificado en la etiqueta. Si no se especifica ningún nivel de concentración en el aire, los trabajadores no deben entrar hasta que se cumplan los criterios de ventilación adecuados para ciertos tipos de aplicaciones</a:t>
            </a:r>
            <a:r>
              <a:rPr lang="en-US" dirty="0" smtClean="0"/>
              <a:t>.</a:t>
            </a:r>
          </a:p>
          <a:p>
            <a:pPr marL="232929" indent="-232929">
              <a:buFont typeface="+mj-lt"/>
              <a:buAutoNum type="arabicPeriod"/>
            </a:pPr>
            <a:endParaRPr lang="en-US" baseline="0" dirty="0" smtClean="0"/>
          </a:p>
          <a:p>
            <a:pPr defTabSz="881390">
              <a:defRPr/>
            </a:pPr>
            <a:r>
              <a:rPr lang="en-US" altLang="es-MX" b="1" dirty="0" err="1" smtClean="0"/>
              <a:t>Notas</a:t>
            </a:r>
            <a:r>
              <a:rPr lang="en-US" altLang="es-MX" b="1" dirty="0" smtClean="0"/>
              <a:t> para </a:t>
            </a:r>
            <a:r>
              <a:rPr lang="en-US" altLang="es-MX" b="1" dirty="0" err="1" smtClean="0"/>
              <a:t>capacitadores</a:t>
            </a:r>
            <a:r>
              <a:rPr lang="en-US" altLang="es-MX" b="1" dirty="0" smtClean="0"/>
              <a:t> de </a:t>
            </a:r>
            <a:r>
              <a:rPr lang="en-US" altLang="es-MX" b="1" dirty="0" err="1" smtClean="0"/>
              <a:t>trabajadores</a:t>
            </a:r>
            <a:r>
              <a:rPr lang="en-US" altLang="es-MX" b="1" dirty="0" smtClean="0"/>
              <a:t> y </a:t>
            </a:r>
            <a:r>
              <a:rPr lang="en-US" altLang="es-MX" b="1" dirty="0" err="1" smtClean="0"/>
              <a:t>manipuladores</a:t>
            </a:r>
            <a:r>
              <a:rPr lang="en-US" altLang="es-MX" b="1" dirty="0" smtClean="0"/>
              <a:t> de </a:t>
            </a:r>
            <a:r>
              <a:rPr lang="en-US" altLang="es-MX" b="1" dirty="0" err="1" smtClean="0"/>
              <a:t>pesticidas</a:t>
            </a:r>
            <a:r>
              <a:rPr lang="en-US" altLang="es-MX" b="1" dirty="0" smtClean="0"/>
              <a:t>:</a:t>
            </a:r>
          </a:p>
          <a:p>
            <a:pPr marL="232929" indent="-232929" defTabSz="881390">
              <a:buFont typeface="+mj-lt"/>
              <a:buAutoNum type="arabicPeriod"/>
              <a:defRPr/>
            </a:pPr>
            <a:r>
              <a:rPr lang="es-ES" dirty="0" smtClean="0"/>
              <a:t>Enfatice que cuando se usa</a:t>
            </a:r>
            <a:r>
              <a:rPr lang="es-ES" baseline="0" dirty="0" smtClean="0"/>
              <a:t> </a:t>
            </a:r>
            <a:r>
              <a:rPr lang="es-ES" dirty="0" smtClean="0"/>
              <a:t>en un espacio cerrado, los pesticidas pueden quedar muy concentrado, y que los empleados deben prestar atención a carteles de advertencias</a:t>
            </a:r>
            <a:r>
              <a:rPr lang="es-ES" baseline="0" dirty="0" smtClean="0"/>
              <a:t> y notificaciones verbales</a:t>
            </a:r>
            <a:r>
              <a:rPr lang="en-US" dirty="0" smtClean="0"/>
              <a:t>. </a:t>
            </a:r>
          </a:p>
          <a:p>
            <a:pPr marL="232929" indent="-232929" defTabSz="881390">
              <a:buFont typeface="+mj-lt"/>
              <a:buAutoNum type="arabicPeriod"/>
              <a:defRPr/>
            </a:pPr>
            <a:r>
              <a:rPr lang="es-ES" dirty="0" smtClean="0"/>
              <a:t>Página 40, Tabla 1. Refiere</a:t>
            </a:r>
            <a:r>
              <a:rPr lang="es-ES" baseline="0" dirty="0" smtClean="0"/>
              <a:t> a la tabla llamada “</a:t>
            </a:r>
            <a:r>
              <a:rPr lang="en-US" dirty="0" smtClean="0"/>
              <a:t>Entry Restrictions During Enclosed Space Production. Pesticide Applications” </a:t>
            </a:r>
            <a:r>
              <a:rPr lang="en-US" dirty="0" err="1" smtClean="0"/>
              <a:t>en</a:t>
            </a:r>
            <a:r>
              <a:rPr lang="en-US" dirty="0" smtClean="0"/>
              <a:t> el</a:t>
            </a:r>
            <a:r>
              <a:rPr lang="en-US" baseline="0" dirty="0" smtClean="0"/>
              <a:t> manual “</a:t>
            </a:r>
            <a:r>
              <a:rPr lang="en-US" dirty="0" smtClean="0"/>
              <a:t>How to Comply</a:t>
            </a:r>
            <a:r>
              <a:rPr lang="en-US" baseline="0" dirty="0" smtClean="0"/>
              <a:t> With the 2015 Revised Worker Protection Standard for Agricultural Pesticides” La </a:t>
            </a:r>
            <a:r>
              <a:rPr lang="en-US" baseline="0" dirty="0" err="1" smtClean="0"/>
              <a:t>tabla</a:t>
            </a:r>
            <a:r>
              <a:rPr lang="es-ES" dirty="0" smtClean="0"/>
              <a:t> identifica las restricciones de entrada al aplicar pesticidas para la producción de espacios cerrados para asegurar que los trabajadores y otras personas no estén expuestos al (los) pesticida (s) que se aplica. Las restricciones dependen de los tipos de pesticidas o métodos de aplicación utilizados</a:t>
            </a:r>
            <a:r>
              <a:rPr lang="en-US" dirty="0" smtClean="0"/>
              <a:t>.</a:t>
            </a:r>
          </a:p>
          <a:p>
            <a:pPr marL="661043" lvl="1" indent="-220348">
              <a:buFont typeface="Arial" panose="020B0604020202020204" pitchFamily="34" charset="0"/>
              <a:buChar char="•"/>
            </a:pPr>
            <a:r>
              <a:rPr lang="es-ES" dirty="0" smtClean="0"/>
              <a:t>Por ejemplo, si el pesticida se aplica como humo, nube de aspersión o niebla, el empleador agrícola debe mantener a los trabajadores y otras personas fuera del</a:t>
            </a:r>
            <a:r>
              <a:rPr lang="es-ES" baseline="0" dirty="0" smtClean="0"/>
              <a:t> </a:t>
            </a:r>
            <a:r>
              <a:rPr lang="es-ES" dirty="0" smtClean="0"/>
              <a:t>espacio cerrado entero hasta que se cumplan los niveles de concentración en el aire o los requisitos de ventilación. Entonces, el empleador agrícola debe mantener a los trabajadores fuera del espacio cerrado entero durante el REI.</a:t>
            </a:r>
          </a:p>
          <a:p>
            <a:pPr marL="661043" lvl="1" indent="-220348">
              <a:buFont typeface="Arial" panose="020B0604020202020204" pitchFamily="34" charset="0"/>
              <a:buChar char="•"/>
            </a:pPr>
            <a:r>
              <a:rPr lang="es-ES" dirty="0" smtClean="0"/>
              <a:t>Otro ejemplo, considere un pesticida que se aplica como un aerosol con gotitas de tamaño medio o mayor. En esta situación, el empleador agrícola debe mantener a los trabajadores y otras personas fuera del área tratada más 25 pies en todas las direcciones (pero no fuera del espacio cerrado) hasta que la aplicación esté completa. Entonces, el empleador agrícola debe mantener a los trabajadores fuera del área tratada durante el REI.</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249388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4E3077-39B2-40D7-8FDC-4F0EA3DD665F}" type="datetimeFigureOut">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296741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3077-39B2-40D7-8FDC-4F0EA3DD665F}" type="datetimeFigureOut">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125808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3077-39B2-40D7-8FDC-4F0EA3DD665F}" type="datetimeFigureOut">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153417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3077-39B2-40D7-8FDC-4F0EA3DD665F}" type="datetimeFigureOut">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207300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4E3077-39B2-40D7-8FDC-4F0EA3DD665F}" type="datetimeFigureOut">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161612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4E3077-39B2-40D7-8FDC-4F0EA3DD665F}" type="datetimeFigureOut">
              <a:rPr lang="en-US" smtClean="0"/>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286587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4E3077-39B2-40D7-8FDC-4F0EA3DD665F}" type="datetimeFigureOut">
              <a:rPr lang="en-US" smtClean="0"/>
              <a:t>5/5/2017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48914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4E3077-39B2-40D7-8FDC-4F0EA3DD665F}" type="datetimeFigureOut">
              <a:rPr lang="en-US" smtClean="0"/>
              <a:t>5/5/2017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311947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E3077-39B2-40D7-8FDC-4F0EA3DD665F}" type="datetimeFigureOut">
              <a:rPr lang="en-US" smtClean="0"/>
              <a:t>5/5/2017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1792774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4E3077-39B2-40D7-8FDC-4F0EA3DD665F}" type="datetimeFigureOut">
              <a:rPr lang="en-US" smtClean="0"/>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403162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4E3077-39B2-40D7-8FDC-4F0EA3DD665F}" type="datetimeFigureOut">
              <a:rPr lang="en-US" smtClean="0"/>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B86EC-2920-4135-AA83-B17BDA8FC93F}" type="slidenum">
              <a:rPr lang="en-US" smtClean="0"/>
              <a:t>‹#›</a:t>
            </a:fld>
            <a:endParaRPr lang="en-US"/>
          </a:p>
        </p:txBody>
      </p:sp>
    </p:spTree>
    <p:extLst>
      <p:ext uri="{BB962C8B-B14F-4D97-AF65-F5344CB8AC3E}">
        <p14:creationId xmlns:p14="http://schemas.microsoft.com/office/powerpoint/2010/main" val="162897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E3077-39B2-40D7-8FDC-4F0EA3DD665F}" type="datetimeFigureOut">
              <a:rPr lang="en-US" smtClean="0"/>
              <a:t>5/5/2017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B86EC-2920-4135-AA83-B17BDA8FC93F}" type="slidenum">
              <a:rPr lang="en-US" smtClean="0"/>
              <a:t>‹#›</a:t>
            </a:fld>
            <a:endParaRPr lang="en-US"/>
          </a:p>
        </p:txBody>
      </p:sp>
    </p:spTree>
    <p:extLst>
      <p:ext uri="{BB962C8B-B14F-4D97-AF65-F5344CB8AC3E}">
        <p14:creationId xmlns:p14="http://schemas.microsoft.com/office/powerpoint/2010/main" val="702691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slide" Target="slide85.xml"/></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slide" Target="slide104.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2.jpeg"/></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2.jpe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7.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2.jpeg"/></Relationships>
</file>

<file path=ppt/slides/_rel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slide" Target="slide12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slide" Target="slide135.xml"/></Relationships>
</file>

<file path=ppt/slides/_rels/slide1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slide" Target="slide135.xml"/></Relationships>
</file>

<file path=ppt/slides/_rels/slide1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slide" Target="slide16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slide" Target="slide16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slide" Target="slide39.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slide" Target="slide3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slide" Target="slide39.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slide" Target="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slide" Target="slide65.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ustomXml" Target="../ink/ink1.xml"/><Relationship Id="rId9" Type="http://schemas.openxmlformats.org/officeDocument/2006/relationships/image" Target="NUL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NUL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customXml" Target="../ink/ink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slide" Target="slide6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slide" Target="slide65.xm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slide" Target="slide85.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La Norma Federal para la </a:t>
            </a:r>
            <a:r>
              <a:rPr lang="en-US" sz="4800" dirty="0" err="1"/>
              <a:t>Protección</a:t>
            </a:r>
            <a:r>
              <a:rPr lang="en-US" sz="4800" dirty="0"/>
              <a:t> al </a:t>
            </a:r>
            <a:r>
              <a:rPr lang="en-US" sz="4800" dirty="0" err="1"/>
              <a:t>Trabajador</a:t>
            </a:r>
            <a:r>
              <a:rPr lang="en-US" sz="4800" dirty="0"/>
              <a:t> </a:t>
            </a:r>
            <a:r>
              <a:rPr lang="en-US" sz="4800" dirty="0" err="1"/>
              <a:t>Agrícola</a:t>
            </a:r>
            <a:r>
              <a:rPr lang="en-US" sz="4800" dirty="0"/>
              <a:t> : </a:t>
            </a:r>
            <a:r>
              <a:rPr lang="en-US" sz="4800" dirty="0" err="1"/>
              <a:t>c</a:t>
            </a:r>
            <a:r>
              <a:rPr lang="en-US" sz="4800" dirty="0" err="1" smtClean="0"/>
              <a:t>apacitación</a:t>
            </a:r>
            <a:r>
              <a:rPr lang="en-US" sz="4800" dirty="0" smtClean="0"/>
              <a:t> </a:t>
            </a:r>
            <a:r>
              <a:rPr lang="en-US" sz="4800" dirty="0"/>
              <a:t>para </a:t>
            </a:r>
            <a:r>
              <a:rPr lang="en-US" sz="4800" dirty="0" err="1"/>
              <a:t>capacitadores</a:t>
            </a:r>
            <a:endParaRPr lang="en-US" sz="4800" dirty="0"/>
          </a:p>
        </p:txBody>
      </p:sp>
      <p:sp>
        <p:nvSpPr>
          <p:cNvPr id="6" name="Subtitle 5"/>
          <p:cNvSpPr>
            <a:spLocks noGrp="1"/>
          </p:cNvSpPr>
          <p:nvPr>
            <p:ph type="subTitle" idx="1"/>
          </p:nvPr>
        </p:nvSpPr>
        <p:spPr>
          <a:xfrm>
            <a:off x="1524000" y="3602038"/>
            <a:ext cx="9144000" cy="1655762"/>
          </a:xfrm>
        </p:spPr>
        <p:txBody>
          <a:bodyPr/>
          <a:lstStyle/>
          <a:p>
            <a:r>
              <a:rPr lang="en-US" dirty="0"/>
              <a:t>de </a:t>
            </a:r>
            <a:r>
              <a:rPr lang="en-US" dirty="0" err="1"/>
              <a:t>trabajadores</a:t>
            </a:r>
            <a:r>
              <a:rPr lang="en-US" dirty="0"/>
              <a:t> </a:t>
            </a:r>
            <a:r>
              <a:rPr lang="en-US" dirty="0" err="1"/>
              <a:t>agrícolas</a:t>
            </a:r>
            <a:r>
              <a:rPr lang="en-US" dirty="0"/>
              <a:t> y </a:t>
            </a:r>
            <a:r>
              <a:rPr lang="en-US" dirty="0" err="1"/>
              <a:t>manipuladores</a:t>
            </a:r>
            <a:r>
              <a:rPr lang="en-US" dirty="0"/>
              <a:t> de </a:t>
            </a:r>
            <a:r>
              <a:rPr lang="en-US" dirty="0" err="1"/>
              <a:t>pesticidas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5"/>
          <p:cNvSpPr txBox="1">
            <a:spLocks/>
          </p:cNvSpPr>
          <p:nvPr/>
        </p:nvSpPr>
        <p:spPr>
          <a:xfrm>
            <a:off x="6462446" y="5716454"/>
            <a:ext cx="5499400" cy="549388"/>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400" dirty="0" err="1"/>
              <a:t>Número</a:t>
            </a:r>
            <a:r>
              <a:rPr lang="en-US" sz="2400" dirty="0"/>
              <a:t> de </a:t>
            </a:r>
            <a:r>
              <a:rPr lang="en-US" sz="2400" dirty="0" err="1"/>
              <a:t>aprobación</a:t>
            </a:r>
            <a:r>
              <a:rPr lang="en-US" sz="2400" dirty="0"/>
              <a:t>: EPA WPS TTT W/H 00026</a:t>
            </a:r>
          </a:p>
        </p:txBody>
      </p:sp>
    </p:spTree>
    <p:extLst>
      <p:ext uri="{BB962C8B-B14F-4D97-AF65-F5344CB8AC3E}">
        <p14:creationId xmlns:p14="http://schemas.microsoft.com/office/powerpoint/2010/main" val="772994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Razones</a:t>
            </a:r>
            <a:r>
              <a:rPr lang="en-US" dirty="0"/>
              <a:t> para el </a:t>
            </a:r>
            <a:r>
              <a:rPr lang="en-US" dirty="0" err="1"/>
              <a:t>uso</a:t>
            </a:r>
            <a:r>
              <a:rPr lang="en-US" dirty="0"/>
              <a:t> de </a:t>
            </a:r>
            <a:r>
              <a:rPr lang="en-US" dirty="0" err="1"/>
              <a:t>pesticidas</a:t>
            </a:r>
            <a:endParaRPr lang="en-US" dirty="0"/>
          </a:p>
        </p:txBody>
      </p:sp>
      <p:sp>
        <p:nvSpPr>
          <p:cNvPr id="3" name="Content Placeholder 2"/>
          <p:cNvSpPr>
            <a:spLocks noGrp="1"/>
          </p:cNvSpPr>
          <p:nvPr>
            <p:ph idx="1"/>
          </p:nvPr>
        </p:nvSpPr>
        <p:spPr/>
        <p:txBody>
          <a:bodyPr>
            <a:normAutofit/>
          </a:bodyPr>
          <a:lstStyle/>
          <a:p>
            <a:r>
              <a:rPr lang="es-ES" dirty="0"/>
              <a:t>Son herramientas importantes que ayudan a los agricultores/productores a manejar las malezas, los insectos y las enfermedades de los cultivos </a:t>
            </a:r>
          </a:p>
          <a:p>
            <a:r>
              <a:rPr lang="es-ES" dirty="0"/>
              <a:t>Permiten a los agricultores/productores proporcionar a los consumidores alimentos y fibra nutritivos, abundantes y asequibles </a:t>
            </a:r>
          </a:p>
          <a:p>
            <a:r>
              <a:rPr lang="es-ES" dirty="0"/>
              <a:t>Los pesticidas modernos, combinados con el monitoreo regular de plagas y otros métodos de manejo de plagas que no incluyen el uso de pesticidas, permiten a los establecimientos agrícolas producir más alimentos y fibra en menos tierra</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495539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Otros temas de WPS</a:t>
            </a:r>
            <a:endParaRPr lang="es-ES_tradnl" noProof="0" dirty="0"/>
          </a:p>
        </p:txBody>
      </p:sp>
      <p:sp>
        <p:nvSpPr>
          <p:cNvPr id="3" name="Content Placeholder 2"/>
          <p:cNvSpPr>
            <a:spLocks noGrp="1"/>
          </p:cNvSpPr>
          <p:nvPr>
            <p:ph idx="1"/>
          </p:nvPr>
        </p:nvSpPr>
        <p:spPr/>
        <p:txBody>
          <a:bodyPr>
            <a:normAutofit/>
          </a:bodyPr>
          <a:lstStyle/>
          <a:p>
            <a:r>
              <a:rPr lang="es-ES_tradnl" noProof="0" dirty="0" smtClean="0"/>
              <a:t>Responsabilidades del Empleador:</a:t>
            </a:r>
          </a:p>
          <a:p>
            <a:pPr lvl="1"/>
            <a:r>
              <a:rPr lang="es-ES_tradnl" sz="2800" noProof="0" dirty="0" smtClean="0"/>
              <a:t>Proporcionar registros u otra información requerida para una inspección relacionada con WPS a un empleado de la EPA o cualquier representante debidamente autorizado de una agencia federal, estatal o tribal responsable de las regulaciones del uso de pesticidas.</a:t>
            </a:r>
          </a:p>
          <a:p>
            <a:pPr lvl="1"/>
            <a:r>
              <a:rPr lang="es-ES_tradnl" sz="2800" noProof="0" dirty="0" smtClean="0"/>
              <a:t>Los empleadores no pueden castigar a los trabajadores por intentar cumplir con el WPS </a:t>
            </a:r>
          </a:p>
          <a:p>
            <a:r>
              <a:rPr lang="es-ES_tradnl" noProof="0" dirty="0" smtClean="0"/>
              <a:t>Trabajadores y manipuladores:</a:t>
            </a:r>
          </a:p>
          <a:p>
            <a:pPr lvl="1"/>
            <a:r>
              <a:rPr lang="es-ES_tradnl" sz="2800" noProof="0"/>
              <a:t>R</a:t>
            </a:r>
            <a:r>
              <a:rPr lang="es-ES_tradnl" sz="2800" noProof="0" smtClean="0"/>
              <a:t>eportar </a:t>
            </a:r>
            <a:r>
              <a:rPr lang="es-ES_tradnl" sz="2800" noProof="0" dirty="0" smtClean="0"/>
              <a:t>las infracciones sospechosas del uso de pesticidas</a:t>
            </a:r>
            <a:endParaRPr lang="es-ES_tradnl" sz="2800"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8786191" y="6506302"/>
            <a:ext cx="3231917" cy="351697"/>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15543186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err="1"/>
              <a:t>Sección</a:t>
            </a:r>
            <a:r>
              <a:rPr lang="en-US" sz="5400" dirty="0"/>
              <a:t> 9: </a:t>
            </a:r>
            <a:r>
              <a:rPr lang="es-ES" sz="5400" dirty="0"/>
              <a:t>i</a:t>
            </a:r>
            <a:r>
              <a:rPr lang="es-ES" sz="5400" dirty="0" smtClean="0"/>
              <a:t>nformación en las etiquetas </a:t>
            </a:r>
            <a:r>
              <a:rPr lang="es-ES" sz="5400" dirty="0"/>
              <a:t>de </a:t>
            </a:r>
            <a:r>
              <a:rPr lang="es-ES" sz="5400" dirty="0" smtClean="0"/>
              <a:t>pesticidas</a:t>
            </a:r>
            <a:endParaRPr lang="en-US" sz="5400" dirty="0"/>
          </a:p>
        </p:txBody>
      </p:sp>
      <p:sp>
        <p:nvSpPr>
          <p:cNvPr id="3" name="Subtitle 2"/>
          <p:cNvSpPr>
            <a:spLocks noGrp="1"/>
          </p:cNvSpPr>
          <p:nvPr>
            <p:ph type="subTitle" idx="1"/>
          </p:nvPr>
        </p:nvSpPr>
        <p:spPr>
          <a:xfrm>
            <a:off x="1130157" y="3602038"/>
            <a:ext cx="10007030" cy="1655762"/>
          </a:xfrm>
        </p:spPr>
        <p:txBody>
          <a:bodyPr/>
          <a:lstStyle/>
          <a:p>
            <a:r>
              <a:rPr lang="es-ES" dirty="0"/>
              <a:t>Temas de </a:t>
            </a:r>
            <a:r>
              <a:rPr lang="es-ES" dirty="0" smtClean="0"/>
              <a:t>capacitación </a:t>
            </a:r>
            <a:r>
              <a:rPr lang="es-ES" dirty="0"/>
              <a:t>s</a:t>
            </a:r>
            <a:r>
              <a:rPr lang="es-ES" dirty="0" smtClean="0"/>
              <a:t>ólo </a:t>
            </a:r>
            <a:r>
              <a:rPr lang="es-ES" dirty="0"/>
              <a:t>para los </a:t>
            </a:r>
            <a:r>
              <a:rPr lang="es-ES" dirty="0" smtClean="0"/>
              <a:t>manipuladores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8681292" y="6518028"/>
            <a:ext cx="3510708"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27037617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6" y="204696"/>
            <a:ext cx="10515600" cy="1325563"/>
          </a:xfrm>
        </p:spPr>
        <p:txBody>
          <a:bodyPr/>
          <a:lstStyle/>
          <a:p>
            <a:r>
              <a:rPr lang="en-US" dirty="0"/>
              <a:t>Las </a:t>
            </a:r>
            <a:r>
              <a:rPr lang="en-US" dirty="0" err="1"/>
              <a:t>e</a:t>
            </a:r>
            <a:r>
              <a:rPr lang="en-US" dirty="0" err="1" smtClean="0"/>
              <a:t>tiquetas</a:t>
            </a:r>
            <a:r>
              <a:rPr lang="en-US" dirty="0" smtClean="0"/>
              <a:t> </a:t>
            </a:r>
            <a:r>
              <a:rPr lang="en-US" dirty="0"/>
              <a:t>de </a:t>
            </a:r>
            <a:r>
              <a:rPr lang="en-US" dirty="0" err="1" smtClean="0"/>
              <a:t>pesticidas</a:t>
            </a:r>
            <a:r>
              <a:rPr lang="en-US" dirty="0" smtClean="0"/>
              <a:t> </a:t>
            </a:r>
            <a:r>
              <a:rPr lang="en-US" dirty="0" err="1" smtClean="0"/>
              <a:t>contienen</a:t>
            </a:r>
            <a:r>
              <a:rPr lang="en-US" dirty="0" smtClean="0"/>
              <a:t>:</a:t>
            </a:r>
            <a:endParaRPr lang="en-US" dirty="0"/>
          </a:p>
        </p:txBody>
      </p:sp>
      <p:sp>
        <p:nvSpPr>
          <p:cNvPr id="3" name="Content Placeholder 2"/>
          <p:cNvSpPr>
            <a:spLocks noGrp="1"/>
          </p:cNvSpPr>
          <p:nvPr>
            <p:ph idx="1"/>
          </p:nvPr>
        </p:nvSpPr>
        <p:spPr/>
        <p:txBody>
          <a:bodyPr/>
          <a:lstStyle/>
          <a:p>
            <a:r>
              <a:rPr lang="en-US" dirty="0" err="1"/>
              <a:t>Información</a:t>
            </a:r>
            <a:r>
              <a:rPr lang="en-US" dirty="0"/>
              <a:t> de </a:t>
            </a:r>
            <a:r>
              <a:rPr lang="en-US" dirty="0" err="1"/>
              <a:t>s</a:t>
            </a:r>
            <a:r>
              <a:rPr lang="en-US" dirty="0" err="1" smtClean="0"/>
              <a:t>eguridad</a:t>
            </a:r>
            <a:endParaRPr lang="en-US" dirty="0"/>
          </a:p>
          <a:p>
            <a:r>
              <a:rPr lang="en-US" dirty="0" err="1"/>
              <a:t>Información</a:t>
            </a:r>
            <a:r>
              <a:rPr lang="en-US" dirty="0"/>
              <a:t> del </a:t>
            </a:r>
            <a:r>
              <a:rPr lang="en-US" dirty="0" err="1"/>
              <a:t>u</a:t>
            </a:r>
            <a:r>
              <a:rPr lang="en-US" dirty="0" err="1" smtClean="0"/>
              <a:t>so</a:t>
            </a:r>
            <a:r>
              <a:rPr lang="en-US" dirty="0" smtClean="0"/>
              <a:t> </a:t>
            </a:r>
            <a:r>
              <a:rPr lang="en-US" dirty="0"/>
              <a:t>l</a:t>
            </a:r>
            <a:r>
              <a:rPr lang="en-US" dirty="0" smtClean="0"/>
              <a:t>egal</a:t>
            </a:r>
            <a:endParaRPr lang="en-US" dirty="0"/>
          </a:p>
        </p:txBody>
      </p:sp>
      <p:sp>
        <p:nvSpPr>
          <p:cNvPr id="7" name="TextBox 6"/>
          <p:cNvSpPr txBox="1"/>
          <p:nvPr/>
        </p:nvSpPr>
        <p:spPr>
          <a:xfrm>
            <a:off x="6875417" y="6497485"/>
            <a:ext cx="5316583"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Betsy Buffington, Iowa State University</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089" y="1313685"/>
            <a:ext cx="4499238" cy="5023539"/>
          </a:xfrm>
          <a:prstGeom prst="rect">
            <a:avLst/>
          </a:prstGeom>
        </p:spPr>
      </p:pic>
    </p:spTree>
    <p:extLst>
      <p:ext uri="{BB962C8B-B14F-4D97-AF65-F5344CB8AC3E}">
        <p14:creationId xmlns:p14="http://schemas.microsoft.com/office/powerpoint/2010/main" val="20423657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Leer la </a:t>
            </a:r>
            <a:r>
              <a:rPr lang="en-US" dirty="0" err="1"/>
              <a:t>e</a:t>
            </a:r>
            <a:r>
              <a:rPr lang="en-US" dirty="0" err="1" smtClean="0"/>
              <a:t>tiqueta</a:t>
            </a:r>
            <a:r>
              <a:rPr lang="en-US" dirty="0" smtClean="0"/>
              <a:t> </a:t>
            </a:r>
            <a:r>
              <a:rPr lang="en-US" dirty="0"/>
              <a:t>ANTES de:</a:t>
            </a:r>
          </a:p>
        </p:txBody>
      </p:sp>
      <p:sp>
        <p:nvSpPr>
          <p:cNvPr id="6" name="Content Placeholder 5"/>
          <p:cNvSpPr>
            <a:spLocks noGrp="1"/>
          </p:cNvSpPr>
          <p:nvPr>
            <p:ph sz="half" idx="1"/>
          </p:nvPr>
        </p:nvSpPr>
        <p:spPr>
          <a:xfrm>
            <a:off x="838199" y="1825625"/>
            <a:ext cx="6037217" cy="4351338"/>
          </a:xfrm>
        </p:spPr>
        <p:txBody>
          <a:bodyPr/>
          <a:lstStyle/>
          <a:p>
            <a:r>
              <a:rPr lang="en-US" dirty="0" err="1"/>
              <a:t>Comprar</a:t>
            </a:r>
            <a:r>
              <a:rPr lang="en-US" dirty="0"/>
              <a:t> el </a:t>
            </a:r>
            <a:r>
              <a:rPr lang="en-US" dirty="0" err="1"/>
              <a:t>pesticida</a:t>
            </a:r>
            <a:endParaRPr lang="en-US" dirty="0"/>
          </a:p>
          <a:p>
            <a:r>
              <a:rPr lang="en-US" dirty="0" err="1"/>
              <a:t>Mezclar</a:t>
            </a:r>
            <a:r>
              <a:rPr lang="en-US" dirty="0"/>
              <a:t> el </a:t>
            </a:r>
            <a:r>
              <a:rPr lang="en-US" dirty="0" err="1"/>
              <a:t>pesticida</a:t>
            </a:r>
            <a:endParaRPr lang="en-US" dirty="0"/>
          </a:p>
          <a:p>
            <a:r>
              <a:rPr lang="en-US" dirty="0" err="1"/>
              <a:t>Aplicar</a:t>
            </a:r>
            <a:r>
              <a:rPr lang="en-US" dirty="0"/>
              <a:t> el </a:t>
            </a:r>
            <a:r>
              <a:rPr lang="en-US" dirty="0" err="1"/>
              <a:t>pesticida</a:t>
            </a:r>
            <a:endParaRPr lang="en-US" dirty="0"/>
          </a:p>
          <a:p>
            <a:r>
              <a:rPr lang="en-US" dirty="0" err="1"/>
              <a:t>Almacenar</a:t>
            </a:r>
            <a:r>
              <a:rPr lang="en-US" dirty="0"/>
              <a:t> el </a:t>
            </a:r>
            <a:r>
              <a:rPr lang="en-US" dirty="0" err="1"/>
              <a:t>pesticida</a:t>
            </a:r>
            <a:endParaRPr lang="en-US" dirty="0"/>
          </a:p>
          <a:p>
            <a:r>
              <a:rPr lang="en-US" dirty="0" err="1"/>
              <a:t>Desechar</a:t>
            </a:r>
            <a:r>
              <a:rPr lang="en-US" dirty="0"/>
              <a:t> el </a:t>
            </a:r>
            <a:r>
              <a:rPr lang="en-US" dirty="0" err="1" smtClean="0"/>
              <a:t>envase</a:t>
            </a:r>
            <a:r>
              <a:rPr lang="en-US" dirty="0" smtClean="0"/>
              <a:t> </a:t>
            </a:r>
            <a:r>
              <a:rPr lang="en-US" dirty="0"/>
              <a:t>del </a:t>
            </a:r>
            <a:r>
              <a:rPr lang="en-US" dirty="0" err="1"/>
              <a:t>pesticida</a:t>
            </a:r>
            <a:endParaRPr lang="en-US" dirty="0"/>
          </a:p>
        </p:txBody>
      </p:sp>
      <p:pic>
        <p:nvPicPr>
          <p:cNvPr id="7" name="Content Placeholder 6"/>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304632" y="1338624"/>
            <a:ext cx="2630985"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UC Statewide IPM Program</a:t>
            </a:r>
          </a:p>
        </p:txBody>
      </p:sp>
    </p:spTree>
    <p:extLst>
      <p:ext uri="{BB962C8B-B14F-4D97-AF65-F5344CB8AC3E}">
        <p14:creationId xmlns:p14="http://schemas.microsoft.com/office/powerpoint/2010/main" val="2275473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Partes</a:t>
            </a:r>
            <a:r>
              <a:rPr lang="en-US" dirty="0" smtClean="0"/>
              <a:t> </a:t>
            </a:r>
            <a:r>
              <a:rPr lang="en-US" dirty="0"/>
              <a:t>de la </a:t>
            </a:r>
            <a:r>
              <a:rPr lang="en-US" dirty="0" err="1"/>
              <a:t>e</a:t>
            </a:r>
            <a:r>
              <a:rPr lang="en-US" dirty="0" err="1" smtClean="0"/>
              <a:t>tiqueta</a:t>
            </a:r>
            <a:endParaRPr lang="en-US" dirty="0"/>
          </a:p>
        </p:txBody>
      </p:sp>
      <p:pic>
        <p:nvPicPr>
          <p:cNvPr id="8"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34877" y="1825625"/>
            <a:ext cx="6522246"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875417" y="6497485"/>
            <a:ext cx="5316583"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UC Statewide IPM Program</a:t>
            </a:r>
          </a:p>
        </p:txBody>
      </p:sp>
    </p:spTree>
    <p:extLst>
      <p:ext uri="{BB962C8B-B14F-4D97-AF65-F5344CB8AC3E}">
        <p14:creationId xmlns:p14="http://schemas.microsoft.com/office/powerpoint/2010/main" val="1349563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Nombre</a:t>
            </a:r>
            <a:r>
              <a:rPr lang="en-US" dirty="0" smtClean="0"/>
              <a:t> </a:t>
            </a:r>
            <a:r>
              <a:rPr lang="en-US" dirty="0"/>
              <a:t>de </a:t>
            </a:r>
            <a:r>
              <a:rPr lang="en-US" dirty="0" err="1"/>
              <a:t>m</a:t>
            </a:r>
            <a:r>
              <a:rPr lang="en-US" dirty="0" err="1" smtClean="0"/>
              <a:t>arca</a:t>
            </a:r>
            <a:endParaRPr lang="en-US" dirty="0"/>
          </a:p>
        </p:txBody>
      </p:sp>
      <p:sp>
        <p:nvSpPr>
          <p:cNvPr id="6" name="Content Placeholder 5"/>
          <p:cNvSpPr>
            <a:spLocks noGrp="1"/>
          </p:cNvSpPr>
          <p:nvPr>
            <p:ph sz="half" idx="1"/>
          </p:nvPr>
        </p:nvSpPr>
        <p:spPr/>
        <p:txBody>
          <a:bodyPr/>
          <a:lstStyle/>
          <a:p>
            <a:r>
              <a:rPr lang="en-US" dirty="0" err="1"/>
              <a:t>Nombre</a:t>
            </a:r>
            <a:r>
              <a:rPr lang="en-US" dirty="0"/>
              <a:t> </a:t>
            </a:r>
            <a:r>
              <a:rPr lang="en-US" dirty="0" err="1"/>
              <a:t>comercial</a:t>
            </a:r>
            <a:endParaRPr lang="en-US" dirty="0"/>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575126" y="2031753"/>
            <a:ext cx="4019550" cy="29718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p:nvPr/>
        </p:nvCxnSpPr>
        <p:spPr>
          <a:xfrm>
            <a:off x="4723103" y="2364470"/>
            <a:ext cx="1789889"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7131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Fabricante</a:t>
            </a:r>
            <a:r>
              <a:rPr lang="en-US" dirty="0"/>
              <a:t> del </a:t>
            </a:r>
            <a:r>
              <a:rPr lang="en-US" dirty="0" err="1"/>
              <a:t>p</a:t>
            </a:r>
            <a:r>
              <a:rPr lang="en-US" dirty="0" err="1" smtClean="0"/>
              <a:t>esticida</a:t>
            </a:r>
            <a:endParaRPr lang="en-US" dirty="0"/>
          </a:p>
        </p:txBody>
      </p:sp>
      <p:sp>
        <p:nvSpPr>
          <p:cNvPr id="6" name="Content Placeholder 5"/>
          <p:cNvSpPr>
            <a:spLocks noGrp="1"/>
          </p:cNvSpPr>
          <p:nvPr>
            <p:ph sz="half" idx="1"/>
          </p:nvPr>
        </p:nvSpPr>
        <p:spPr/>
        <p:txBody>
          <a:bodyPr/>
          <a:lstStyle/>
          <a:p>
            <a:r>
              <a:rPr lang="en-US" dirty="0" err="1" smtClean="0"/>
              <a:t>Es</a:t>
            </a:r>
            <a:r>
              <a:rPr lang="en-US" dirty="0" smtClean="0"/>
              <a:t> la </a:t>
            </a:r>
            <a:r>
              <a:rPr lang="en-US" dirty="0" err="1" smtClean="0"/>
              <a:t>empresa</a:t>
            </a:r>
            <a:r>
              <a:rPr lang="en-US" dirty="0" smtClean="0"/>
              <a:t> </a:t>
            </a:r>
            <a:r>
              <a:rPr lang="en-US" dirty="0"/>
              <a:t>que </a:t>
            </a:r>
            <a:r>
              <a:rPr lang="en-US" dirty="0" err="1"/>
              <a:t>fabrica</a:t>
            </a:r>
            <a:r>
              <a:rPr lang="en-US" dirty="0"/>
              <a:t> o </a:t>
            </a:r>
            <a:r>
              <a:rPr lang="en-US" dirty="0" err="1"/>
              <a:t>distribuye</a:t>
            </a:r>
            <a:r>
              <a:rPr lang="en-US" dirty="0"/>
              <a:t> el </a:t>
            </a:r>
            <a:r>
              <a:rPr lang="en-US" dirty="0" err="1"/>
              <a:t>pesticida</a:t>
            </a:r>
            <a:endParaRPr lang="en-US"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413076" y="2188885"/>
            <a:ext cx="5181600" cy="383094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Arrow Connector 11"/>
          <p:cNvCxnSpPr/>
          <p:nvPr/>
        </p:nvCxnSpPr>
        <p:spPr>
          <a:xfrm flipH="1">
            <a:off x="8929989" y="3093395"/>
            <a:ext cx="2159540"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5251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
          <p:cNvGrpSpPr>
            <a:grpSpLocks/>
          </p:cNvGrpSpPr>
          <p:nvPr/>
        </p:nvGrpSpPr>
        <p:grpSpPr bwMode="auto">
          <a:xfrm>
            <a:off x="3218022" y="1535847"/>
            <a:ext cx="2182008" cy="3776390"/>
            <a:chOff x="379668" y="1110112"/>
            <a:chExt cx="2907790" cy="5035074"/>
          </a:xfrm>
        </p:grpSpPr>
        <p:pic>
          <p:nvPicPr>
            <p:cNvPr id="65554" name="Picture 3" descr="W-PG-PLAN-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288" y="1524000"/>
              <a:ext cx="2292350" cy="17240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2" name="Text Box 5"/>
            <p:cNvSpPr txBox="1">
              <a:spLocks noChangeArrowheads="1"/>
            </p:cNvSpPr>
            <p:nvPr/>
          </p:nvSpPr>
          <p:spPr bwMode="auto">
            <a:xfrm>
              <a:off x="649288" y="3261736"/>
              <a:ext cx="2292351" cy="33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smtClean="0">
                  <a:solidFill>
                    <a:srgbClr val="008000"/>
                  </a:solidFill>
                </a:rPr>
                <a:t>MALEZAS/PLANTAS</a:t>
              </a:r>
              <a:endParaRPr lang="en-US" altLang="en-US" sz="1050" b="1" dirty="0">
                <a:solidFill>
                  <a:srgbClr val="008000"/>
                </a:solidFill>
              </a:endParaRPr>
            </a:p>
          </p:txBody>
        </p:sp>
        <p:sp>
          <p:nvSpPr>
            <p:cNvPr id="65556" name="Text Box 6"/>
            <p:cNvSpPr txBox="1">
              <a:spLocks noChangeArrowheads="1"/>
            </p:cNvSpPr>
            <p:nvPr/>
          </p:nvSpPr>
          <p:spPr bwMode="auto">
            <a:xfrm>
              <a:off x="791587" y="1110112"/>
              <a:ext cx="1779108" cy="49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HERBICIDAS</a:t>
              </a:r>
              <a:endParaRPr lang="en-US" altLang="en-US" sz="1800" dirty="0">
                <a:solidFill>
                  <a:srgbClr val="FF6600"/>
                </a:solidFill>
                <a:latin typeface="Calibri" charset="0"/>
              </a:endParaRPr>
            </a:p>
          </p:txBody>
        </p:sp>
        <p:pic>
          <p:nvPicPr>
            <p:cNvPr id="65557" name="Picture 8" descr="D-WO-ELAG-FO"/>
            <p:cNvPicPr>
              <a:picLocks noChangeAspect="1" noChangeArrowheads="1"/>
            </p:cNvPicPr>
            <p:nvPr/>
          </p:nvPicPr>
          <p:blipFill>
            <a:blip r:embed="rId4" cstate="screen">
              <a:extLst>
                <a:ext uri="{28A0092B-C50C-407E-A947-70E740481C1C}">
                  <a14:useLocalDpi xmlns:a14="http://schemas.microsoft.com/office/drawing/2010/main"/>
                </a:ext>
              </a:extLst>
            </a:blip>
            <a:srcRect l="-2"/>
            <a:stretch>
              <a:fillRect/>
            </a:stretch>
          </p:blipFill>
          <p:spPr bwMode="auto">
            <a:xfrm>
              <a:off x="649288" y="4151313"/>
              <a:ext cx="2368550" cy="16605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5" name="Text Box 10"/>
            <p:cNvSpPr txBox="1">
              <a:spLocks noChangeArrowheads="1"/>
            </p:cNvSpPr>
            <p:nvPr/>
          </p:nvSpPr>
          <p:spPr bwMode="auto">
            <a:xfrm>
              <a:off x="379668" y="5806639"/>
              <a:ext cx="2907790" cy="33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HONGOS/PATÓGENOS DE PLANTAS</a:t>
              </a:r>
            </a:p>
          </p:txBody>
        </p:sp>
        <p:sp>
          <p:nvSpPr>
            <p:cNvPr id="65559" name="Text Box 12"/>
            <p:cNvSpPr txBox="1">
              <a:spLocks noChangeArrowheads="1"/>
            </p:cNvSpPr>
            <p:nvPr/>
          </p:nvSpPr>
          <p:spPr bwMode="auto">
            <a:xfrm>
              <a:off x="649288" y="3711959"/>
              <a:ext cx="1830378" cy="49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FUNGICIDAS</a:t>
              </a:r>
              <a:endParaRPr lang="en-US" altLang="en-US" sz="1800" dirty="0">
                <a:solidFill>
                  <a:srgbClr val="FF6600"/>
                </a:solidFill>
                <a:latin typeface="Calibri" charset="0"/>
              </a:endParaRPr>
            </a:p>
          </p:txBody>
        </p:sp>
      </p:grpSp>
      <p:grpSp>
        <p:nvGrpSpPr>
          <p:cNvPr id="65541" name="Group 2"/>
          <p:cNvGrpSpPr>
            <a:grpSpLocks/>
          </p:cNvGrpSpPr>
          <p:nvPr/>
        </p:nvGrpSpPr>
        <p:grpSpPr bwMode="auto">
          <a:xfrm>
            <a:off x="5100638" y="1535847"/>
            <a:ext cx="2311400" cy="3739333"/>
            <a:chOff x="3130550" y="1109041"/>
            <a:chExt cx="3081867" cy="4987265"/>
          </a:xfrm>
        </p:grpSpPr>
        <p:pic>
          <p:nvPicPr>
            <p:cNvPr id="65548" name="Picture 3" descr="I-HO-MPER-N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6138" y="1544638"/>
              <a:ext cx="2578100" cy="170338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5549" name="Text Box 7"/>
            <p:cNvSpPr txBox="1">
              <a:spLocks noChangeArrowheads="1"/>
            </p:cNvSpPr>
            <p:nvPr/>
          </p:nvSpPr>
          <p:spPr bwMode="auto">
            <a:xfrm>
              <a:off x="3343277" y="1109041"/>
              <a:ext cx="2332776" cy="49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     INSECTICIDAS</a:t>
              </a:r>
              <a:endParaRPr lang="en-US" altLang="en-US" sz="1800" dirty="0">
                <a:solidFill>
                  <a:srgbClr val="FF6600"/>
                </a:solidFill>
                <a:latin typeface="Calibri" charset="0"/>
              </a:endParaRPr>
            </a:p>
          </p:txBody>
        </p:sp>
        <p:sp>
          <p:nvSpPr>
            <p:cNvPr id="16397" name="Text Box 4"/>
            <p:cNvSpPr txBox="1">
              <a:spLocks noChangeArrowheads="1"/>
            </p:cNvSpPr>
            <p:nvPr/>
          </p:nvSpPr>
          <p:spPr bwMode="auto">
            <a:xfrm>
              <a:off x="3786717" y="3248651"/>
              <a:ext cx="1752600" cy="3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INSECTOS</a:t>
              </a:r>
            </a:p>
          </p:txBody>
        </p:sp>
        <p:pic>
          <p:nvPicPr>
            <p:cNvPr id="65551" name="Picture 10" descr="I-AC-TTUR-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79800" y="4157663"/>
              <a:ext cx="2446338" cy="16494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9" name="Text Box 11"/>
            <p:cNvSpPr txBox="1">
              <a:spLocks noChangeArrowheads="1"/>
            </p:cNvSpPr>
            <p:nvPr/>
          </p:nvSpPr>
          <p:spPr bwMode="auto">
            <a:xfrm>
              <a:off x="4364566" y="5757650"/>
              <a:ext cx="866049" cy="3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ÁCAROS</a:t>
              </a:r>
            </a:p>
          </p:txBody>
        </p:sp>
        <p:sp>
          <p:nvSpPr>
            <p:cNvPr id="65553" name="Text Box 12"/>
            <p:cNvSpPr txBox="1">
              <a:spLocks noChangeArrowheads="1"/>
            </p:cNvSpPr>
            <p:nvPr/>
          </p:nvSpPr>
          <p:spPr bwMode="auto">
            <a:xfrm>
              <a:off x="3130550" y="3729039"/>
              <a:ext cx="3081867"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500" b="1" dirty="0">
                  <a:solidFill>
                    <a:srgbClr val="FF6600"/>
                  </a:solidFill>
                  <a:latin typeface="Calibri" charset="0"/>
                </a:rPr>
                <a:t>ACARICIDAS</a:t>
              </a:r>
              <a:r>
                <a:rPr lang="en-US" altLang="en-US" sz="1500" dirty="0">
                  <a:solidFill>
                    <a:srgbClr val="FF6600"/>
                  </a:solidFill>
                  <a:latin typeface="Calibri" charset="0"/>
                </a:rPr>
                <a:t> or </a:t>
              </a:r>
              <a:r>
                <a:rPr lang="en-US" altLang="en-US" sz="1500" b="1" dirty="0">
                  <a:solidFill>
                    <a:srgbClr val="FF6600"/>
                  </a:solidFill>
                  <a:latin typeface="Calibri" charset="0"/>
                </a:rPr>
                <a:t>MITICIDAS</a:t>
              </a:r>
              <a:endParaRPr lang="en-US" altLang="en-US" sz="1500" dirty="0">
                <a:solidFill>
                  <a:srgbClr val="FF6600"/>
                </a:solidFill>
                <a:latin typeface="Calibri" charset="0"/>
              </a:endParaRPr>
            </a:p>
          </p:txBody>
        </p:sp>
      </p:grpSp>
      <p:sp>
        <p:nvSpPr>
          <p:cNvPr id="16389" name="Text Box 4"/>
          <p:cNvSpPr txBox="1">
            <a:spLocks noChangeArrowheads="1"/>
          </p:cNvSpPr>
          <p:nvPr/>
        </p:nvSpPr>
        <p:spPr bwMode="auto">
          <a:xfrm>
            <a:off x="7575550" y="3136900"/>
            <a:ext cx="1714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ROEDORES</a:t>
            </a:r>
          </a:p>
        </p:txBody>
      </p:sp>
      <p:pic>
        <p:nvPicPr>
          <p:cNvPr id="65543" name="Picture 7" descr="3510_2-13C cop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2038" y="1858964"/>
            <a:ext cx="1611312" cy="127793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5544" name="Picture 10" descr="I-SM-ARET-A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9663" y="3817938"/>
            <a:ext cx="1708150" cy="12049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11"/>
          <p:cNvSpPr txBox="1">
            <a:spLocks noChangeArrowheads="1"/>
          </p:cNvSpPr>
          <p:nvPr/>
        </p:nvSpPr>
        <p:spPr bwMode="auto">
          <a:xfrm>
            <a:off x="7575550" y="5062538"/>
            <a:ext cx="15087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BABOSAS Y CARACOLES</a:t>
            </a:r>
          </a:p>
        </p:txBody>
      </p:sp>
      <p:sp>
        <p:nvSpPr>
          <p:cNvPr id="65546" name="Text Box 13"/>
          <p:cNvSpPr txBox="1">
            <a:spLocks noChangeArrowheads="1"/>
          </p:cNvSpPr>
          <p:nvPr/>
        </p:nvSpPr>
        <p:spPr bwMode="auto">
          <a:xfrm>
            <a:off x="7345364" y="3478213"/>
            <a:ext cx="16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MOLUSCICIDAS</a:t>
            </a:r>
            <a:endParaRPr lang="en-US" altLang="en-US" sz="1800" dirty="0">
              <a:solidFill>
                <a:srgbClr val="FF6600"/>
              </a:solidFill>
              <a:latin typeface="Calibri" charset="0"/>
            </a:endParaRPr>
          </a:p>
        </p:txBody>
      </p:sp>
      <p:sp>
        <p:nvSpPr>
          <p:cNvPr id="65547" name="Text Box 16"/>
          <p:cNvSpPr txBox="1">
            <a:spLocks noChangeArrowheads="1"/>
          </p:cNvSpPr>
          <p:nvPr/>
        </p:nvSpPr>
        <p:spPr bwMode="auto">
          <a:xfrm>
            <a:off x="7382928" y="1563688"/>
            <a:ext cx="1624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RODENTICIDAS</a:t>
            </a:r>
            <a:endParaRPr lang="en-US" altLang="en-US" sz="1800" dirty="0">
              <a:solidFill>
                <a:srgbClr val="FF6600"/>
              </a:solidFill>
              <a:latin typeface="Calibri" charset="0"/>
            </a:endParaRPr>
          </a:p>
        </p:txBody>
      </p:sp>
      <p:sp>
        <p:nvSpPr>
          <p:cNvPr id="25" name="Title 1"/>
          <p:cNvSpPr>
            <a:spLocks noGrp="1"/>
          </p:cNvSpPr>
          <p:nvPr>
            <p:ph type="title"/>
          </p:nvPr>
        </p:nvSpPr>
        <p:spPr>
          <a:xfrm>
            <a:off x="838200" y="365126"/>
            <a:ext cx="10515600" cy="1133186"/>
          </a:xfrm>
        </p:spPr>
        <p:txBody>
          <a:bodyPr/>
          <a:lstStyle/>
          <a:p>
            <a:r>
              <a:rPr lang="en-US" dirty="0" err="1"/>
              <a:t>Tipo</a:t>
            </a:r>
            <a:r>
              <a:rPr lang="en-US" dirty="0"/>
              <a:t> de </a:t>
            </a:r>
            <a:r>
              <a:rPr lang="en-US" dirty="0" err="1" smtClean="0"/>
              <a:t>pesticida</a:t>
            </a:r>
            <a:endParaRPr lang="en-US" dirty="0"/>
          </a:p>
        </p:txBody>
      </p:sp>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7" name="Rectangle 2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3100389" y="6488668"/>
            <a:ext cx="9091612"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las </a:t>
            </a:r>
            <a:r>
              <a:rPr lang="en-US" sz="1400" dirty="0" err="1" smtClean="0">
                <a:solidFill>
                  <a:prstClr val="black"/>
                </a:solidFill>
              </a:rPr>
              <a:t>imagenes</a:t>
            </a:r>
            <a:r>
              <a:rPr lang="en-US" sz="1400" dirty="0">
                <a:solidFill>
                  <a:prstClr val="black"/>
                </a:solidFill>
              </a:rPr>
              <a:t>: UC Statewide IPM Program and UC Division of Agriculture and Natural Resources</a:t>
            </a:r>
          </a:p>
        </p:txBody>
      </p:sp>
    </p:spTree>
    <p:extLst>
      <p:ext uri="{BB962C8B-B14F-4D97-AF65-F5344CB8AC3E}">
        <p14:creationId xmlns:p14="http://schemas.microsoft.com/office/powerpoint/2010/main" val="3958064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Ingredientes</a:t>
            </a:r>
            <a:endParaRPr lang="en-US" dirty="0"/>
          </a:p>
        </p:txBody>
      </p:sp>
      <p:sp>
        <p:nvSpPr>
          <p:cNvPr id="6" name="Content Placeholder 5"/>
          <p:cNvSpPr>
            <a:spLocks noGrp="1"/>
          </p:cNvSpPr>
          <p:nvPr>
            <p:ph sz="half" idx="1"/>
          </p:nvPr>
        </p:nvSpPr>
        <p:spPr/>
        <p:txBody>
          <a:bodyPr/>
          <a:lstStyle/>
          <a:p>
            <a:r>
              <a:rPr lang="en-US" dirty="0" err="1"/>
              <a:t>Ingrediente</a:t>
            </a:r>
            <a:r>
              <a:rPr lang="en-US" dirty="0"/>
              <a:t>(s) </a:t>
            </a:r>
            <a:r>
              <a:rPr lang="en-US" dirty="0" err="1"/>
              <a:t>a</a:t>
            </a:r>
            <a:r>
              <a:rPr lang="en-US" dirty="0" err="1" smtClean="0"/>
              <a:t>ctivo</a:t>
            </a:r>
            <a:r>
              <a:rPr lang="en-US" dirty="0" smtClean="0"/>
              <a:t>(s)</a:t>
            </a:r>
            <a:endParaRPr lang="en-US" dirty="0"/>
          </a:p>
          <a:p>
            <a:r>
              <a:rPr lang="en-US" dirty="0" err="1"/>
              <a:t>Otros</a:t>
            </a:r>
            <a:r>
              <a:rPr lang="en-US" dirty="0"/>
              <a:t> </a:t>
            </a:r>
            <a:r>
              <a:rPr lang="en-US" dirty="0" err="1"/>
              <a:t>ingredientes</a:t>
            </a:r>
            <a:endParaRPr lang="en-US" dirty="0"/>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8200" y="3960459"/>
            <a:ext cx="5181600" cy="1683074"/>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1775" y="3937536"/>
            <a:ext cx="4140200" cy="1841500"/>
          </a:xfrm>
          <a:prstGeom prst="rect">
            <a:avLst/>
          </a:prstGeom>
        </p:spPr>
      </p:pic>
    </p:spTree>
    <p:extLst>
      <p:ext uri="{BB962C8B-B14F-4D97-AF65-F5344CB8AC3E}">
        <p14:creationId xmlns:p14="http://schemas.microsoft.com/office/powerpoint/2010/main" val="32759851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Formulaciones</a:t>
            </a:r>
            <a:r>
              <a:rPr lang="en-US" dirty="0"/>
              <a:t> de </a:t>
            </a:r>
            <a:r>
              <a:rPr lang="en-US" dirty="0" err="1" smtClean="0"/>
              <a:t>pesticidas</a:t>
            </a:r>
            <a:endParaRPr lang="en-US" dirty="0"/>
          </a:p>
        </p:txBody>
      </p:sp>
      <p:graphicFrame>
        <p:nvGraphicFramePr>
          <p:cNvPr id="6" name="Content Placeholder 7"/>
          <p:cNvGraphicFramePr>
            <a:graphicFrameLocks noGrp="1"/>
          </p:cNvGraphicFramePr>
          <p:nvPr>
            <p:ph idx="1"/>
            <p:extLst/>
          </p:nvPr>
        </p:nvGraphicFramePr>
        <p:xfrm>
          <a:off x="642028" y="2281335"/>
          <a:ext cx="10953342" cy="3870960"/>
        </p:xfrm>
        <a:graphic>
          <a:graphicData uri="http://schemas.openxmlformats.org/drawingml/2006/table">
            <a:tbl>
              <a:tblPr firstRow="1" bandRow="1">
                <a:tableStyleId>{10A1B5D5-9B99-4C35-A422-299274C87663}</a:tableStyleId>
              </a:tblPr>
              <a:tblGrid>
                <a:gridCol w="3813240">
                  <a:extLst>
                    <a:ext uri="{9D8B030D-6E8A-4147-A177-3AD203B41FA5}">
                      <a16:colId xmlns:a16="http://schemas.microsoft.com/office/drawing/2014/main" xmlns="" val="20000"/>
                    </a:ext>
                  </a:extLst>
                </a:gridCol>
                <a:gridCol w="3581870">
                  <a:extLst>
                    <a:ext uri="{9D8B030D-6E8A-4147-A177-3AD203B41FA5}">
                      <a16:colId xmlns:a16="http://schemas.microsoft.com/office/drawing/2014/main" xmlns="" val="20001"/>
                    </a:ext>
                  </a:extLst>
                </a:gridCol>
                <a:gridCol w="3558232">
                  <a:extLst>
                    <a:ext uri="{9D8B030D-6E8A-4147-A177-3AD203B41FA5}">
                      <a16:colId xmlns:a16="http://schemas.microsoft.com/office/drawing/2014/main" xmlns="" val="20002"/>
                    </a:ext>
                  </a:extLst>
                </a:gridCol>
              </a:tblGrid>
              <a:tr h="370840">
                <a:tc>
                  <a:txBody>
                    <a:bodyPr/>
                    <a:lstStyle/>
                    <a:p>
                      <a:pPr algn="ctr"/>
                      <a:r>
                        <a:rPr lang="en-US" sz="2800" dirty="0" err="1"/>
                        <a:t>Formulaciones</a:t>
                      </a:r>
                      <a:r>
                        <a:rPr lang="en-US" sz="2800" baseline="0" dirty="0"/>
                        <a:t> </a:t>
                      </a:r>
                      <a:r>
                        <a:rPr lang="en-US" sz="2800" baseline="0" dirty="0" err="1" smtClean="0"/>
                        <a:t>líquidas</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t>Formulaciones</a:t>
                      </a:r>
                      <a:r>
                        <a:rPr lang="en-US" sz="2800" baseline="0" dirty="0"/>
                        <a:t> </a:t>
                      </a:r>
                      <a:r>
                        <a:rPr lang="en-US" sz="2800" baseline="0" dirty="0" err="1" smtClean="0"/>
                        <a:t>secas</a:t>
                      </a:r>
                      <a:r>
                        <a:rPr lang="en-US" sz="2800" baseline="0" dirty="0" smtClean="0"/>
                        <a:t>  </a:t>
                      </a:r>
                      <a:r>
                        <a:rPr lang="en-US" sz="2800" baseline="0" dirty="0"/>
                        <a:t>o </a:t>
                      </a:r>
                      <a:r>
                        <a:rPr lang="en-US" sz="2800" baseline="0" dirty="0" err="1" smtClean="0"/>
                        <a:t>sólidas</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t>Otras</a:t>
                      </a:r>
                      <a:r>
                        <a:rPr lang="en-US" sz="2800" dirty="0"/>
                        <a:t> </a:t>
                      </a:r>
                      <a:r>
                        <a:rPr lang="en-US" sz="2800" dirty="0" err="1" smtClean="0"/>
                        <a:t>formulaciones</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US" sz="2800" baseline="0" dirty="0" err="1" smtClean="0"/>
                        <a:t>Concentrados</a:t>
                      </a:r>
                      <a:r>
                        <a:rPr lang="en-US" sz="2800" baseline="0" dirty="0" smtClean="0"/>
                        <a:t> </a:t>
                      </a:r>
                      <a:r>
                        <a:rPr lang="en-US" sz="2800" baseline="0" dirty="0" err="1" smtClean="0"/>
                        <a:t>emulsionables</a:t>
                      </a:r>
                      <a:r>
                        <a:rPr lang="en-US" sz="2800" baseline="0" dirty="0" smtClean="0"/>
                        <a:t> </a:t>
                      </a:r>
                      <a:r>
                        <a:rPr lang="en-US" sz="2800" baseline="0" dirty="0"/>
                        <a:t>(EC)</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t>Polvos</a:t>
                      </a:r>
                      <a:r>
                        <a:rPr lang="en-US" sz="2800" dirty="0" smtClean="0"/>
                        <a:t> </a:t>
                      </a:r>
                      <a:r>
                        <a:rPr lang="en-US" sz="2800"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t>Aerosoles</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ctr"/>
                      <a:r>
                        <a:rPr lang="en-US" sz="2800" dirty="0" err="1" smtClean="0"/>
                        <a:t>Floable</a:t>
                      </a:r>
                      <a:r>
                        <a:rPr lang="en-US" sz="2800" dirty="0" smtClean="0"/>
                        <a:t> </a:t>
                      </a:r>
                      <a:r>
                        <a:rPr lang="en-US" sz="2800" dirty="0"/>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t>Polvos</a:t>
                      </a:r>
                      <a:r>
                        <a:rPr lang="en-US" sz="2800" dirty="0" smtClean="0"/>
                        <a:t> </a:t>
                      </a:r>
                      <a:r>
                        <a:rPr lang="en-US" sz="2800" dirty="0" err="1" smtClean="0"/>
                        <a:t>Solubles</a:t>
                      </a:r>
                      <a:r>
                        <a:rPr lang="en-US" sz="2800" dirty="0" smtClean="0"/>
                        <a:t> (DF</a:t>
                      </a:r>
                      <a:r>
                        <a:rPr lang="en-US" sz="2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Nebulizador</a:t>
                      </a:r>
                      <a:r>
                        <a:rPr lang="en-US" sz="28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ctr"/>
                      <a:r>
                        <a:rPr lang="en-US" sz="2800" dirty="0" err="1"/>
                        <a:t>Cebos</a:t>
                      </a:r>
                      <a:r>
                        <a:rPr lang="en-US" sz="2800" dirty="0"/>
                        <a:t> </a:t>
                      </a:r>
                      <a:r>
                        <a:rPr lang="en-US" sz="2800" dirty="0" err="1"/>
                        <a:t>líquidos</a:t>
                      </a:r>
                      <a:r>
                        <a:rPr lang="en-US" sz="2800" baseline="0" dirty="0"/>
                        <a:t> y </a:t>
                      </a:r>
                      <a:r>
                        <a:rPr lang="en-US" sz="2800" baseline="0" dirty="0" err="1"/>
                        <a:t>geles</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t>Polvos</a:t>
                      </a:r>
                      <a:r>
                        <a:rPr lang="en-US" sz="2800" baseline="0" dirty="0" smtClean="0"/>
                        <a:t> </a:t>
                      </a:r>
                      <a:r>
                        <a:rPr lang="en-US" sz="2800" baseline="0" dirty="0" err="1" smtClean="0"/>
                        <a:t>humectables</a:t>
                      </a:r>
                      <a:r>
                        <a:rPr lang="en-US" sz="2800" baseline="0" dirty="0" smtClean="0"/>
                        <a:t> </a:t>
                      </a:r>
                      <a:r>
                        <a:rPr lang="en-US" sz="2800" baseline="0" dirty="0"/>
                        <a:t>(WP)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Fumigante</a:t>
                      </a:r>
                      <a:r>
                        <a:rPr lang="en-US" sz="2800" dirty="0"/>
                        <a:t> del </a:t>
                      </a:r>
                      <a:r>
                        <a:rPr lang="en-US" sz="2800" dirty="0" err="1"/>
                        <a:t>suelo</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ctr"/>
                      <a:r>
                        <a:rPr lang="en-US" sz="2800" dirty="0" err="1"/>
                        <a:t>Líquidas</a:t>
                      </a:r>
                      <a:r>
                        <a:rPr lang="en-US" sz="2800" baseline="0" dirty="0"/>
                        <a:t> </a:t>
                      </a:r>
                      <a:r>
                        <a:rPr lang="en-US" sz="2800" baseline="0" dirty="0" err="1"/>
                        <a:t>solubles</a:t>
                      </a:r>
                      <a:r>
                        <a:rPr lang="en-US" sz="2800" baseline="0" dirty="0"/>
                        <a:t> (SL)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t>Comprimidos</a:t>
                      </a:r>
                      <a:r>
                        <a:rPr lang="en-US" sz="2800" dirty="0" smtClean="0"/>
                        <a:t> </a:t>
                      </a:r>
                      <a:r>
                        <a:rPr lang="en-US" sz="2800" dirty="0"/>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Fumigante</a:t>
                      </a:r>
                      <a:r>
                        <a:rPr lang="en-US" sz="2800" dirty="0"/>
                        <a:t> </a:t>
                      </a:r>
                      <a:r>
                        <a:rPr lang="en-US" sz="2800" dirty="0" err="1"/>
                        <a:t>estructural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61370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84308" cy="1325563"/>
          </a:xfrm>
        </p:spPr>
        <p:txBody>
          <a:bodyPr>
            <a:normAutofit fontScale="90000"/>
          </a:bodyPr>
          <a:lstStyle/>
          <a:p>
            <a:pPr lvl="0"/>
            <a:r>
              <a:rPr lang="es-ES" dirty="0"/>
              <a:t>¿Quién es responsable de proporcionar protecciones del WPS?</a:t>
            </a:r>
            <a:endParaRPr lang="en-US" dirty="0"/>
          </a:p>
        </p:txBody>
      </p:sp>
      <p:sp>
        <p:nvSpPr>
          <p:cNvPr id="3" name="Content Placeholder 2"/>
          <p:cNvSpPr>
            <a:spLocks noGrp="1"/>
          </p:cNvSpPr>
          <p:nvPr>
            <p:ph idx="1"/>
          </p:nvPr>
        </p:nvSpPr>
        <p:spPr/>
        <p:txBody>
          <a:bodyPr/>
          <a:lstStyle/>
          <a:p>
            <a:r>
              <a:rPr lang="en-US" dirty="0" err="1"/>
              <a:t>Empleadores</a:t>
            </a:r>
            <a:r>
              <a:rPr lang="en-US" dirty="0"/>
              <a:t> </a:t>
            </a:r>
            <a:r>
              <a:rPr lang="en-US" dirty="0" err="1"/>
              <a:t>agrícolas</a:t>
            </a:r>
            <a:r>
              <a:rPr lang="en-US" dirty="0"/>
              <a:t> </a:t>
            </a:r>
            <a:r>
              <a:rPr lang="en-US" dirty="0" err="1"/>
              <a:t>en</a:t>
            </a:r>
            <a:r>
              <a:rPr lang="en-US" dirty="0"/>
              <a:t> </a:t>
            </a:r>
            <a:r>
              <a:rPr lang="en-US" dirty="0" err="1"/>
              <a:t>los</a:t>
            </a:r>
            <a:r>
              <a:rPr lang="en-US" dirty="0"/>
              <a:t> </a:t>
            </a:r>
            <a:r>
              <a:rPr lang="en-US" dirty="0" err="1"/>
              <a:t>establecimientos</a:t>
            </a:r>
            <a:r>
              <a:rPr lang="en-US" dirty="0"/>
              <a:t> </a:t>
            </a:r>
            <a:r>
              <a:rPr lang="en-US" dirty="0" err="1"/>
              <a:t>agrícolas</a:t>
            </a:r>
            <a:r>
              <a:rPr lang="en-US" dirty="0"/>
              <a:t> </a:t>
            </a:r>
            <a:r>
              <a:rPr lang="en-US" dirty="0" err="1"/>
              <a:t>dónde</a:t>
            </a:r>
            <a:r>
              <a:rPr lang="en-US" dirty="0"/>
              <a:t> se </a:t>
            </a:r>
            <a:r>
              <a:rPr lang="en-US" dirty="0" err="1"/>
              <a:t>producen</a:t>
            </a:r>
            <a:r>
              <a:rPr lang="en-US" dirty="0"/>
              <a:t> </a:t>
            </a:r>
            <a:r>
              <a:rPr lang="en-US" dirty="0" err="1"/>
              <a:t>cultivos</a:t>
            </a:r>
            <a:r>
              <a:rPr lang="en-US" dirty="0"/>
              <a:t> </a:t>
            </a:r>
          </a:p>
          <a:p>
            <a:r>
              <a:rPr lang="en-US" dirty="0" err="1"/>
              <a:t>Empleadores</a:t>
            </a:r>
            <a:r>
              <a:rPr lang="en-US" dirty="0"/>
              <a:t> de </a:t>
            </a:r>
            <a:r>
              <a:rPr lang="en-US" dirty="0" err="1"/>
              <a:t>los</a:t>
            </a:r>
            <a:r>
              <a:rPr lang="en-US" dirty="0"/>
              <a:t> </a:t>
            </a:r>
            <a:r>
              <a:rPr lang="en-US" dirty="0" err="1"/>
              <a:t>establecimientos</a:t>
            </a:r>
            <a:r>
              <a:rPr lang="en-US" dirty="0"/>
              <a:t> </a:t>
            </a:r>
            <a:r>
              <a:rPr lang="en-US" dirty="0" err="1"/>
              <a:t>comerciales</a:t>
            </a:r>
            <a:r>
              <a:rPr lang="en-US" dirty="0"/>
              <a:t> de </a:t>
            </a:r>
            <a:r>
              <a:rPr lang="en-US" dirty="0" err="1"/>
              <a:t>manipulación</a:t>
            </a:r>
            <a:r>
              <a:rPr lang="en-US" dirty="0"/>
              <a:t> de </a:t>
            </a:r>
            <a:r>
              <a:rPr lang="en-US" dirty="0" err="1"/>
              <a:t>pesticidas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531640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Número</a:t>
            </a:r>
            <a:r>
              <a:rPr lang="en-US" dirty="0"/>
              <a:t> de </a:t>
            </a:r>
            <a:r>
              <a:rPr lang="en-US" dirty="0" err="1" smtClean="0"/>
              <a:t>registro</a:t>
            </a:r>
            <a:r>
              <a:rPr lang="en-US" dirty="0" smtClean="0"/>
              <a:t> </a:t>
            </a:r>
            <a:r>
              <a:rPr lang="en-US" dirty="0"/>
              <a:t>de la EPA</a:t>
            </a:r>
          </a:p>
        </p:txBody>
      </p:sp>
      <p:sp>
        <p:nvSpPr>
          <p:cNvPr id="6" name="Content Placeholder 5"/>
          <p:cNvSpPr>
            <a:spLocks noGrp="1"/>
          </p:cNvSpPr>
          <p:nvPr>
            <p:ph idx="1"/>
          </p:nvPr>
        </p:nvSpPr>
        <p:spPr/>
        <p:txBody>
          <a:bodyPr/>
          <a:lstStyle/>
          <a:p>
            <a:r>
              <a:rPr lang="en-US" dirty="0" err="1"/>
              <a:t>Número</a:t>
            </a:r>
            <a:r>
              <a:rPr lang="en-US" dirty="0"/>
              <a:t> </a:t>
            </a:r>
            <a:r>
              <a:rPr lang="en-US" dirty="0" err="1"/>
              <a:t>único</a:t>
            </a:r>
            <a:endParaRPr lang="en-US" dirty="0"/>
          </a:p>
          <a:p>
            <a:r>
              <a:rPr lang="en-US" dirty="0" err="1"/>
              <a:t>Importante</a:t>
            </a:r>
            <a:r>
              <a:rPr lang="en-US" dirty="0"/>
              <a:t> para las </a:t>
            </a:r>
            <a:r>
              <a:rPr lang="en-US" dirty="0" err="1"/>
              <a:t>emergencias</a:t>
            </a:r>
            <a:r>
              <a:rPr lang="en-US" dirty="0"/>
              <a:t> de </a:t>
            </a:r>
            <a:r>
              <a:rPr lang="en-US" dirty="0" err="1"/>
              <a:t>pesticidas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583547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33" y="365125"/>
            <a:ext cx="10515600" cy="1325563"/>
          </a:xfrm>
        </p:spPr>
        <p:txBody>
          <a:bodyPr/>
          <a:lstStyle/>
          <a:p>
            <a:r>
              <a:rPr lang="en-US" dirty="0"/>
              <a:t>Palabras de </a:t>
            </a:r>
            <a:r>
              <a:rPr lang="en-US" dirty="0" err="1"/>
              <a:t>Advertencia</a:t>
            </a:r>
            <a:endParaRPr lang="en-US" dirty="0"/>
          </a:p>
        </p:txBody>
      </p:sp>
      <p:sp>
        <p:nvSpPr>
          <p:cNvPr id="4" name="Content Placeholder 3"/>
          <p:cNvSpPr>
            <a:spLocks noGrp="1"/>
          </p:cNvSpPr>
          <p:nvPr>
            <p:ph idx="1"/>
          </p:nvPr>
        </p:nvSpPr>
        <p:spPr>
          <a:xfrm>
            <a:off x="304800" y="1658593"/>
            <a:ext cx="10515600" cy="4351338"/>
          </a:xfrm>
        </p:spPr>
        <p:txBody>
          <a:bodyPr/>
          <a:lstStyle/>
          <a:p>
            <a:r>
              <a:rPr lang="en-US" dirty="0"/>
              <a:t>Danger Poison = </a:t>
            </a:r>
            <a:r>
              <a:rPr lang="en-US" dirty="0" err="1"/>
              <a:t>Peligro</a:t>
            </a:r>
            <a:r>
              <a:rPr lang="en-US" dirty="0"/>
              <a:t> </a:t>
            </a:r>
            <a:r>
              <a:rPr lang="en-US" dirty="0" err="1"/>
              <a:t>Veneno</a:t>
            </a:r>
            <a:endParaRPr lang="en-US" dirty="0"/>
          </a:p>
          <a:p>
            <a:r>
              <a:rPr lang="en-US" dirty="0"/>
              <a:t>Danger = </a:t>
            </a:r>
            <a:r>
              <a:rPr lang="en-US" dirty="0" err="1"/>
              <a:t>Peligro</a:t>
            </a:r>
            <a:endParaRPr lang="en-US" dirty="0"/>
          </a:p>
          <a:p>
            <a:r>
              <a:rPr lang="en-US" dirty="0"/>
              <a:t>Warning = Aviso</a:t>
            </a:r>
          </a:p>
          <a:p>
            <a:r>
              <a:rPr lang="en-US" dirty="0"/>
              <a:t>Caution = </a:t>
            </a:r>
            <a:r>
              <a:rPr lang="en-US" dirty="0" err="1" smtClean="0"/>
              <a:t>Precaución</a:t>
            </a:r>
            <a:endParaRPr lang="en-US" dirty="0"/>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2" name="Rectangle 21"/>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2"/>
          <p:cNvGrpSpPr/>
          <p:nvPr/>
        </p:nvGrpSpPr>
        <p:grpSpPr>
          <a:xfrm>
            <a:off x="6373147" y="1161096"/>
            <a:ext cx="5337175" cy="5257800"/>
            <a:chOff x="3351214" y="990600"/>
            <a:chExt cx="5337175" cy="5257800"/>
          </a:xfrm>
        </p:grpSpPr>
        <p:pic>
          <p:nvPicPr>
            <p:cNvPr id="35841" name="Picture 20" descr="Colored Toxicity Signal Word Back Dropsm.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1214" y="990600"/>
              <a:ext cx="53371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52800" y="2667000"/>
              <a:ext cx="16002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Danger</a:t>
              </a:r>
            </a:p>
          </p:txBody>
        </p:sp>
        <p:sp>
          <p:nvSpPr>
            <p:cNvPr id="15" name="TextBox 14"/>
            <p:cNvSpPr txBox="1"/>
            <p:nvPr/>
          </p:nvSpPr>
          <p:spPr>
            <a:xfrm>
              <a:off x="3352800" y="40386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Warning</a:t>
              </a:r>
            </a:p>
          </p:txBody>
        </p:sp>
        <p:sp>
          <p:nvSpPr>
            <p:cNvPr id="16" name="TextBox 15"/>
            <p:cNvSpPr txBox="1"/>
            <p:nvPr/>
          </p:nvSpPr>
          <p:spPr>
            <a:xfrm>
              <a:off x="3352800" y="54102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III. Caution</a:t>
              </a:r>
            </a:p>
          </p:txBody>
        </p:sp>
        <p:sp>
          <p:nvSpPr>
            <p:cNvPr id="17" name="TextBox 16"/>
            <p:cNvSpPr txBox="1"/>
            <p:nvPr/>
          </p:nvSpPr>
          <p:spPr>
            <a:xfrm>
              <a:off x="6096000" y="1371600"/>
              <a:ext cx="25908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Peligro </a:t>
              </a:r>
              <a:r>
                <a:rPr lang="en-US" sz="2000" kern="0" dirty="0">
                  <a:solidFill>
                    <a:srgbClr val="FF0000"/>
                  </a:solidFill>
                  <a:ea typeface="ＭＳ Ｐゴシック" charset="0"/>
                </a:rPr>
                <a:t>Veneno</a:t>
              </a:r>
            </a:p>
          </p:txBody>
        </p:sp>
        <p:sp>
          <p:nvSpPr>
            <p:cNvPr id="18" name="TextBox 17"/>
            <p:cNvSpPr txBox="1"/>
            <p:nvPr/>
          </p:nvSpPr>
          <p:spPr>
            <a:xfrm>
              <a:off x="7162800" y="2667000"/>
              <a:ext cx="15240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Peligro</a:t>
              </a:r>
            </a:p>
          </p:txBody>
        </p:sp>
        <p:sp>
          <p:nvSpPr>
            <p:cNvPr id="19" name="TextBox 18"/>
            <p:cNvSpPr txBox="1"/>
            <p:nvPr/>
          </p:nvSpPr>
          <p:spPr>
            <a:xfrm>
              <a:off x="7315200" y="4038600"/>
              <a:ext cx="1371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Aviso</a:t>
              </a:r>
            </a:p>
          </p:txBody>
        </p:sp>
        <p:sp>
          <p:nvSpPr>
            <p:cNvPr id="20" name="TextBox 19"/>
            <p:cNvSpPr txBox="1"/>
            <p:nvPr/>
          </p:nvSpPr>
          <p:spPr>
            <a:xfrm>
              <a:off x="6477000" y="5410200"/>
              <a:ext cx="2209800" cy="400110"/>
            </a:xfrm>
            <a:prstGeom prst="rect">
              <a:avLst/>
            </a:prstGeom>
            <a:solidFill>
              <a:sysClr val="window" lastClr="FFFFFF"/>
            </a:solidFill>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dirty="0">
                  <a:solidFill>
                    <a:srgbClr val="000000"/>
                  </a:solidFill>
                  <a:latin typeface="Calibri" panose="020F0502020204030204" pitchFamily="34" charset="0"/>
                  <a:cs typeface="Calibri" panose="020F0502020204030204" pitchFamily="34" charset="0"/>
                </a:rPr>
                <a:t>III. Precauci</a:t>
              </a:r>
              <a:r>
                <a:rPr lang="es-ES" altLang="en-US" sz="2000" dirty="0">
                  <a:solidFill>
                    <a:srgbClr val="000000"/>
                  </a:solidFill>
                  <a:latin typeface="Calibri" panose="020F0502020204030204" pitchFamily="34" charset="0"/>
                  <a:cs typeface="Calibri" panose="020F0502020204030204" pitchFamily="34" charset="0"/>
                </a:rPr>
                <a:t>ó</a:t>
              </a:r>
              <a:r>
                <a:rPr lang="en-US" altLang="en-US" sz="2000" dirty="0">
                  <a:solidFill>
                    <a:srgbClr val="000000"/>
                  </a:solidFill>
                  <a:latin typeface="Calibri" panose="020F0502020204030204" pitchFamily="34" charset="0"/>
                  <a:cs typeface="Calibri" panose="020F0502020204030204" pitchFamily="34" charset="0"/>
                </a:rPr>
                <a:t>n</a:t>
              </a:r>
            </a:p>
          </p:txBody>
        </p:sp>
        <p:sp>
          <p:nvSpPr>
            <p:cNvPr id="13" name="TextBox 12"/>
            <p:cNvSpPr txBox="1"/>
            <p:nvPr/>
          </p:nvSpPr>
          <p:spPr>
            <a:xfrm>
              <a:off x="3352800" y="1371600"/>
              <a:ext cx="25146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Danger </a:t>
              </a:r>
              <a:r>
                <a:rPr lang="en-US" sz="2000" kern="0" dirty="0">
                  <a:solidFill>
                    <a:srgbClr val="FF0000"/>
                  </a:solidFill>
                  <a:ea typeface="ＭＳ Ｐゴシック" charset="0"/>
                </a:rPr>
                <a:t>Poison</a:t>
              </a:r>
            </a:p>
          </p:txBody>
        </p:sp>
      </p:grpSp>
      <p:sp>
        <p:nvSpPr>
          <p:cNvPr id="23" name="TextBox 22"/>
          <p:cNvSpPr txBox="1"/>
          <p:nvPr/>
        </p:nvSpPr>
        <p:spPr>
          <a:xfrm>
            <a:off x="6875417" y="6475437"/>
            <a:ext cx="5316583"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UC Statewide IPM Program</a:t>
            </a:r>
          </a:p>
        </p:txBody>
      </p:sp>
    </p:spTree>
    <p:extLst>
      <p:ext uri="{BB962C8B-B14F-4D97-AF65-F5344CB8AC3E}">
        <p14:creationId xmlns:p14="http://schemas.microsoft.com/office/powerpoint/2010/main" val="2197186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Primeros</a:t>
            </a:r>
            <a:r>
              <a:rPr lang="en-US" dirty="0"/>
              <a:t> </a:t>
            </a:r>
            <a:r>
              <a:rPr lang="en-US" dirty="0" err="1" smtClean="0"/>
              <a:t>auxilios</a:t>
            </a:r>
            <a:endParaRPr lang="en-US" dirty="0"/>
          </a:p>
        </p:txBody>
      </p:sp>
      <p:sp>
        <p:nvSpPr>
          <p:cNvPr id="6" name="Content Placeholder 5"/>
          <p:cNvSpPr>
            <a:spLocks noGrp="1"/>
          </p:cNvSpPr>
          <p:nvPr>
            <p:ph sz="half" idx="1"/>
          </p:nvPr>
        </p:nvSpPr>
        <p:spPr/>
        <p:txBody>
          <a:bodyPr/>
          <a:lstStyle/>
          <a:p>
            <a:r>
              <a:rPr lang="en-US" dirty="0" err="1"/>
              <a:t>Primeros</a:t>
            </a:r>
            <a:r>
              <a:rPr lang="en-US" dirty="0"/>
              <a:t> </a:t>
            </a:r>
            <a:r>
              <a:rPr lang="en-US" dirty="0" err="1"/>
              <a:t>auxilios</a:t>
            </a:r>
            <a:r>
              <a:rPr lang="en-US" dirty="0"/>
              <a:t> </a:t>
            </a:r>
            <a:r>
              <a:rPr lang="en-US" dirty="0" err="1"/>
              <a:t>por</a:t>
            </a:r>
            <a:r>
              <a:rPr lang="en-US" dirty="0"/>
              <a:t> </a:t>
            </a:r>
            <a:r>
              <a:rPr lang="en-US" dirty="0" err="1"/>
              <a:t>cada</a:t>
            </a:r>
            <a:r>
              <a:rPr lang="en-US" dirty="0"/>
              <a:t> </a:t>
            </a:r>
            <a:r>
              <a:rPr lang="en-US" dirty="0" err="1"/>
              <a:t>vía</a:t>
            </a:r>
            <a:r>
              <a:rPr lang="en-US" dirty="0"/>
              <a:t> de entrada:</a:t>
            </a:r>
          </a:p>
          <a:p>
            <a:pPr lvl="1"/>
            <a:r>
              <a:rPr lang="en-US" sz="2800" dirty="0"/>
              <a:t>Ojos</a:t>
            </a:r>
          </a:p>
          <a:p>
            <a:pPr lvl="1"/>
            <a:r>
              <a:rPr lang="en-US" sz="2800" dirty="0" err="1"/>
              <a:t>Nariz</a:t>
            </a:r>
            <a:endParaRPr lang="en-US" sz="2800" dirty="0"/>
          </a:p>
          <a:p>
            <a:pPr lvl="1"/>
            <a:r>
              <a:rPr lang="en-US" sz="2800" dirty="0"/>
              <a:t>Boca</a:t>
            </a:r>
          </a:p>
          <a:p>
            <a:pPr lvl="1"/>
            <a:r>
              <a:rPr lang="en-US" sz="2800" dirty="0" err="1"/>
              <a:t>Piel</a:t>
            </a:r>
            <a:endParaRPr lang="en-US" sz="28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566724" y="1214974"/>
            <a:ext cx="5111567" cy="4834196"/>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55689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Equipo</a:t>
            </a:r>
            <a:r>
              <a:rPr lang="en-US" dirty="0"/>
              <a:t> de </a:t>
            </a:r>
            <a:r>
              <a:rPr lang="en-US" dirty="0" err="1"/>
              <a:t>p</a:t>
            </a:r>
            <a:r>
              <a:rPr lang="en-US" dirty="0" err="1" smtClean="0"/>
              <a:t>rotección</a:t>
            </a:r>
            <a:r>
              <a:rPr lang="en-US" dirty="0" smtClean="0"/>
              <a:t> </a:t>
            </a:r>
            <a:r>
              <a:rPr lang="en-US" dirty="0"/>
              <a:t>p</a:t>
            </a:r>
            <a:r>
              <a:rPr lang="en-US" dirty="0" smtClean="0"/>
              <a:t>ersonal </a:t>
            </a:r>
            <a:r>
              <a:rPr lang="en-US" dirty="0"/>
              <a:t>(PPE)</a:t>
            </a:r>
          </a:p>
        </p:txBody>
      </p:sp>
      <p:sp>
        <p:nvSpPr>
          <p:cNvPr id="6" name="Content Placeholder 5"/>
          <p:cNvSpPr>
            <a:spLocks noGrp="1"/>
          </p:cNvSpPr>
          <p:nvPr>
            <p:ph sz="half" idx="1"/>
          </p:nvPr>
        </p:nvSpPr>
        <p:spPr/>
        <p:txBody>
          <a:bodyPr/>
          <a:lstStyle/>
          <a:p>
            <a:r>
              <a:rPr lang="en-US" dirty="0"/>
              <a:t>PPE </a:t>
            </a:r>
            <a:r>
              <a:rPr lang="en-US" dirty="0" err="1"/>
              <a:t>podría</a:t>
            </a:r>
            <a:r>
              <a:rPr lang="en-US" dirty="0"/>
              <a:t> </a:t>
            </a:r>
            <a:r>
              <a:rPr lang="en-US" dirty="0" err="1"/>
              <a:t>ser</a:t>
            </a:r>
            <a:r>
              <a:rPr lang="en-US" dirty="0"/>
              <a:t> </a:t>
            </a:r>
            <a:r>
              <a:rPr lang="en-US" dirty="0" err="1"/>
              <a:t>diferente</a:t>
            </a:r>
            <a:r>
              <a:rPr lang="en-US" dirty="0"/>
              <a:t> para </a:t>
            </a:r>
            <a:r>
              <a:rPr lang="en-US" dirty="0" err="1"/>
              <a:t>cada</a:t>
            </a:r>
            <a:r>
              <a:rPr lang="en-US" dirty="0"/>
              <a:t> </a:t>
            </a:r>
            <a:r>
              <a:rPr lang="en-US" dirty="0" err="1"/>
              <a:t>una</a:t>
            </a:r>
            <a:r>
              <a:rPr lang="en-US" dirty="0"/>
              <a:t> de </a:t>
            </a:r>
            <a:r>
              <a:rPr lang="en-US" dirty="0" err="1"/>
              <a:t>estas</a:t>
            </a:r>
            <a:r>
              <a:rPr lang="en-US" dirty="0"/>
              <a:t> </a:t>
            </a:r>
            <a:r>
              <a:rPr lang="en-US" dirty="0" err="1"/>
              <a:t>diferentes</a:t>
            </a:r>
            <a:r>
              <a:rPr lang="en-US" dirty="0"/>
              <a:t> </a:t>
            </a:r>
            <a:r>
              <a:rPr lang="en-US" dirty="0" err="1"/>
              <a:t>tareas</a:t>
            </a:r>
            <a:r>
              <a:rPr lang="en-US" dirty="0"/>
              <a:t>:</a:t>
            </a:r>
          </a:p>
          <a:p>
            <a:pPr lvl="1"/>
            <a:r>
              <a:rPr lang="en-US" sz="2800" dirty="0" err="1"/>
              <a:t>Mezclando</a:t>
            </a:r>
            <a:r>
              <a:rPr lang="en-US" sz="2800" dirty="0"/>
              <a:t> y </a:t>
            </a:r>
            <a:r>
              <a:rPr lang="en-US" sz="2800" dirty="0" err="1"/>
              <a:t>c</a:t>
            </a:r>
            <a:r>
              <a:rPr lang="en-US" sz="2800" dirty="0" err="1" smtClean="0"/>
              <a:t>argando</a:t>
            </a:r>
            <a:endParaRPr lang="en-US" sz="2800" dirty="0"/>
          </a:p>
          <a:p>
            <a:pPr lvl="1"/>
            <a:r>
              <a:rPr lang="en-US" sz="2800" dirty="0" err="1"/>
              <a:t>Aplicando</a:t>
            </a:r>
            <a:endParaRPr lang="en-US" sz="2800" dirty="0"/>
          </a:p>
          <a:p>
            <a:pPr lvl="1"/>
            <a:r>
              <a:rPr lang="en-US" sz="2800" dirty="0"/>
              <a:t>E</a:t>
            </a:r>
            <a:r>
              <a:rPr lang="en-US" sz="2800" dirty="0" smtClean="0"/>
              <a:t>ntrada </a:t>
            </a:r>
            <a:r>
              <a:rPr lang="en-US" sz="2800" dirty="0" err="1" smtClean="0"/>
              <a:t>anticipada</a:t>
            </a:r>
            <a:endParaRPr lang="en-US" sz="2800"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908431" y="1825625"/>
            <a:ext cx="5723997" cy="4351337"/>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190551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Declaraciones</a:t>
            </a:r>
            <a:r>
              <a:rPr lang="en-US" dirty="0"/>
              <a:t> </a:t>
            </a:r>
            <a:r>
              <a:rPr lang="en-US" dirty="0" err="1"/>
              <a:t>sobre</a:t>
            </a:r>
            <a:r>
              <a:rPr lang="en-US" dirty="0"/>
              <a:t> las </a:t>
            </a:r>
            <a:r>
              <a:rPr lang="en-US" dirty="0" err="1" smtClean="0"/>
              <a:t>precauciones</a:t>
            </a:r>
            <a:endParaRPr lang="en-US" dirty="0"/>
          </a:p>
        </p:txBody>
      </p:sp>
      <p:sp>
        <p:nvSpPr>
          <p:cNvPr id="6" name="Content Placeholder 5"/>
          <p:cNvSpPr>
            <a:spLocks noGrp="1"/>
          </p:cNvSpPr>
          <p:nvPr>
            <p:ph sz="half" idx="1"/>
          </p:nvPr>
        </p:nvSpPr>
        <p:spPr/>
        <p:txBody>
          <a:bodyPr/>
          <a:lstStyle/>
          <a:p>
            <a:r>
              <a:rPr lang="en-US" dirty="0" err="1" smtClean="0"/>
              <a:t>Esta</a:t>
            </a:r>
            <a:r>
              <a:rPr lang="en-US" dirty="0" smtClean="0"/>
              <a:t> </a:t>
            </a:r>
            <a:r>
              <a:rPr lang="en-US" dirty="0" err="1" smtClean="0"/>
              <a:t>sección</a:t>
            </a:r>
            <a:r>
              <a:rPr lang="en-US" dirty="0" smtClean="0"/>
              <a:t> de la </a:t>
            </a:r>
            <a:r>
              <a:rPr lang="en-US" dirty="0" err="1" smtClean="0"/>
              <a:t>etiqueta</a:t>
            </a:r>
            <a:r>
              <a:rPr lang="en-US" dirty="0" smtClean="0"/>
              <a:t> </a:t>
            </a:r>
            <a:r>
              <a:rPr lang="en-US" dirty="0" err="1" smtClean="0"/>
              <a:t>incluye</a:t>
            </a:r>
            <a:r>
              <a:rPr lang="en-US" dirty="0" smtClean="0"/>
              <a:t> </a:t>
            </a:r>
            <a:r>
              <a:rPr lang="en-US" dirty="0" err="1" smtClean="0"/>
              <a:t>información</a:t>
            </a:r>
            <a:r>
              <a:rPr lang="en-US" dirty="0" smtClean="0"/>
              <a:t> de </a:t>
            </a:r>
            <a:r>
              <a:rPr lang="en-US" dirty="0" err="1" smtClean="0"/>
              <a:t>como</a:t>
            </a:r>
            <a:r>
              <a:rPr lang="en-US" dirty="0" smtClean="0"/>
              <a:t> los </a:t>
            </a:r>
            <a:r>
              <a:rPr lang="en-US" dirty="0" err="1" smtClean="0"/>
              <a:t>manipuladores</a:t>
            </a:r>
            <a:r>
              <a:rPr lang="en-US" dirty="0" smtClean="0"/>
              <a:t> </a:t>
            </a:r>
            <a:r>
              <a:rPr lang="en-US" dirty="0" err="1" smtClean="0"/>
              <a:t>pueden</a:t>
            </a:r>
            <a:r>
              <a:rPr lang="en-US" dirty="0" smtClean="0"/>
              <a:t> </a:t>
            </a:r>
            <a:r>
              <a:rPr lang="en-US" dirty="0" err="1" smtClean="0"/>
              <a:t>protegerse</a:t>
            </a:r>
            <a:r>
              <a:rPr lang="en-US" dirty="0" smtClean="0"/>
              <a:t> a </a:t>
            </a:r>
            <a:r>
              <a:rPr lang="en-US" dirty="0" err="1" smtClean="0"/>
              <a:t>si</a:t>
            </a:r>
            <a:r>
              <a:rPr lang="en-US" dirty="0" smtClean="0"/>
              <a:t> </a:t>
            </a:r>
            <a:r>
              <a:rPr lang="en-US" dirty="0" err="1" smtClean="0"/>
              <a:t>mismos</a:t>
            </a:r>
            <a:r>
              <a:rPr lang="en-US" dirty="0" smtClean="0"/>
              <a:t>, </a:t>
            </a:r>
            <a:r>
              <a:rPr lang="en-US" dirty="0" err="1" smtClean="0"/>
              <a:t>proteger</a:t>
            </a:r>
            <a:r>
              <a:rPr lang="en-US" dirty="0" smtClean="0"/>
              <a:t> </a:t>
            </a:r>
            <a:r>
              <a:rPr lang="en-US" dirty="0"/>
              <a:t>a </a:t>
            </a:r>
            <a:r>
              <a:rPr lang="en-US" dirty="0" err="1" smtClean="0"/>
              <a:t>otras</a:t>
            </a:r>
            <a:r>
              <a:rPr lang="en-US" dirty="0" smtClean="0"/>
              <a:t> </a:t>
            </a:r>
            <a:r>
              <a:rPr lang="en-US" dirty="0"/>
              <a:t>personas y al </a:t>
            </a:r>
            <a:r>
              <a:rPr lang="en-US" dirty="0" err="1"/>
              <a:t>medio</a:t>
            </a:r>
            <a:r>
              <a:rPr lang="en-US" dirty="0"/>
              <a:t> </a:t>
            </a:r>
            <a:r>
              <a:rPr lang="en-US" dirty="0" err="1" smtClean="0"/>
              <a:t>ambiente</a:t>
            </a:r>
            <a:r>
              <a:rPr lang="en-US" dirty="0" smtClean="0"/>
              <a:t>.</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213231" y="1879968"/>
            <a:ext cx="5464709" cy="4296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53971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Declaraciones</a:t>
            </a:r>
            <a:r>
              <a:rPr lang="en-US" sz="3600" dirty="0"/>
              <a:t> </a:t>
            </a:r>
            <a:r>
              <a:rPr lang="en-US" sz="3600" dirty="0" err="1"/>
              <a:t>sobre</a:t>
            </a:r>
            <a:r>
              <a:rPr lang="en-US" sz="3600" dirty="0"/>
              <a:t> </a:t>
            </a:r>
            <a:r>
              <a:rPr lang="en-US" sz="3600" dirty="0" err="1"/>
              <a:t>los</a:t>
            </a:r>
            <a:r>
              <a:rPr lang="en-US" sz="3600" dirty="0"/>
              <a:t> </a:t>
            </a:r>
            <a:r>
              <a:rPr lang="en-US" sz="3600" dirty="0" err="1" smtClean="0"/>
              <a:t>riesgos</a:t>
            </a:r>
            <a:r>
              <a:rPr lang="en-US" sz="3600" dirty="0" smtClean="0"/>
              <a:t> </a:t>
            </a:r>
            <a:r>
              <a:rPr lang="en-US" sz="3600" dirty="0"/>
              <a:t>al </a:t>
            </a:r>
            <a:r>
              <a:rPr lang="en-US" sz="3600" dirty="0" err="1" smtClean="0"/>
              <a:t>medio</a:t>
            </a:r>
            <a:r>
              <a:rPr lang="en-US" sz="3600" dirty="0" smtClean="0"/>
              <a:t> </a:t>
            </a:r>
            <a:r>
              <a:rPr lang="en-US" sz="3600" dirty="0" err="1"/>
              <a:t>a</a:t>
            </a:r>
            <a:r>
              <a:rPr lang="en-US" sz="3600" dirty="0" err="1" smtClean="0"/>
              <a:t>mbiente</a:t>
            </a:r>
            <a:endParaRPr lang="en-US" sz="3600" dirty="0"/>
          </a:p>
        </p:txBody>
      </p:sp>
      <p:sp>
        <p:nvSpPr>
          <p:cNvPr id="6" name="Content Placeholder 5"/>
          <p:cNvSpPr>
            <a:spLocks noGrp="1"/>
          </p:cNvSpPr>
          <p:nvPr>
            <p:ph sz="half" idx="1"/>
          </p:nvPr>
        </p:nvSpPr>
        <p:spPr/>
        <p:txBody>
          <a:bodyPr/>
          <a:lstStyle/>
          <a:p>
            <a:r>
              <a:rPr lang="en-US" dirty="0" err="1" smtClean="0"/>
              <a:t>Algunos</a:t>
            </a:r>
            <a:r>
              <a:rPr lang="en-US" dirty="0"/>
              <a:t> </a:t>
            </a:r>
            <a:r>
              <a:rPr lang="en-US" dirty="0" err="1" smtClean="0"/>
              <a:t>pesticidas</a:t>
            </a:r>
            <a:r>
              <a:rPr lang="en-US" dirty="0"/>
              <a:t> </a:t>
            </a:r>
            <a:r>
              <a:rPr lang="en-US" dirty="0" smtClean="0"/>
              <a:t>son</a:t>
            </a:r>
            <a:r>
              <a:rPr lang="en-US" dirty="0"/>
              <a:t> </a:t>
            </a:r>
            <a:r>
              <a:rPr lang="en-US" dirty="0" err="1" smtClean="0"/>
              <a:t>dañinos</a:t>
            </a:r>
            <a:r>
              <a:rPr lang="en-US" dirty="0"/>
              <a:t> </a:t>
            </a:r>
            <a:r>
              <a:rPr lang="en-US" dirty="0" smtClean="0"/>
              <a:t>para</a:t>
            </a:r>
            <a:r>
              <a:rPr lang="en-US" dirty="0"/>
              <a:t>:</a:t>
            </a:r>
          </a:p>
          <a:p>
            <a:pPr lvl="1"/>
            <a:r>
              <a:rPr lang="en-US" sz="2800" dirty="0" smtClean="0"/>
              <a:t>Aves</a:t>
            </a:r>
            <a:endParaRPr lang="en-US" sz="2800" dirty="0"/>
          </a:p>
          <a:p>
            <a:pPr lvl="1"/>
            <a:r>
              <a:rPr lang="en-US" sz="2800" dirty="0" err="1"/>
              <a:t>Peces</a:t>
            </a:r>
            <a:endParaRPr lang="en-US" sz="2800" dirty="0"/>
          </a:p>
          <a:p>
            <a:pPr lvl="1"/>
            <a:r>
              <a:rPr lang="en-US" sz="2800" dirty="0" err="1" smtClean="0"/>
              <a:t>Insectos</a:t>
            </a:r>
            <a:r>
              <a:rPr lang="en-US" sz="2800" dirty="0"/>
              <a:t> </a:t>
            </a:r>
            <a:r>
              <a:rPr lang="en-US" sz="2800" dirty="0" err="1" smtClean="0"/>
              <a:t>benéficos</a:t>
            </a:r>
            <a:endParaRPr lang="en-US" sz="2800" dirty="0"/>
          </a:p>
          <a:p>
            <a:pPr lvl="1"/>
            <a:r>
              <a:rPr lang="en-US" sz="2800" dirty="0" err="1" smtClean="0"/>
              <a:t>Recursos</a:t>
            </a:r>
            <a:r>
              <a:rPr lang="en-US" sz="2800" dirty="0"/>
              <a:t> </a:t>
            </a:r>
            <a:r>
              <a:rPr lang="en-US" sz="2800" dirty="0" smtClean="0"/>
              <a:t>de</a:t>
            </a:r>
            <a:r>
              <a:rPr lang="en-US" sz="2800" dirty="0"/>
              <a:t> </a:t>
            </a:r>
            <a:r>
              <a:rPr lang="en-US" sz="2800" dirty="0" err="1"/>
              <a:t>agua</a:t>
            </a:r>
            <a:endParaRPr lang="en-US" dirty="0"/>
          </a:p>
          <a:p>
            <a:pPr lvl="1"/>
            <a:endParaRPr lang="en-US" dirty="0"/>
          </a:p>
          <a:p>
            <a:pPr lvl="1"/>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267450" y="2713311"/>
            <a:ext cx="4991100" cy="2782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407855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Intervalo</a:t>
            </a:r>
            <a:r>
              <a:rPr lang="en-US" dirty="0"/>
              <a:t> de </a:t>
            </a:r>
            <a:r>
              <a:rPr lang="en-US" dirty="0" smtClean="0"/>
              <a:t>entrada </a:t>
            </a:r>
            <a:r>
              <a:rPr lang="en-US" dirty="0" err="1" smtClean="0"/>
              <a:t>restringida</a:t>
            </a:r>
            <a:r>
              <a:rPr lang="en-US" dirty="0" smtClean="0"/>
              <a:t> </a:t>
            </a:r>
            <a:r>
              <a:rPr lang="en-US" dirty="0"/>
              <a:t>(REI)</a:t>
            </a:r>
          </a:p>
        </p:txBody>
      </p:sp>
      <p:sp>
        <p:nvSpPr>
          <p:cNvPr id="6" name="Content Placeholder 5"/>
          <p:cNvSpPr>
            <a:spLocks noGrp="1"/>
          </p:cNvSpPr>
          <p:nvPr>
            <p:ph idx="1"/>
          </p:nvPr>
        </p:nvSpPr>
        <p:spPr/>
        <p:txBody>
          <a:bodyPr/>
          <a:lstStyle/>
          <a:p>
            <a:r>
              <a:rPr lang="es-ES" dirty="0"/>
              <a:t>La cantidad de tiempo que debe transcurrir entre la </a:t>
            </a:r>
            <a:r>
              <a:rPr lang="es-ES" dirty="0" smtClean="0"/>
              <a:t>terminación </a:t>
            </a:r>
            <a:r>
              <a:rPr lang="es-ES" dirty="0"/>
              <a:t>de la aplicación del pesticida y el tiempo que se permite a los trabajadores entrar en el área</a:t>
            </a:r>
            <a:r>
              <a:rPr lang="es-ES" dirty="0" smtClean="0"/>
              <a:t>.</a:t>
            </a:r>
          </a:p>
          <a:p>
            <a:r>
              <a:rPr lang="es-ES" dirty="0" smtClean="0"/>
              <a:t>Para </a:t>
            </a:r>
            <a:r>
              <a:rPr lang="es-ES" dirty="0"/>
              <a:t>entrar durante el REI, debe:</a:t>
            </a:r>
          </a:p>
          <a:p>
            <a:pPr lvl="1"/>
            <a:r>
              <a:rPr lang="es-ES" sz="2800" dirty="0"/>
              <a:t>Usar el PPE requerido por la etiqueta</a:t>
            </a:r>
          </a:p>
          <a:p>
            <a:pPr lvl="1"/>
            <a:r>
              <a:rPr lang="es-ES" sz="2800" dirty="0"/>
              <a:t>Recibir capacitación e información </a:t>
            </a:r>
          </a:p>
          <a:p>
            <a:pPr marL="457200" lvl="1" indent="0">
              <a:buNone/>
            </a:pPr>
            <a:r>
              <a:rPr lang="es-ES" sz="2800" dirty="0"/>
              <a:t>   específica para </a:t>
            </a:r>
            <a:r>
              <a:rPr lang="es-ES" sz="2800" dirty="0" smtClean="0"/>
              <a:t>tareas de </a:t>
            </a:r>
          </a:p>
          <a:p>
            <a:pPr marL="457200" lvl="1" indent="0">
              <a:buNone/>
            </a:pPr>
            <a:r>
              <a:rPr lang="es-ES" sz="2800" dirty="0" smtClean="0"/>
              <a:t>   entrada anticipada</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5794" y="3255963"/>
            <a:ext cx="4597400" cy="2921000"/>
          </a:xfrm>
          <a:prstGeom prst="rect">
            <a:avLst/>
          </a:prstGeom>
        </p:spPr>
      </p:pic>
    </p:spTree>
    <p:extLst>
      <p:ext uri="{BB962C8B-B14F-4D97-AF65-F5344CB8AC3E}">
        <p14:creationId xmlns:p14="http://schemas.microsoft.com/office/powerpoint/2010/main" val="42635339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Instrucciones</a:t>
            </a:r>
            <a:r>
              <a:rPr lang="en-US" dirty="0"/>
              <a:t> </a:t>
            </a:r>
            <a:r>
              <a:rPr lang="en-US" dirty="0" smtClean="0"/>
              <a:t>para el </a:t>
            </a:r>
            <a:r>
              <a:rPr lang="en-US" dirty="0" err="1" smtClean="0"/>
              <a:t>uso</a:t>
            </a:r>
            <a:endParaRPr lang="en-US" dirty="0"/>
          </a:p>
        </p:txBody>
      </p:sp>
      <p:sp>
        <p:nvSpPr>
          <p:cNvPr id="6" name="Content Placeholder 5"/>
          <p:cNvSpPr>
            <a:spLocks noGrp="1"/>
          </p:cNvSpPr>
          <p:nvPr>
            <p:ph sz="half" idx="1"/>
          </p:nvPr>
        </p:nvSpPr>
        <p:spPr>
          <a:xfrm>
            <a:off x="838200" y="1825625"/>
            <a:ext cx="3831077" cy="4351338"/>
          </a:xfrm>
        </p:spPr>
        <p:txBody>
          <a:bodyPr/>
          <a:lstStyle/>
          <a:p>
            <a:r>
              <a:rPr lang="en-US" dirty="0" err="1" smtClean="0"/>
              <a:t>Lugares</a:t>
            </a:r>
            <a:r>
              <a:rPr lang="en-US" dirty="0" smtClean="0"/>
              <a:t> </a:t>
            </a:r>
            <a:r>
              <a:rPr lang="en-US" dirty="0" err="1" smtClean="0"/>
              <a:t>donde</a:t>
            </a:r>
            <a:r>
              <a:rPr lang="en-US" dirty="0" smtClean="0"/>
              <a:t> se </a:t>
            </a:r>
            <a:r>
              <a:rPr lang="en-US" dirty="0" err="1" smtClean="0"/>
              <a:t>puede</a:t>
            </a:r>
            <a:r>
              <a:rPr lang="en-US" dirty="0" smtClean="0"/>
              <a:t> </a:t>
            </a:r>
            <a:r>
              <a:rPr lang="en-US" dirty="0" err="1" smtClean="0"/>
              <a:t>aplicar</a:t>
            </a:r>
            <a:endParaRPr lang="en-US" dirty="0" smtClean="0"/>
          </a:p>
          <a:p>
            <a:r>
              <a:rPr lang="en-US" dirty="0" err="1" smtClean="0"/>
              <a:t>Plagas</a:t>
            </a:r>
            <a:r>
              <a:rPr lang="en-US" dirty="0" smtClean="0"/>
              <a:t> </a:t>
            </a:r>
            <a:r>
              <a:rPr lang="en-US" dirty="0" err="1"/>
              <a:t>controladas</a:t>
            </a:r>
            <a:endParaRPr lang="en-US" dirty="0"/>
          </a:p>
          <a:p>
            <a:r>
              <a:rPr lang="en-US" dirty="0" err="1" smtClean="0"/>
              <a:t>Dosis</a:t>
            </a:r>
            <a:r>
              <a:rPr lang="en-US" dirty="0"/>
              <a:t> </a:t>
            </a:r>
            <a:r>
              <a:rPr lang="en-US" dirty="0" smtClean="0"/>
              <a:t>de</a:t>
            </a:r>
            <a:r>
              <a:rPr lang="en-US" dirty="0"/>
              <a:t> </a:t>
            </a:r>
            <a:r>
              <a:rPr lang="en-US" dirty="0" err="1"/>
              <a:t>aplicación</a:t>
            </a:r>
            <a:endParaRPr lang="en-US" dirty="0"/>
          </a:p>
          <a:p>
            <a:r>
              <a:rPr lang="en-US" dirty="0" err="1" smtClean="0"/>
              <a:t>Instrucciones</a:t>
            </a:r>
            <a:r>
              <a:rPr lang="en-US" dirty="0"/>
              <a:t> </a:t>
            </a:r>
            <a:r>
              <a:rPr lang="en-US" dirty="0" smtClean="0"/>
              <a:t>de</a:t>
            </a:r>
            <a:r>
              <a:rPr lang="en-US" dirty="0"/>
              <a:t> </a:t>
            </a:r>
            <a:r>
              <a:rPr lang="en-US" dirty="0" err="1" smtClean="0"/>
              <a:t>como</a:t>
            </a:r>
            <a:r>
              <a:rPr lang="en-US" dirty="0" smtClean="0"/>
              <a:t> </a:t>
            </a:r>
            <a:r>
              <a:rPr lang="en-US" dirty="0" err="1" smtClean="0"/>
              <a:t>mezclar</a:t>
            </a:r>
            <a:endParaRPr lang="en-US" dirty="0"/>
          </a:p>
          <a:p>
            <a:r>
              <a:rPr lang="en-US" dirty="0" err="1" smtClean="0"/>
              <a:t>Restricciones</a:t>
            </a:r>
            <a:r>
              <a:rPr lang="en-US" dirty="0"/>
              <a:t> </a:t>
            </a:r>
            <a:r>
              <a:rPr lang="en-US" dirty="0" err="1" smtClean="0"/>
              <a:t>durante</a:t>
            </a:r>
            <a:r>
              <a:rPr lang="en-US" dirty="0" smtClean="0"/>
              <a:t> la </a:t>
            </a:r>
            <a:r>
              <a:rPr lang="en-US" dirty="0" err="1"/>
              <a:t>aplicación</a:t>
            </a:r>
            <a:endParaRPr lang="en-US" dirty="0"/>
          </a:p>
          <a:p>
            <a:endParaRPr lang="en-US"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840349" y="1027906"/>
            <a:ext cx="3984287" cy="1995607"/>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6683" y="3163768"/>
            <a:ext cx="3267953" cy="3183727"/>
          </a:xfrm>
          <a:prstGeom prst="rect">
            <a:avLst/>
          </a:prstGeom>
        </p:spPr>
      </p:pic>
    </p:spTree>
    <p:extLst>
      <p:ext uri="{BB962C8B-B14F-4D97-AF65-F5344CB8AC3E}">
        <p14:creationId xmlns:p14="http://schemas.microsoft.com/office/powerpoint/2010/main" val="7703391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Instrucciones</a:t>
            </a:r>
            <a:r>
              <a:rPr lang="en-US" dirty="0"/>
              <a:t> de </a:t>
            </a:r>
            <a:r>
              <a:rPr lang="en-US" dirty="0" err="1" smtClean="0"/>
              <a:t>desecho</a:t>
            </a:r>
            <a:r>
              <a:rPr lang="en-US" dirty="0" smtClean="0"/>
              <a:t> </a:t>
            </a:r>
            <a:r>
              <a:rPr lang="en-US" dirty="0"/>
              <a:t>y </a:t>
            </a:r>
            <a:r>
              <a:rPr lang="en-US" dirty="0" err="1" smtClean="0"/>
              <a:t>almacenamiento</a:t>
            </a:r>
            <a:endParaRPr lang="en-US" dirty="0"/>
          </a:p>
        </p:txBody>
      </p:sp>
      <p:sp>
        <p:nvSpPr>
          <p:cNvPr id="6" name="Content Placeholder 5"/>
          <p:cNvSpPr>
            <a:spLocks noGrp="1"/>
          </p:cNvSpPr>
          <p:nvPr>
            <p:ph sz="half" idx="1"/>
          </p:nvPr>
        </p:nvSpPr>
        <p:spPr/>
        <p:txBody>
          <a:bodyPr/>
          <a:lstStyle/>
          <a:p>
            <a:r>
              <a:rPr lang="en-US" dirty="0" smtClean="0"/>
              <a:t>El</a:t>
            </a:r>
            <a:r>
              <a:rPr lang="en-US" dirty="0"/>
              <a:t> </a:t>
            </a:r>
            <a:r>
              <a:rPr lang="en-US" dirty="0" err="1" smtClean="0"/>
              <a:t>rango</a:t>
            </a:r>
            <a:r>
              <a:rPr lang="en-US" dirty="0"/>
              <a:t> </a:t>
            </a:r>
            <a:r>
              <a:rPr lang="en-US" dirty="0" smtClean="0"/>
              <a:t>de</a:t>
            </a:r>
            <a:r>
              <a:rPr lang="en-US" dirty="0"/>
              <a:t> </a:t>
            </a:r>
            <a:r>
              <a:rPr lang="en-US" dirty="0" smtClean="0"/>
              <a:t>la</a:t>
            </a:r>
            <a:r>
              <a:rPr lang="en-US" dirty="0"/>
              <a:t> </a:t>
            </a:r>
            <a:r>
              <a:rPr lang="en-US" dirty="0" err="1" smtClean="0"/>
              <a:t>temperatura</a:t>
            </a:r>
            <a:r>
              <a:rPr lang="en-US" dirty="0"/>
              <a:t> </a:t>
            </a:r>
            <a:r>
              <a:rPr lang="en-US" dirty="0" smtClean="0"/>
              <a:t>y </a:t>
            </a:r>
            <a:r>
              <a:rPr lang="en-US" dirty="0" err="1" smtClean="0"/>
              <a:t>condiciones</a:t>
            </a:r>
            <a:r>
              <a:rPr lang="en-US" dirty="0" smtClean="0"/>
              <a:t> de </a:t>
            </a:r>
            <a:r>
              <a:rPr lang="en-US" dirty="0" err="1"/>
              <a:t>almacenamiento</a:t>
            </a:r>
            <a:endParaRPr lang="en-US" dirty="0"/>
          </a:p>
          <a:p>
            <a:r>
              <a:rPr lang="en-US" dirty="0" err="1" smtClean="0"/>
              <a:t>Instrucciones</a:t>
            </a:r>
            <a:r>
              <a:rPr lang="en-US" dirty="0"/>
              <a:t> </a:t>
            </a:r>
            <a:r>
              <a:rPr lang="en-US" dirty="0" err="1" smtClean="0"/>
              <a:t>específicas</a:t>
            </a:r>
            <a:r>
              <a:rPr lang="en-US" dirty="0"/>
              <a:t> </a:t>
            </a:r>
            <a:r>
              <a:rPr lang="en-US" dirty="0" smtClean="0"/>
              <a:t>para</a:t>
            </a:r>
            <a:r>
              <a:rPr lang="en-US" dirty="0"/>
              <a:t> </a:t>
            </a:r>
            <a:r>
              <a:rPr lang="en-US" dirty="0" smtClean="0"/>
              <a:t>el</a:t>
            </a:r>
            <a:r>
              <a:rPr lang="en-US" dirty="0"/>
              <a:t> </a:t>
            </a:r>
            <a:r>
              <a:rPr lang="en-US" dirty="0" err="1" smtClean="0"/>
              <a:t>desecho</a:t>
            </a:r>
            <a:r>
              <a:rPr lang="en-US" dirty="0"/>
              <a:t> </a:t>
            </a:r>
            <a:r>
              <a:rPr lang="en-US" dirty="0" smtClean="0"/>
              <a:t>y</a:t>
            </a:r>
            <a:r>
              <a:rPr lang="en-US" dirty="0"/>
              <a:t> </a:t>
            </a:r>
            <a:r>
              <a:rPr lang="en-US" dirty="0" err="1" smtClean="0"/>
              <a:t>almacenamiento</a:t>
            </a:r>
            <a:endParaRPr lang="en-US" dirty="0"/>
          </a:p>
        </p:txBody>
      </p:sp>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6765"/>
            <a:ext cx="5181600" cy="400905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8967730" y="6518028"/>
            <a:ext cx="322427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 action="ppaction://noaction"/>
              </a:rPr>
              <a:t>Volver a la Tabla de Contenido</a:t>
            </a:r>
            <a:endParaRPr lang="en-US" b="1" dirty="0">
              <a:solidFill>
                <a:prstClr val="white"/>
              </a:solidFill>
            </a:endParaRPr>
          </a:p>
        </p:txBody>
      </p:sp>
    </p:spTree>
    <p:extLst>
      <p:ext uri="{BB962C8B-B14F-4D97-AF65-F5344CB8AC3E}">
        <p14:creationId xmlns:p14="http://schemas.microsoft.com/office/powerpoint/2010/main" val="35709709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4737" y="1122363"/>
            <a:ext cx="9533263" cy="2387600"/>
          </a:xfrm>
        </p:spPr>
        <p:txBody>
          <a:bodyPr>
            <a:normAutofit fontScale="90000"/>
          </a:bodyPr>
          <a:lstStyle/>
          <a:p>
            <a:r>
              <a:rPr lang="es-ES_tradnl" noProof="0" dirty="0" smtClean="0"/>
              <a:t>Sección 10: protección de las personas y el medio ambiente al utilizar pesticidas</a:t>
            </a:r>
            <a:endParaRPr lang="es-ES_tradnl" noProof="0" dirty="0"/>
          </a:p>
        </p:txBody>
      </p:sp>
      <p:sp>
        <p:nvSpPr>
          <p:cNvPr id="3" name="Subtitle 2"/>
          <p:cNvSpPr>
            <a:spLocks noGrp="1"/>
          </p:cNvSpPr>
          <p:nvPr>
            <p:ph type="subTitle" idx="1"/>
          </p:nvPr>
        </p:nvSpPr>
        <p:spPr>
          <a:xfrm>
            <a:off x="1524000" y="3602038"/>
            <a:ext cx="9144000" cy="993408"/>
          </a:xfrm>
        </p:spPr>
        <p:txBody>
          <a:bodyPr/>
          <a:lstStyle/>
          <a:p>
            <a:r>
              <a:rPr lang="es-ES_tradnl" noProof="0" dirty="0" smtClean="0"/>
              <a:t>Temas de capacitación sólo para los manipuladores</a:t>
            </a:r>
          </a:p>
          <a:p>
            <a:endParaRPr lang="es-ES_tradnl" noProof="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874369" y="6518028"/>
            <a:ext cx="3317631"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25118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Quién</a:t>
            </a:r>
            <a:r>
              <a:rPr lang="en-US" dirty="0"/>
              <a:t> </a:t>
            </a:r>
            <a:r>
              <a:rPr lang="en-US" dirty="0" err="1"/>
              <a:t>está</a:t>
            </a:r>
            <a:r>
              <a:rPr lang="en-US" dirty="0"/>
              <a:t> </a:t>
            </a:r>
            <a:r>
              <a:rPr lang="en-US" dirty="0" err="1"/>
              <a:t>protegido</a:t>
            </a:r>
            <a:r>
              <a:rPr lang="en-US" dirty="0"/>
              <a:t>?</a:t>
            </a:r>
          </a:p>
        </p:txBody>
      </p:sp>
      <p:sp>
        <p:nvSpPr>
          <p:cNvPr id="3" name="Content Placeholder 2"/>
          <p:cNvSpPr>
            <a:spLocks noGrp="1"/>
          </p:cNvSpPr>
          <p:nvPr>
            <p:ph idx="1"/>
          </p:nvPr>
        </p:nvSpPr>
        <p:spPr/>
        <p:txBody>
          <a:bodyPr/>
          <a:lstStyle/>
          <a:p>
            <a:r>
              <a:rPr lang="es-ES" dirty="0"/>
              <a:t>Trabajadores - personas empleadas para realizar tareas relacionadas con la producción de plantas agrícolas</a:t>
            </a:r>
          </a:p>
          <a:p>
            <a:r>
              <a:rPr lang="es-ES" dirty="0"/>
              <a:t>Manipuladores de pesticidas - personas empleadas para mezclar, cargar o aplicar pesticidas para uso en establecimientos agrícolas en la producción de plantas agrícolas</a:t>
            </a:r>
          </a:p>
          <a:p>
            <a:r>
              <a:rPr lang="es-ES" dirty="0"/>
              <a:t>Otras personas presentes durante las aplicaciones de pesticidas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439804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Manipuladores de pesticidas</a:t>
            </a:r>
            <a:endParaRPr lang="es-ES_tradnl" noProof="0" dirty="0"/>
          </a:p>
        </p:txBody>
      </p:sp>
      <p:sp>
        <p:nvSpPr>
          <p:cNvPr id="5" name="Content Placeholder 4"/>
          <p:cNvSpPr>
            <a:spLocks noGrp="1"/>
          </p:cNvSpPr>
          <p:nvPr>
            <p:ph idx="1"/>
          </p:nvPr>
        </p:nvSpPr>
        <p:spPr/>
        <p:txBody>
          <a:bodyPr>
            <a:normAutofit/>
          </a:bodyPr>
          <a:lstStyle/>
          <a:p>
            <a:r>
              <a:rPr lang="es-ES_tradnl" noProof="0" dirty="0" smtClean="0"/>
              <a:t>Manipuladores de pesticidas son empleados que: </a:t>
            </a:r>
          </a:p>
          <a:p>
            <a:pPr lvl="1"/>
            <a:r>
              <a:rPr lang="es-ES_tradnl" sz="2800" noProof="0" dirty="0" smtClean="0"/>
              <a:t>Mezclan, cargan y aplican pesticidas agrícolas </a:t>
            </a:r>
          </a:p>
          <a:p>
            <a:pPr lvl="1"/>
            <a:r>
              <a:rPr lang="es-ES_tradnl" sz="2800" noProof="0" dirty="0" smtClean="0"/>
              <a:t>Son </a:t>
            </a:r>
            <a:r>
              <a:rPr lang="es-ES_tradnl" sz="2800" noProof="0" dirty="0" err="1" smtClean="0"/>
              <a:t>bandereros</a:t>
            </a:r>
            <a:r>
              <a:rPr lang="es-ES_tradnl" sz="2800" noProof="0" dirty="0" smtClean="0"/>
              <a:t> </a:t>
            </a:r>
            <a:r>
              <a:rPr lang="es-ES_tradnl" sz="2600" noProof="0" dirty="0" smtClean="0"/>
              <a:t>o</a:t>
            </a:r>
            <a:r>
              <a:rPr lang="es-ES_tradnl" noProof="0" dirty="0" smtClean="0"/>
              <a:t> </a:t>
            </a:r>
            <a:r>
              <a:rPr lang="es-ES_tradnl" sz="2800" noProof="0" dirty="0" smtClean="0"/>
              <a:t>guías para los pilotos durante las aplicaciones aéreas</a:t>
            </a:r>
          </a:p>
          <a:p>
            <a:pPr lvl="1"/>
            <a:r>
              <a:rPr lang="es-ES_tradnl" sz="2800" noProof="0" dirty="0" smtClean="0"/>
              <a:t>Son responsables de la limpieza y reparación del equipo de aplicación de pesticidas</a:t>
            </a:r>
          </a:p>
          <a:p>
            <a:pPr>
              <a:lnSpc>
                <a:spcPct val="100000"/>
              </a:lnSpc>
              <a:spcBef>
                <a:spcPts val="0"/>
              </a:spcBef>
              <a:defRPr/>
            </a:pPr>
            <a:r>
              <a:rPr lang="es-ES_tradnl" noProof="0" dirty="0" smtClean="0"/>
              <a:t>Los regadores pueden ser considerados como manipuladores de pesticidas si trabajan con sistemas de </a:t>
            </a:r>
            <a:r>
              <a:rPr lang="es-ES_tradnl" noProof="0" dirty="0" err="1" smtClean="0"/>
              <a:t>quimigación</a:t>
            </a:r>
            <a:r>
              <a:rPr lang="es-ES_tradnl" noProof="0" dirty="0" smtClean="0"/>
              <a:t> </a:t>
            </a:r>
          </a:p>
          <a:p>
            <a:r>
              <a:rPr lang="es-ES_tradnl" noProof="0" dirty="0" smtClean="0"/>
              <a:t>Los empleados que manejan pesticidas deben tener por lo menos 18 años de edad</a:t>
            </a:r>
            <a:endParaRPr lang="es-ES_tradnl" noProof="0" dirty="0"/>
          </a:p>
        </p:txBody>
      </p:sp>
    </p:spTree>
    <p:extLst>
      <p:ext uri="{BB962C8B-B14F-4D97-AF65-F5344CB8AC3E}">
        <p14:creationId xmlns:p14="http://schemas.microsoft.com/office/powerpoint/2010/main" val="14083194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Carteles de advertencia en las áreas tratadas</a:t>
            </a:r>
            <a:endParaRPr lang="es-ES_tradnl" noProof="0" dirty="0"/>
          </a:p>
        </p:txBody>
      </p:sp>
      <p:sp>
        <p:nvSpPr>
          <p:cNvPr id="3" name="Content Placeholder 2"/>
          <p:cNvSpPr>
            <a:spLocks noGrp="1"/>
          </p:cNvSpPr>
          <p:nvPr>
            <p:ph idx="1"/>
          </p:nvPr>
        </p:nvSpPr>
        <p:spPr>
          <a:xfrm>
            <a:off x="838200" y="1825625"/>
            <a:ext cx="4913243" cy="4509074"/>
          </a:xfrm>
        </p:spPr>
        <p:txBody>
          <a:bodyPr>
            <a:normAutofit fontScale="92500" lnSpcReduction="20000"/>
          </a:bodyPr>
          <a:lstStyle/>
          <a:p>
            <a:r>
              <a:rPr lang="es-ES_tradnl" noProof="0" dirty="0" smtClean="0"/>
              <a:t>Requerido cuando se aplica un pesticida que tiene un REI más de:</a:t>
            </a:r>
          </a:p>
          <a:p>
            <a:pPr lvl="1"/>
            <a:r>
              <a:rPr lang="es-ES_tradnl" sz="2800" noProof="0" dirty="0" smtClean="0"/>
              <a:t>48 horas al aire libre</a:t>
            </a:r>
          </a:p>
          <a:p>
            <a:pPr lvl="1"/>
            <a:r>
              <a:rPr lang="es-ES_tradnl" sz="2800" noProof="0" dirty="0" smtClean="0"/>
              <a:t>4 horas en espacios cerrados</a:t>
            </a:r>
          </a:p>
          <a:p>
            <a:pPr defTabSz="881390">
              <a:defRPr/>
            </a:pPr>
            <a:r>
              <a:rPr lang="es-ES_tradnl" noProof="0" dirty="0" smtClean="0"/>
              <a:t>La colocación de los rótulos en el área tratada también es necesario cuando la etiqueta lo requiera</a:t>
            </a:r>
          </a:p>
          <a:p>
            <a:r>
              <a:rPr lang="es-ES_tradnl" noProof="0" dirty="0" smtClean="0"/>
              <a:t>El empleador es responsable de revisar la etiqueta para cumplir con los requisitos de REI y los requisitos de colocación de los carteles de advertencia</a:t>
            </a:r>
            <a:endParaRPr lang="es-ES_tradnl" noProof="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2533" y="2005123"/>
            <a:ext cx="6029467" cy="4517528"/>
          </a:xfrm>
          <a:prstGeom prst="rect">
            <a:avLst/>
          </a:prstGeom>
        </p:spPr>
      </p:pic>
      <p:sp>
        <p:nvSpPr>
          <p:cNvPr id="6" name="TextBox 5"/>
          <p:cNvSpPr txBox="1"/>
          <p:nvPr/>
        </p:nvSpPr>
        <p:spPr>
          <a:xfrm>
            <a:off x="6875417" y="6462169"/>
            <a:ext cx="5316583" cy="307777"/>
          </a:xfrm>
          <a:prstGeom prst="rect">
            <a:avLst/>
          </a:prstGeom>
          <a:noFill/>
        </p:spPr>
        <p:txBody>
          <a:bodyPr wrap="square" rtlCol="0">
            <a:spAutoFit/>
          </a:bodyPr>
          <a:lstStyle/>
          <a:p>
            <a:pPr algn="r"/>
            <a:r>
              <a:rPr lang="en-US" sz="1400" dirty="0" err="1" smtClean="0"/>
              <a:t>Crédito</a:t>
            </a:r>
            <a:r>
              <a:rPr lang="en-US" sz="1400" dirty="0" smtClean="0"/>
              <a:t> de la imagen: </a:t>
            </a:r>
            <a:r>
              <a:rPr lang="en-US" sz="1400" dirty="0"/>
              <a:t>Betsy Buffington, Iowa State University</a:t>
            </a:r>
          </a:p>
        </p:txBody>
      </p:sp>
    </p:spTree>
    <p:extLst>
      <p:ext uri="{BB962C8B-B14F-4D97-AF65-F5344CB8AC3E}">
        <p14:creationId xmlns:p14="http://schemas.microsoft.com/office/powerpoint/2010/main" val="42173873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noProof="0" dirty="0" smtClean="0"/>
              <a:t>La aplicación y uso apropiado de pesticidas</a:t>
            </a:r>
            <a:endParaRPr lang="es-ES_tradnl" noProof="0" dirty="0"/>
          </a:p>
        </p:txBody>
      </p:sp>
      <p:sp>
        <p:nvSpPr>
          <p:cNvPr id="3" name="Content Placeholder 2"/>
          <p:cNvSpPr>
            <a:spLocks noGrp="1"/>
          </p:cNvSpPr>
          <p:nvPr>
            <p:ph idx="1"/>
          </p:nvPr>
        </p:nvSpPr>
        <p:spPr/>
        <p:txBody>
          <a:bodyPr>
            <a:normAutofit fontScale="92500" lnSpcReduction="10000"/>
          </a:bodyPr>
          <a:lstStyle/>
          <a:p>
            <a:r>
              <a:rPr lang="es-ES_tradnl" noProof="0" dirty="0" smtClean="0"/>
              <a:t>Para asegurarse de que están aplicando el producto de manera segura y precisa, los manipuladores de pesticidas deben permanecer alerta durante todo el tiempo que dura la aplicación y deben observar el área y el equipo de aplicación con frecuencia para asegurarse de que:</a:t>
            </a:r>
          </a:p>
          <a:p>
            <a:pPr lvl="1"/>
            <a:r>
              <a:rPr lang="es-ES_tradnl" sz="2800" noProof="0" dirty="0" smtClean="0"/>
              <a:t>El pesticida es aplicado en el lugar destinado</a:t>
            </a:r>
          </a:p>
          <a:p>
            <a:pPr lvl="1"/>
            <a:r>
              <a:rPr lang="es-ES_tradnl" sz="2800" noProof="0" dirty="0" smtClean="0"/>
              <a:t>El equipo está distribuyendo el pesticida uniformemente y con buena cobertura</a:t>
            </a:r>
          </a:p>
          <a:p>
            <a:pPr lvl="1"/>
            <a:r>
              <a:rPr lang="es-ES_tradnl" sz="2800" noProof="0" dirty="0" smtClean="0"/>
              <a:t>Las mezclas de pesticidas en el tanque se agitan adecuadamente y parecen uniformes y no se separan, sedimentan o coagulan formando grumos</a:t>
            </a:r>
          </a:p>
          <a:p>
            <a:pPr lvl="1"/>
            <a:r>
              <a:rPr lang="es-ES_tradnl" sz="2800" noProof="0" dirty="0" smtClean="0"/>
              <a:t>Las mangueras, válvulas, boquillas, tolvas y otras piezas del equipo están funcionando correctamente</a:t>
            </a:r>
            <a:endParaRPr lang="es-ES_tradnl" noProof="0" dirty="0"/>
          </a:p>
        </p:txBody>
      </p:sp>
    </p:spTree>
    <p:extLst>
      <p:ext uri="{BB962C8B-B14F-4D97-AF65-F5344CB8AC3E}">
        <p14:creationId xmlns:p14="http://schemas.microsoft.com/office/powerpoint/2010/main" val="34650605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noProof="0" dirty="0" smtClean="0"/>
              <a:t>Los requisitos de seguridad para el </a:t>
            </a:r>
            <a:br>
              <a:rPr lang="es-ES_tradnl" noProof="0" dirty="0" smtClean="0"/>
            </a:br>
            <a:r>
              <a:rPr lang="es-ES_tradnl" noProof="0" dirty="0" smtClean="0"/>
              <a:t>transporte de pesticidas</a:t>
            </a:r>
            <a:endParaRPr lang="es-ES_tradnl" noProof="0" dirty="0"/>
          </a:p>
        </p:txBody>
      </p:sp>
      <p:sp>
        <p:nvSpPr>
          <p:cNvPr id="7" name="Content Placeholder 6"/>
          <p:cNvSpPr>
            <a:spLocks noGrp="1"/>
          </p:cNvSpPr>
          <p:nvPr>
            <p:ph idx="1"/>
          </p:nvPr>
        </p:nvSpPr>
        <p:spPr/>
        <p:txBody>
          <a:bodyPr>
            <a:normAutofit lnSpcReduction="10000"/>
          </a:bodyPr>
          <a:lstStyle/>
          <a:p>
            <a:r>
              <a:rPr lang="es-ES_tradnl" noProof="0" dirty="0" smtClean="0"/>
              <a:t>Transporte los pesticidas en la cama del camión, área de carga, o en la  parte trasera del equipo de aplicación. </a:t>
            </a:r>
          </a:p>
          <a:p>
            <a:r>
              <a:rPr lang="es-ES_tradnl" noProof="0" dirty="0" smtClean="0"/>
              <a:t>Revise los envases para detectar fugas antes de cargarlos y descargarlos</a:t>
            </a:r>
          </a:p>
          <a:p>
            <a:r>
              <a:rPr lang="es-ES_tradnl" noProof="0" dirty="0" smtClean="0"/>
              <a:t>Proteja los envases contra la lluvia y los otros daños potenciales a causa del clima </a:t>
            </a:r>
          </a:p>
          <a:p>
            <a:r>
              <a:rPr lang="es-ES_tradnl" noProof="0" dirty="0" smtClean="0"/>
              <a:t>Asegure o amarre todos los envases de pesticidas en el área de la carga. </a:t>
            </a:r>
          </a:p>
          <a:p>
            <a:r>
              <a:rPr lang="es-ES_tradnl" noProof="0" dirty="0" smtClean="0"/>
              <a:t>Observe los envases todo el tiempo durante el transporte</a:t>
            </a:r>
          </a:p>
          <a:p>
            <a:r>
              <a:rPr lang="es-ES_tradnl" noProof="0" dirty="0" smtClean="0"/>
              <a:t>Guarde/mantenga los envases en un área bajo llave</a:t>
            </a:r>
            <a:endParaRPr lang="es-ES_tradnl" noProof="0" dirty="0"/>
          </a:p>
        </p:txBody>
      </p:sp>
    </p:spTree>
    <p:extLst>
      <p:ext uri="{BB962C8B-B14F-4D97-AF65-F5344CB8AC3E}">
        <p14:creationId xmlns:p14="http://schemas.microsoft.com/office/powerpoint/2010/main" val="4439214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Almacenamiento y desecho de pesticidas</a:t>
            </a:r>
            <a:endParaRPr lang="es-ES_tradnl" noProof="0" dirty="0"/>
          </a:p>
        </p:txBody>
      </p:sp>
      <p:sp>
        <p:nvSpPr>
          <p:cNvPr id="3" name="Content Placeholder 2"/>
          <p:cNvSpPr>
            <a:spLocks noGrp="1"/>
          </p:cNvSpPr>
          <p:nvPr>
            <p:ph idx="1"/>
          </p:nvPr>
        </p:nvSpPr>
        <p:spPr/>
        <p:txBody>
          <a:bodyPr>
            <a:normAutofit/>
          </a:bodyPr>
          <a:lstStyle/>
          <a:p>
            <a:r>
              <a:rPr lang="es-ES_tradnl" noProof="0" dirty="0" smtClean="0"/>
              <a:t>Las instrucciones del almacenamiento y desecho de los pesticidas se encuentran usualmente en las últimas páginas de la etiqueta</a:t>
            </a:r>
          </a:p>
          <a:p>
            <a:r>
              <a:rPr lang="es-ES_tradnl" noProof="0" dirty="0" smtClean="0"/>
              <a:t>Las regulaciones del almacenamiento y desecho de pesticidas pueden variar de estado en estado y entre los condados </a:t>
            </a:r>
          </a:p>
          <a:p>
            <a:r>
              <a:rPr lang="es-ES_tradnl" noProof="0" dirty="0" smtClean="0"/>
              <a:t>Los empleadores se deben verificar con las agencias que regulan los pesticidas en su estado si existen regulaciones en adición a los requisitos en la etiqueta. Pueden incluir regulaciones adicionales sobre el almacenamiento y desecho de pesticidas, servicios de reciclaje de envases vacíos y programas de recolección de pesticidas no usados. </a:t>
            </a:r>
            <a:endParaRPr lang="es-ES_tradnl" noProof="0" dirty="0"/>
          </a:p>
        </p:txBody>
      </p:sp>
    </p:spTree>
    <p:extLst>
      <p:ext uri="{BB962C8B-B14F-4D97-AF65-F5344CB8AC3E}">
        <p14:creationId xmlns:p14="http://schemas.microsoft.com/office/powerpoint/2010/main" val="36847681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64578" cy="1325563"/>
          </a:xfrm>
        </p:spPr>
        <p:txBody>
          <a:bodyPr>
            <a:noAutofit/>
          </a:bodyPr>
          <a:lstStyle/>
          <a:p>
            <a:r>
              <a:rPr lang="es-ES_tradnl" sz="3600" noProof="0" dirty="0" smtClean="0"/>
              <a:t>Procedimientos generales para la limpieza de derrames</a:t>
            </a:r>
            <a:endParaRPr lang="es-ES_tradnl" sz="3600" noProof="0" dirty="0"/>
          </a:p>
        </p:txBody>
      </p:sp>
      <p:sp>
        <p:nvSpPr>
          <p:cNvPr id="3" name="Content Placeholder 2"/>
          <p:cNvSpPr>
            <a:spLocks noGrp="1"/>
          </p:cNvSpPr>
          <p:nvPr>
            <p:ph idx="1"/>
          </p:nvPr>
        </p:nvSpPr>
        <p:spPr>
          <a:xfrm>
            <a:off x="533400" y="2142893"/>
            <a:ext cx="5778731" cy="4351338"/>
          </a:xfrm>
        </p:spPr>
        <p:txBody>
          <a:bodyPr>
            <a:normAutofit fontScale="92500" lnSpcReduction="20000"/>
          </a:bodyPr>
          <a:lstStyle/>
          <a:p>
            <a:r>
              <a:rPr lang="es-ES_tradnl" noProof="0" dirty="0" smtClean="0"/>
              <a:t>Protéjase poniendo el PPE indicado en la etiqueta</a:t>
            </a:r>
          </a:p>
          <a:p>
            <a:r>
              <a:rPr lang="es-ES_tradnl" noProof="0" dirty="0" smtClean="0"/>
              <a:t>Controle el derrame poniendo el envase en posición vertical para evitar que el pesticida se derrame más o poniendo el envase roto o con fugas en una bolsa de plástico u otro envase secundario.</a:t>
            </a:r>
          </a:p>
          <a:p>
            <a:r>
              <a:rPr lang="es-ES_tradnl" noProof="0" dirty="0" smtClean="0"/>
              <a:t>Contenga el derrame y el área contaminada usando un material absorbente para evitar que el producto se extienda</a:t>
            </a:r>
          </a:p>
          <a:p>
            <a:r>
              <a:rPr lang="es-ES_tradnl" noProof="0" dirty="0" smtClean="0"/>
              <a:t>Limpie el derrame de acuerdo con las instrucciones en la etiquetas</a:t>
            </a:r>
          </a:p>
          <a:p>
            <a:endParaRPr lang="es-ES_tradnl" noProof="0"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66090" y="1122754"/>
            <a:ext cx="5425910" cy="5407621"/>
          </a:xfrm>
          <a:prstGeom prst="rect">
            <a:avLst/>
          </a:prstGeom>
        </p:spPr>
      </p:pic>
      <p:sp>
        <p:nvSpPr>
          <p:cNvPr id="6" name="TextBox 5"/>
          <p:cNvSpPr txBox="1"/>
          <p:nvPr/>
        </p:nvSpPr>
        <p:spPr>
          <a:xfrm>
            <a:off x="5314123" y="6494231"/>
            <a:ext cx="6877877" cy="307777"/>
          </a:xfrm>
          <a:prstGeom prst="rect">
            <a:avLst/>
          </a:prstGeom>
          <a:noFill/>
        </p:spPr>
        <p:txBody>
          <a:bodyPr wrap="square" rtlCol="0">
            <a:spAutoFit/>
          </a:bodyPr>
          <a:lstStyle/>
          <a:p>
            <a:pPr algn="r"/>
            <a:r>
              <a:rPr lang="en-US" sz="1400" dirty="0" err="1" smtClean="0"/>
              <a:t>Crédito</a:t>
            </a:r>
            <a:r>
              <a:rPr lang="en-US" sz="1400" dirty="0" smtClean="0"/>
              <a:t> de la imagen: </a:t>
            </a:r>
            <a:r>
              <a:rPr lang="en-US" sz="1400" dirty="0"/>
              <a:t>Penn State Extension, The Pennsylvania State University</a:t>
            </a:r>
          </a:p>
        </p:txBody>
      </p:sp>
    </p:spTree>
    <p:extLst>
      <p:ext uri="{BB962C8B-B14F-4D97-AF65-F5344CB8AC3E}">
        <p14:creationId xmlns:p14="http://schemas.microsoft.com/office/powerpoint/2010/main" val="34901629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No rocíe a otras personas</a:t>
            </a:r>
            <a:endParaRPr lang="es-ES_tradnl" noProof="0" dirty="0"/>
          </a:p>
        </p:txBody>
      </p:sp>
      <p:sp>
        <p:nvSpPr>
          <p:cNvPr id="3" name="Content Placeholder 2"/>
          <p:cNvSpPr>
            <a:spLocks noGrp="1"/>
          </p:cNvSpPr>
          <p:nvPr>
            <p:ph idx="1"/>
          </p:nvPr>
        </p:nvSpPr>
        <p:spPr>
          <a:xfrm>
            <a:off x="672946" y="1580519"/>
            <a:ext cx="10988967" cy="4351338"/>
          </a:xfrm>
        </p:spPr>
        <p:txBody>
          <a:bodyPr/>
          <a:lstStyle/>
          <a:p>
            <a:r>
              <a:rPr lang="es-ES_tradnl" noProof="0" dirty="0" smtClean="0"/>
              <a:t>Los manipuladores </a:t>
            </a:r>
            <a:r>
              <a:rPr lang="es-ES_tradnl" dirty="0"/>
              <a:t>de pesticidas tienen prohibido </a:t>
            </a:r>
            <a:r>
              <a:rPr lang="es-ES_tradnl" noProof="0" dirty="0" smtClean="0"/>
              <a:t>aplicar pesticidas en una manera que puede contaminar a los trabajadores u otras personas ya sea directamente o a través del acarreo. </a:t>
            </a:r>
            <a:endParaRPr lang="es-ES_tradnl" noProof="0"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77292"/>
            <a:ext cx="12192000" cy="3529584"/>
          </a:xfrm>
          <a:prstGeom prst="rect">
            <a:avLst/>
          </a:prstGeom>
        </p:spPr>
      </p:pic>
      <p:sp>
        <p:nvSpPr>
          <p:cNvPr id="8" name="TextBox 7"/>
          <p:cNvSpPr txBox="1"/>
          <p:nvPr/>
        </p:nvSpPr>
        <p:spPr>
          <a:xfrm>
            <a:off x="6875417" y="6506876"/>
            <a:ext cx="5316583" cy="307777"/>
          </a:xfrm>
          <a:prstGeom prst="rect">
            <a:avLst/>
          </a:prstGeom>
          <a:noFill/>
        </p:spPr>
        <p:txBody>
          <a:bodyPr wrap="square" rtlCol="0">
            <a:spAutoFit/>
          </a:bodyPr>
          <a:lstStyle/>
          <a:p>
            <a:pPr algn="r"/>
            <a:r>
              <a:rPr lang="en-US" sz="1400" dirty="0" err="1" smtClean="0"/>
              <a:t>Crédito</a:t>
            </a:r>
            <a:r>
              <a:rPr lang="en-US" sz="1400" dirty="0" smtClean="0"/>
              <a:t> de la imagen: </a:t>
            </a:r>
            <a:r>
              <a:rPr lang="en-US" sz="1400" dirty="0"/>
              <a:t>Chazzbo Media</a:t>
            </a:r>
          </a:p>
        </p:txBody>
      </p:sp>
    </p:spTree>
    <p:extLst>
      <p:ext uri="{BB962C8B-B14F-4D97-AF65-F5344CB8AC3E}">
        <p14:creationId xmlns:p14="http://schemas.microsoft.com/office/powerpoint/2010/main" val="22668958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70224" cy="1325563"/>
          </a:xfrm>
        </p:spPr>
        <p:txBody>
          <a:bodyPr>
            <a:normAutofit/>
          </a:bodyPr>
          <a:lstStyle/>
          <a:p>
            <a:r>
              <a:rPr lang="es-ES_tradnl" noProof="0" dirty="0" smtClean="0"/>
              <a:t>Reducir los riesgos por el acarreo de pesticidas</a:t>
            </a:r>
            <a:endParaRPr lang="es-ES_tradnl" noProof="0" dirty="0"/>
          </a:p>
        </p:txBody>
      </p:sp>
      <p:sp>
        <p:nvSpPr>
          <p:cNvPr id="3" name="Content Placeholder 2"/>
          <p:cNvSpPr>
            <a:spLocks noGrp="1"/>
          </p:cNvSpPr>
          <p:nvPr>
            <p:ph idx="1"/>
          </p:nvPr>
        </p:nvSpPr>
        <p:spPr/>
        <p:txBody>
          <a:bodyPr>
            <a:normAutofit/>
          </a:bodyPr>
          <a:lstStyle/>
          <a:p>
            <a:r>
              <a:rPr lang="es-ES_tradnl" noProof="0" dirty="0" smtClean="0"/>
              <a:t>Los pesticidas tienen un mayor potencial de ser acarreados fuera del área de aplicación cuando se aplican a través de boquillas diseñadas para producir pequeñas gotas</a:t>
            </a:r>
          </a:p>
          <a:p>
            <a:r>
              <a:rPr lang="es-ES_tradnl" noProof="0" dirty="0" smtClean="0"/>
              <a:t>El viento también toma una parte importante en la dispersión y la distancia a que los vapores o el polvo pueden viajar</a:t>
            </a:r>
          </a:p>
          <a:p>
            <a:r>
              <a:rPr lang="es-ES_tradnl" noProof="0" dirty="0" smtClean="0"/>
              <a:t>Las zonas de exclusión durante las aplicaciones (AEZ) están diseñadas para proteger a las personas del acarreo</a:t>
            </a:r>
          </a:p>
          <a:p>
            <a:endParaRPr lang="es-ES_tradnl" noProof="0" dirty="0"/>
          </a:p>
        </p:txBody>
      </p:sp>
    </p:spTree>
    <p:extLst>
      <p:ext uri="{BB962C8B-B14F-4D97-AF65-F5344CB8AC3E}">
        <p14:creationId xmlns:p14="http://schemas.microsoft.com/office/powerpoint/2010/main" val="36466166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474190" y="0"/>
            <a:ext cx="8771243" cy="8666922"/>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89371" y="1586416"/>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52197" y="200467"/>
            <a:ext cx="10515600" cy="1325563"/>
          </a:xfrm>
        </p:spPr>
        <p:txBody>
          <a:bodyPr>
            <a:normAutofit/>
          </a:bodyPr>
          <a:lstStyle/>
          <a:p>
            <a:r>
              <a:rPr lang="es-ES_tradnl" sz="3600" noProof="0" dirty="0" err="1" smtClean="0"/>
              <a:t>AEZs</a:t>
            </a:r>
            <a:r>
              <a:rPr lang="es-ES_tradnl" sz="3600" noProof="0" dirty="0" smtClean="0"/>
              <a:t> en áreas al aire libre</a:t>
            </a:r>
            <a:endParaRPr lang="es-ES_tradnl" sz="3600" noProof="0" dirty="0"/>
          </a:p>
        </p:txBody>
      </p:sp>
      <p:pic>
        <p:nvPicPr>
          <p:cNvPr id="9" name="Picture 8"/>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695379" y="2497912"/>
            <a:ext cx="1309582" cy="1309582"/>
          </a:xfrm>
          <a:prstGeom prst="rect">
            <a:avLst/>
          </a:prstGeom>
        </p:spPr>
      </p:pic>
      <p:cxnSp>
        <p:nvCxnSpPr>
          <p:cNvPr id="17" name="Straight Arrow Connector 16"/>
          <p:cNvCxnSpPr>
            <a:stCxn id="9" idx="0"/>
          </p:cNvCxnSpPr>
          <p:nvPr/>
        </p:nvCxnSpPr>
        <p:spPr>
          <a:xfrm flipV="1">
            <a:off x="2350170" y="1744248"/>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54680" y="3140665"/>
            <a:ext cx="7852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350170" y="3795456"/>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1"/>
          </p:cNvCxnSpPr>
          <p:nvPr/>
        </p:nvCxnSpPr>
        <p:spPr>
          <a:xfrm flipH="1" flipV="1">
            <a:off x="817104" y="3140665"/>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721631" y="4104429"/>
            <a:ext cx="2793074"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26" idx="0"/>
          </p:cNvCxnSpPr>
          <p:nvPr/>
        </p:nvCxnSpPr>
        <p:spPr>
          <a:xfrm flipH="1" flipV="1">
            <a:off x="8885340" y="178196"/>
            <a:ext cx="2942" cy="31883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26" idx="2"/>
          </p:cNvCxnSpPr>
          <p:nvPr/>
        </p:nvCxnSpPr>
        <p:spPr>
          <a:xfrm flipH="1">
            <a:off x="8885340" y="5804928"/>
            <a:ext cx="2942" cy="26750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0261859" y="4104429"/>
            <a:ext cx="282237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53802" y="2671404"/>
            <a:ext cx="741577" cy="523220"/>
          </a:xfrm>
          <a:prstGeom prst="rect">
            <a:avLst/>
          </a:prstGeom>
          <a:noFill/>
        </p:spPr>
        <p:txBody>
          <a:bodyPr wrap="square" rtlCol="0">
            <a:spAutoFit/>
          </a:bodyPr>
          <a:lstStyle/>
          <a:p>
            <a:pPr algn="ctr"/>
            <a:r>
              <a:rPr lang="en-US" sz="2800" dirty="0"/>
              <a:t>25’</a:t>
            </a:r>
          </a:p>
        </p:txBody>
      </p:sp>
      <p:sp>
        <p:nvSpPr>
          <p:cNvPr id="41" name="TextBox 40"/>
          <p:cNvSpPr txBox="1"/>
          <p:nvPr/>
        </p:nvSpPr>
        <p:spPr>
          <a:xfrm>
            <a:off x="5940513" y="3616605"/>
            <a:ext cx="849266" cy="523220"/>
          </a:xfrm>
          <a:prstGeom prst="rect">
            <a:avLst/>
          </a:prstGeom>
          <a:noFill/>
        </p:spPr>
        <p:txBody>
          <a:bodyPr wrap="square" rtlCol="0">
            <a:spAutoFit/>
          </a:bodyPr>
          <a:lstStyle/>
          <a:p>
            <a:pPr algn="ctr"/>
            <a:r>
              <a:rPr lang="en-US" sz="2800" dirty="0"/>
              <a:t>100’</a:t>
            </a:r>
          </a:p>
        </p:txBody>
      </p:sp>
      <p:pic>
        <p:nvPicPr>
          <p:cNvPr id="1026" name="Picture 2" descr="http://besticons.net/sites/default/files/small-airplane-icon-362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69082" y="336652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967064" y="4796147"/>
            <a:ext cx="3785541"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err="1" smtClean="0"/>
              <a:t>Avión</a:t>
            </a:r>
            <a:endParaRPr lang="en-US" sz="2800" dirty="0"/>
          </a:p>
          <a:p>
            <a:pPr marL="457200" indent="-457200">
              <a:buFont typeface="Arial" panose="020B0604020202020204" pitchFamily="34" charset="0"/>
              <a:buChar char="•"/>
            </a:pPr>
            <a:r>
              <a:rPr lang="en-US" sz="2800" dirty="0" err="1"/>
              <a:t>Pulverizador</a:t>
            </a:r>
            <a:r>
              <a:rPr lang="en-US" sz="2800" dirty="0"/>
              <a:t> de </a:t>
            </a:r>
            <a:r>
              <a:rPr lang="en-US" sz="2800" dirty="0" err="1"/>
              <a:t>presión</a:t>
            </a:r>
            <a:r>
              <a:rPr lang="en-US" sz="2800" dirty="0"/>
              <a:t> </a:t>
            </a:r>
            <a:r>
              <a:rPr lang="en-US" sz="2800" dirty="0" smtClean="0"/>
              <a:t>de </a:t>
            </a:r>
            <a:r>
              <a:rPr lang="en-US" sz="2800" dirty="0" err="1"/>
              <a:t>aire</a:t>
            </a:r>
            <a:endParaRPr lang="en-US" sz="2800" dirty="0"/>
          </a:p>
          <a:p>
            <a:pPr marL="457200" indent="-457200">
              <a:buFont typeface="Arial" panose="020B0604020202020204" pitchFamily="34" charset="0"/>
              <a:buChar char="•"/>
            </a:pPr>
            <a:r>
              <a:rPr lang="en-US" sz="2800" dirty="0" err="1"/>
              <a:t>Gotitas</a:t>
            </a:r>
            <a:r>
              <a:rPr lang="en-US" sz="2800" dirty="0"/>
              <a:t> de </a:t>
            </a:r>
            <a:r>
              <a:rPr lang="en-US" sz="2800" dirty="0" err="1"/>
              <a:t>tamaño</a:t>
            </a:r>
            <a:r>
              <a:rPr lang="en-US" sz="2800" dirty="0"/>
              <a:t> </a:t>
            </a:r>
            <a:r>
              <a:rPr lang="en-US" sz="2800" dirty="0" err="1"/>
              <a:t>fino</a:t>
            </a:r>
            <a:r>
              <a:rPr lang="en-US" sz="2800" dirty="0"/>
              <a:t> o </a:t>
            </a:r>
            <a:r>
              <a:rPr lang="en-US" sz="2800" dirty="0" err="1"/>
              <a:t>pequeño</a:t>
            </a:r>
            <a:endParaRPr lang="en-US" sz="2800" dirty="0"/>
          </a:p>
        </p:txBody>
      </p:sp>
      <p:sp>
        <p:nvSpPr>
          <p:cNvPr id="53" name="TextBox 52"/>
          <p:cNvSpPr txBox="1"/>
          <p:nvPr/>
        </p:nvSpPr>
        <p:spPr>
          <a:xfrm>
            <a:off x="4890272" y="4330205"/>
            <a:ext cx="3209846" cy="523220"/>
          </a:xfrm>
          <a:prstGeom prst="rect">
            <a:avLst/>
          </a:prstGeom>
          <a:noFill/>
        </p:spPr>
        <p:txBody>
          <a:bodyPr wrap="square" rtlCol="0">
            <a:spAutoFit/>
          </a:bodyPr>
          <a:lstStyle/>
          <a:p>
            <a:r>
              <a:rPr lang="en-US" sz="2800" u="sng" dirty="0" err="1" smtClean="0"/>
              <a:t>Aplicado</a:t>
            </a:r>
            <a:r>
              <a:rPr lang="en-US" sz="2800" u="sng" dirty="0" smtClean="0"/>
              <a:t> </a:t>
            </a:r>
            <a:r>
              <a:rPr lang="en-US" sz="2800" u="sng" dirty="0" err="1" smtClean="0"/>
              <a:t>por</a:t>
            </a:r>
            <a:r>
              <a:rPr lang="en-US" sz="2800" u="sng" dirty="0" smtClean="0"/>
              <a:t>:</a:t>
            </a:r>
            <a:endParaRPr lang="en-US" sz="2800" u="sng" dirty="0"/>
          </a:p>
        </p:txBody>
      </p:sp>
      <p:sp>
        <p:nvSpPr>
          <p:cNvPr id="54" name="TextBox 53"/>
          <p:cNvSpPr txBox="1"/>
          <p:nvPr/>
        </p:nvSpPr>
        <p:spPr>
          <a:xfrm>
            <a:off x="9546971" y="4839253"/>
            <a:ext cx="2277687"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err="1" smtClean="0"/>
              <a:t>Fumigante</a:t>
            </a:r>
            <a:endParaRPr lang="en-US" sz="2800" dirty="0"/>
          </a:p>
          <a:p>
            <a:pPr marL="457200" indent="-457200">
              <a:buFont typeface="Arial" panose="020B0604020202020204" pitchFamily="34" charset="0"/>
              <a:buChar char="•"/>
            </a:pPr>
            <a:r>
              <a:rPr lang="en-US" sz="2800" dirty="0" err="1" smtClean="0"/>
              <a:t>Humo</a:t>
            </a:r>
            <a:endParaRPr lang="en-US" sz="2800" dirty="0"/>
          </a:p>
          <a:p>
            <a:pPr marL="457200" indent="-457200">
              <a:buFont typeface="Arial" panose="020B0604020202020204" pitchFamily="34" charset="0"/>
              <a:buChar char="•"/>
            </a:pPr>
            <a:r>
              <a:rPr lang="en-US" sz="2800" dirty="0" err="1" smtClean="0"/>
              <a:t>Nube</a:t>
            </a:r>
            <a:r>
              <a:rPr lang="en-US" sz="2800" dirty="0" smtClean="0"/>
              <a:t> de </a:t>
            </a:r>
            <a:r>
              <a:rPr lang="en-US" sz="2800" dirty="0" err="1" smtClean="0"/>
              <a:t>aspersión</a:t>
            </a:r>
            <a:endParaRPr lang="en-US" sz="2800" dirty="0" smtClean="0"/>
          </a:p>
          <a:p>
            <a:pPr marL="457200" indent="-457200">
              <a:buFont typeface="Arial" panose="020B0604020202020204" pitchFamily="34" charset="0"/>
              <a:buChar char="•"/>
            </a:pPr>
            <a:r>
              <a:rPr lang="en-US" sz="2800" dirty="0" err="1" smtClean="0"/>
              <a:t>Niebla</a:t>
            </a:r>
            <a:endParaRPr lang="en-US" sz="2800" dirty="0"/>
          </a:p>
        </p:txBody>
      </p:sp>
      <p:sp>
        <p:nvSpPr>
          <p:cNvPr id="55" name="TextBox 54"/>
          <p:cNvSpPr txBox="1"/>
          <p:nvPr/>
        </p:nvSpPr>
        <p:spPr>
          <a:xfrm>
            <a:off x="9481447" y="4324118"/>
            <a:ext cx="2710553" cy="523220"/>
          </a:xfrm>
          <a:prstGeom prst="rect">
            <a:avLst/>
          </a:prstGeom>
          <a:noFill/>
        </p:spPr>
        <p:txBody>
          <a:bodyPr wrap="square" rtlCol="0">
            <a:spAutoFit/>
          </a:bodyPr>
          <a:lstStyle/>
          <a:p>
            <a:r>
              <a:rPr lang="en-US" sz="2800" u="sng" dirty="0" err="1" smtClean="0"/>
              <a:t>Aplicado</a:t>
            </a:r>
            <a:r>
              <a:rPr lang="en-US" sz="2800" u="sng" dirty="0" smtClean="0"/>
              <a:t> </a:t>
            </a:r>
            <a:r>
              <a:rPr lang="en-US" sz="2800" u="sng" dirty="0" err="1" smtClean="0"/>
              <a:t>como</a:t>
            </a:r>
            <a:r>
              <a:rPr lang="en-US" sz="2800" u="sng" dirty="0" smtClean="0"/>
              <a:t>:</a:t>
            </a:r>
            <a:endParaRPr lang="en-US" sz="2800" u="sng" dirty="0"/>
          </a:p>
        </p:txBody>
      </p:sp>
      <p:sp>
        <p:nvSpPr>
          <p:cNvPr id="56" name="TextBox 55"/>
          <p:cNvSpPr txBox="1"/>
          <p:nvPr/>
        </p:nvSpPr>
        <p:spPr>
          <a:xfrm>
            <a:off x="230261" y="5238354"/>
            <a:ext cx="4177561"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err="1" smtClean="0"/>
              <a:t>por</a:t>
            </a:r>
            <a:r>
              <a:rPr lang="en-US" sz="2800" dirty="0" smtClean="0"/>
              <a:t> </a:t>
            </a:r>
            <a:r>
              <a:rPr lang="en-US" sz="2800" dirty="0" err="1" smtClean="0"/>
              <a:t>gotitas</a:t>
            </a:r>
            <a:r>
              <a:rPr lang="en-US" sz="2800" dirty="0" smtClean="0"/>
              <a:t> de </a:t>
            </a:r>
            <a:r>
              <a:rPr lang="en-US" sz="2800" dirty="0" err="1" smtClean="0"/>
              <a:t>tamaño</a:t>
            </a:r>
            <a:r>
              <a:rPr lang="en-US" sz="2800" dirty="0" smtClean="0"/>
              <a:t> </a:t>
            </a:r>
            <a:r>
              <a:rPr lang="en-US" sz="2800" dirty="0" err="1" smtClean="0"/>
              <a:t>medio</a:t>
            </a:r>
            <a:r>
              <a:rPr lang="en-US" sz="2800" dirty="0" smtClean="0"/>
              <a:t> o </a:t>
            </a:r>
            <a:r>
              <a:rPr lang="en-US" sz="2800" dirty="0" err="1" smtClean="0"/>
              <a:t>más</a:t>
            </a:r>
            <a:r>
              <a:rPr lang="en-US" sz="2800" dirty="0" smtClean="0"/>
              <a:t> </a:t>
            </a:r>
            <a:r>
              <a:rPr lang="en-US" sz="2800" dirty="0" err="1" smtClean="0"/>
              <a:t>grande</a:t>
            </a:r>
            <a:r>
              <a:rPr lang="en-US" sz="2800" dirty="0" smtClean="0"/>
              <a:t> </a:t>
            </a:r>
          </a:p>
          <a:p>
            <a:pPr marL="457200" indent="-457200">
              <a:buFont typeface="Arial" panose="020B0604020202020204" pitchFamily="34" charset="0"/>
              <a:buChar char="•"/>
            </a:pPr>
            <a:r>
              <a:rPr lang="en-US" sz="2800" dirty="0" smtClean="0"/>
              <a:t>&gt;</a:t>
            </a:r>
            <a:r>
              <a:rPr lang="en-US" sz="2800" dirty="0"/>
              <a:t>12” </a:t>
            </a:r>
            <a:r>
              <a:rPr lang="en-US" sz="2800" dirty="0" err="1" smtClean="0"/>
              <a:t>desde</a:t>
            </a:r>
            <a:r>
              <a:rPr lang="en-US" sz="2800" dirty="0" smtClean="0"/>
              <a:t> el </a:t>
            </a:r>
            <a:r>
              <a:rPr lang="en-US" sz="2800" dirty="0" err="1" smtClean="0"/>
              <a:t>suelo</a:t>
            </a:r>
            <a:endParaRPr lang="en-US" sz="2800" dirty="0"/>
          </a:p>
        </p:txBody>
      </p:sp>
      <p:sp>
        <p:nvSpPr>
          <p:cNvPr id="57" name="TextBox 56"/>
          <p:cNvSpPr txBox="1"/>
          <p:nvPr/>
        </p:nvSpPr>
        <p:spPr>
          <a:xfrm>
            <a:off x="224190" y="4799721"/>
            <a:ext cx="3209846" cy="523220"/>
          </a:xfrm>
          <a:prstGeom prst="rect">
            <a:avLst/>
          </a:prstGeom>
          <a:noFill/>
        </p:spPr>
        <p:txBody>
          <a:bodyPr wrap="square" rtlCol="0">
            <a:spAutoFit/>
          </a:bodyPr>
          <a:lstStyle/>
          <a:p>
            <a:r>
              <a:rPr lang="en-US" sz="2800" u="sng" dirty="0" err="1" smtClean="0"/>
              <a:t>Aplicado</a:t>
            </a:r>
            <a:r>
              <a:rPr lang="en-US" sz="2800" u="sng" dirty="0" smtClean="0"/>
              <a:t>:</a:t>
            </a:r>
            <a:endParaRPr lang="en-US" sz="2800" u="sng" dirty="0"/>
          </a:p>
        </p:txBody>
      </p:sp>
      <p:cxnSp>
        <p:nvCxnSpPr>
          <p:cNvPr id="58" name="Straight Connector 57"/>
          <p:cNvCxnSpPr/>
          <p:nvPr/>
        </p:nvCxnSpPr>
        <p:spPr>
          <a:xfrm flipH="1">
            <a:off x="4308205" y="1360798"/>
            <a:ext cx="33250" cy="5511338"/>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6427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62900" cy="1325563"/>
          </a:xfrm>
        </p:spPr>
        <p:txBody>
          <a:bodyPr>
            <a:normAutofit/>
          </a:bodyPr>
          <a:lstStyle/>
          <a:p>
            <a:r>
              <a:rPr lang="es-ES_tradnl" noProof="0" dirty="0" smtClean="0"/>
              <a:t>Suspender las aplicaciones si hay gente dentro de la AEZ</a:t>
            </a:r>
            <a:endParaRPr lang="es-ES_tradnl" noProof="0" dirty="0"/>
          </a:p>
        </p:txBody>
      </p:sp>
      <p:sp>
        <p:nvSpPr>
          <p:cNvPr id="3" name="Content Placeholder 2"/>
          <p:cNvSpPr>
            <a:spLocks noGrp="1"/>
          </p:cNvSpPr>
          <p:nvPr>
            <p:ph idx="1"/>
          </p:nvPr>
        </p:nvSpPr>
        <p:spPr>
          <a:xfrm>
            <a:off x="4719748" y="3047999"/>
            <a:ext cx="6634052" cy="3128963"/>
          </a:xfrm>
        </p:spPr>
        <p:txBody>
          <a:bodyPr>
            <a:normAutofit/>
          </a:bodyPr>
          <a:lstStyle/>
          <a:p>
            <a:r>
              <a:rPr lang="es-ES_tradnl" noProof="0" dirty="0" smtClean="0"/>
              <a:t>Los manipuladores deben suspender la aplicación de pesticidas si un trabajador u otra persona están adentro de la AEZ</a:t>
            </a:r>
            <a:endParaRPr lang="es-ES_tradnl" noProof="0" dirty="0"/>
          </a:p>
        </p:txBody>
      </p:sp>
      <p:sp>
        <p:nvSpPr>
          <p:cNvPr id="6" name="Oval 5"/>
          <p:cNvSpPr/>
          <p:nvPr/>
        </p:nvSpPr>
        <p:spPr>
          <a:xfrm>
            <a:off x="743359" y="2364650"/>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749367" y="3276146"/>
            <a:ext cx="1309582" cy="1309582"/>
          </a:xfrm>
          <a:prstGeom prst="rect">
            <a:avLst/>
          </a:prstGeom>
        </p:spPr>
      </p:pic>
      <p:cxnSp>
        <p:nvCxnSpPr>
          <p:cNvPr id="8" name="Straight Arrow Connector 7"/>
          <p:cNvCxnSpPr>
            <a:stCxn id="7" idx="0"/>
          </p:cNvCxnSpPr>
          <p:nvPr/>
        </p:nvCxnSpPr>
        <p:spPr>
          <a:xfrm flipV="1">
            <a:off x="2404158" y="2522482"/>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75215" y="3918899"/>
            <a:ext cx="71865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04158" y="4573690"/>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7790" y="3449638"/>
            <a:ext cx="741577" cy="523220"/>
          </a:xfrm>
          <a:prstGeom prst="rect">
            <a:avLst/>
          </a:prstGeom>
          <a:noFill/>
        </p:spPr>
        <p:txBody>
          <a:bodyPr wrap="square" rtlCol="0">
            <a:spAutoFit/>
          </a:bodyPr>
          <a:lstStyle/>
          <a:p>
            <a:pPr algn="ctr"/>
            <a:r>
              <a:rPr lang="en-US" sz="2800" dirty="0"/>
              <a:t>25’</a:t>
            </a:r>
          </a:p>
        </p:txBody>
      </p:sp>
      <p:cxnSp>
        <p:nvCxnSpPr>
          <p:cNvPr id="12" name="Straight Arrow Connector 11"/>
          <p:cNvCxnSpPr/>
          <p:nvPr/>
        </p:nvCxnSpPr>
        <p:spPr>
          <a:xfrm flipH="1" flipV="1">
            <a:off x="871092" y="3918899"/>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https://d30y9cdsu7xlg0.cloudfront.net/png/8205-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1190" y="2673719"/>
            <a:ext cx="715517" cy="71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747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t>
            </a:r>
            <a:r>
              <a:rPr lang="en-US" altLang="en-US" dirty="0" err="1"/>
              <a:t>Cuándo</a:t>
            </a:r>
            <a:r>
              <a:rPr lang="en-US" altLang="en-US" dirty="0"/>
              <a:t> </a:t>
            </a:r>
            <a:r>
              <a:rPr lang="en-US" altLang="en-US" dirty="0" err="1"/>
              <a:t>aplica</a:t>
            </a:r>
            <a:r>
              <a:rPr lang="en-US" altLang="en-US" dirty="0"/>
              <a:t> el WPS?</a:t>
            </a:r>
            <a:endParaRPr lang="en-US" dirty="0"/>
          </a:p>
        </p:txBody>
      </p:sp>
      <p:sp>
        <p:nvSpPr>
          <p:cNvPr id="3" name="Content Placeholder 2"/>
          <p:cNvSpPr>
            <a:spLocks noGrp="1"/>
          </p:cNvSpPr>
          <p:nvPr>
            <p:ph idx="1"/>
          </p:nvPr>
        </p:nvSpPr>
        <p:spPr>
          <a:xfrm>
            <a:off x="838200" y="1825625"/>
            <a:ext cx="6217920" cy="4351338"/>
          </a:xfrm>
        </p:spPr>
        <p:txBody>
          <a:bodyPr>
            <a:normAutofit/>
          </a:bodyPr>
          <a:lstStyle/>
          <a:p>
            <a:r>
              <a:rPr lang="en-US" altLang="en-US" dirty="0" err="1"/>
              <a:t>Aplica</a:t>
            </a:r>
            <a:r>
              <a:rPr lang="en-US" altLang="en-US" dirty="0"/>
              <a:t> </a:t>
            </a:r>
            <a:r>
              <a:rPr lang="en-US" altLang="en-US" dirty="0" err="1"/>
              <a:t>cuando</a:t>
            </a:r>
            <a:r>
              <a:rPr lang="en-US" altLang="en-US" dirty="0"/>
              <a:t> se </a:t>
            </a:r>
            <a:r>
              <a:rPr lang="en-US" altLang="en-US" dirty="0" err="1"/>
              <a:t>usa</a:t>
            </a:r>
            <a:r>
              <a:rPr lang="en-US" altLang="en-US" dirty="0"/>
              <a:t> un </a:t>
            </a:r>
            <a:r>
              <a:rPr lang="en-US" altLang="en-US" dirty="0" err="1"/>
              <a:t>producto</a:t>
            </a:r>
            <a:r>
              <a:rPr lang="en-US" altLang="en-US" dirty="0"/>
              <a:t> de pesticide </a:t>
            </a:r>
            <a:r>
              <a:rPr lang="en-US" altLang="en-US" dirty="0" err="1"/>
              <a:t>etiquetado</a:t>
            </a:r>
            <a:r>
              <a:rPr lang="en-US" altLang="en-US" dirty="0"/>
              <a:t> con el WPS </a:t>
            </a:r>
            <a:r>
              <a:rPr lang="en-US" altLang="en-US" dirty="0" err="1"/>
              <a:t>en</a:t>
            </a:r>
            <a:r>
              <a:rPr lang="en-US" altLang="en-US" dirty="0"/>
              <a:t> un </a:t>
            </a:r>
            <a:r>
              <a:rPr lang="en-US" altLang="en-US" dirty="0" err="1"/>
              <a:t>establecimiento</a:t>
            </a:r>
            <a:r>
              <a:rPr lang="en-US" altLang="en-US" dirty="0"/>
              <a:t> </a:t>
            </a:r>
            <a:r>
              <a:rPr lang="en-US" altLang="en-US" dirty="0" err="1"/>
              <a:t>agrícola</a:t>
            </a:r>
            <a:r>
              <a:rPr lang="en-US" altLang="en-US" dirty="0"/>
              <a:t> </a:t>
            </a:r>
            <a:r>
              <a:rPr lang="en-US" altLang="en-US" dirty="0" err="1"/>
              <a:t>relacionado</a:t>
            </a:r>
            <a:r>
              <a:rPr lang="en-US" altLang="en-US" dirty="0"/>
              <a:t> </a:t>
            </a:r>
            <a:r>
              <a:rPr lang="en-US" altLang="en-US" dirty="0" err="1"/>
              <a:t>directamente</a:t>
            </a:r>
            <a:r>
              <a:rPr lang="en-US" altLang="en-US" dirty="0"/>
              <a:t> a la </a:t>
            </a:r>
            <a:r>
              <a:rPr lang="en-US" altLang="en-US" dirty="0" err="1"/>
              <a:t>producción</a:t>
            </a:r>
            <a:r>
              <a:rPr lang="en-US" altLang="en-US" dirty="0"/>
              <a:t> de </a:t>
            </a:r>
            <a:r>
              <a:rPr lang="en-US" altLang="en-US" dirty="0" err="1"/>
              <a:t>una</a:t>
            </a:r>
            <a:r>
              <a:rPr lang="en-US" altLang="en-US" dirty="0"/>
              <a:t> “planta </a:t>
            </a:r>
            <a:r>
              <a:rPr lang="en-US" altLang="en-US" dirty="0" err="1"/>
              <a:t>agrícola</a:t>
            </a:r>
            <a:r>
              <a:rPr lang="en-US" altLang="en-US" dirty="0"/>
              <a:t>.”</a:t>
            </a:r>
          </a:p>
          <a:p>
            <a:r>
              <a:rPr lang="en-US" altLang="en-US" dirty="0" err="1"/>
              <a:t>Cuando</a:t>
            </a:r>
            <a:r>
              <a:rPr lang="en-US" altLang="en-US" dirty="0"/>
              <a:t> </a:t>
            </a:r>
            <a:r>
              <a:rPr lang="en-US" altLang="en-US" dirty="0" err="1"/>
              <a:t>emplea</a:t>
            </a:r>
            <a:r>
              <a:rPr lang="en-US" altLang="en-US" dirty="0"/>
              <a:t> a </a:t>
            </a:r>
            <a:r>
              <a:rPr lang="en-US" altLang="en-US" dirty="0" err="1"/>
              <a:t>trabajadores</a:t>
            </a:r>
            <a:r>
              <a:rPr lang="en-US" altLang="en-US" dirty="0"/>
              <a:t> </a:t>
            </a:r>
            <a:r>
              <a:rPr lang="en-US" altLang="en-US" dirty="0" err="1" smtClean="0"/>
              <a:t>agrícolas</a:t>
            </a:r>
            <a:r>
              <a:rPr lang="en-US" altLang="en-US" dirty="0" smtClean="0"/>
              <a:t> </a:t>
            </a:r>
            <a:r>
              <a:rPr lang="en-US" altLang="en-US" dirty="0"/>
              <a:t>y </a:t>
            </a:r>
            <a:r>
              <a:rPr lang="en-US" altLang="en-US" dirty="0" err="1"/>
              <a:t>manipuladores</a:t>
            </a:r>
            <a:r>
              <a:rPr lang="en-US" altLang="en-US" dirty="0"/>
              <a:t> de </a:t>
            </a:r>
            <a:r>
              <a:rPr lang="en-US" altLang="en-US" dirty="0" err="1"/>
              <a:t>pesticidas</a:t>
            </a:r>
            <a:endParaRPr lang="en-US" altLang="en-US" dirty="0"/>
          </a:p>
          <a:p>
            <a:r>
              <a:rPr lang="en-US" altLang="en-US" dirty="0" err="1"/>
              <a:t>Existen</a:t>
            </a:r>
            <a:r>
              <a:rPr lang="en-US" altLang="en-US" dirty="0"/>
              <a:t> </a:t>
            </a:r>
            <a:r>
              <a:rPr lang="en-US" altLang="en-US" dirty="0" err="1"/>
              <a:t>algunos</a:t>
            </a:r>
            <a:r>
              <a:rPr lang="en-US" altLang="en-US" dirty="0"/>
              <a:t> </a:t>
            </a:r>
            <a:r>
              <a:rPr lang="en-US" altLang="en-US" dirty="0" err="1"/>
              <a:t>usos</a:t>
            </a:r>
            <a:r>
              <a:rPr lang="en-US" altLang="en-US" dirty="0"/>
              <a:t> de </a:t>
            </a:r>
            <a:r>
              <a:rPr lang="en-US" altLang="en-US" dirty="0" err="1"/>
              <a:t>pesticidas</a:t>
            </a:r>
            <a:r>
              <a:rPr lang="en-US" altLang="en-US" dirty="0"/>
              <a:t> que son </a:t>
            </a:r>
            <a:r>
              <a:rPr lang="en-US" altLang="en-US" dirty="0" err="1"/>
              <a:t>considerados</a:t>
            </a:r>
            <a:r>
              <a:rPr lang="en-US" altLang="en-US" dirty="0"/>
              <a:t> “</a:t>
            </a:r>
            <a:r>
              <a:rPr lang="en-US" altLang="en-US" dirty="0" err="1"/>
              <a:t>usos</a:t>
            </a:r>
            <a:r>
              <a:rPr lang="en-US" altLang="en-US" dirty="0"/>
              <a:t> no </a:t>
            </a:r>
            <a:r>
              <a:rPr lang="en-US" altLang="en-US" dirty="0" err="1"/>
              <a:t>agrícolas</a:t>
            </a:r>
            <a:r>
              <a:rPr lang="en-US" altLang="en-US" dirty="0"/>
              <a:t>” que no </a:t>
            </a:r>
            <a:r>
              <a:rPr lang="en-US" altLang="en-US" dirty="0" err="1"/>
              <a:t>están</a:t>
            </a:r>
            <a:r>
              <a:rPr lang="en-US" altLang="en-US" dirty="0"/>
              <a:t> </a:t>
            </a:r>
            <a:r>
              <a:rPr lang="en-US" altLang="en-US" dirty="0" err="1"/>
              <a:t>cubiertos</a:t>
            </a:r>
            <a:r>
              <a:rPr lang="en-US" altLang="en-US" dirty="0"/>
              <a:t> </a:t>
            </a:r>
            <a:r>
              <a:rPr lang="en-US" altLang="en-US" dirty="0" err="1"/>
              <a:t>por</a:t>
            </a:r>
            <a:r>
              <a:rPr lang="en-US" altLang="en-US" dirty="0"/>
              <a:t> </a:t>
            </a:r>
            <a:r>
              <a:rPr lang="en-US" altLang="en-US" dirty="0" err="1"/>
              <a:t>esta</a:t>
            </a:r>
            <a:r>
              <a:rPr lang="en-US" altLang="en-US" dirty="0"/>
              <a:t> </a:t>
            </a:r>
            <a:r>
              <a:rPr lang="en-US" altLang="en-US" dirty="0" err="1"/>
              <a:t>norma</a:t>
            </a:r>
            <a:r>
              <a:rPr lang="en-US" altLang="en-US" dirty="0"/>
              <a:t>.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de </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56120" y="2031753"/>
            <a:ext cx="4597400" cy="2921000"/>
          </a:xfrm>
          <a:prstGeom prst="rect">
            <a:avLst/>
          </a:prstGeom>
        </p:spPr>
      </p:pic>
    </p:spTree>
    <p:extLst>
      <p:ext uri="{BB962C8B-B14F-4D97-AF65-F5344CB8AC3E}">
        <p14:creationId xmlns:p14="http://schemas.microsoft.com/office/powerpoint/2010/main" val="25844924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Proteger las áreas sensibles</a:t>
            </a:r>
            <a:endParaRPr lang="es-ES_tradnl" noProof="0" dirty="0"/>
          </a:p>
        </p:txBody>
      </p:sp>
      <p:sp>
        <p:nvSpPr>
          <p:cNvPr id="3" name="Content Placeholder 2"/>
          <p:cNvSpPr>
            <a:spLocks noGrp="1"/>
          </p:cNvSpPr>
          <p:nvPr>
            <p:ph idx="1"/>
          </p:nvPr>
        </p:nvSpPr>
        <p:spPr>
          <a:xfrm>
            <a:off x="5286894" y="1825624"/>
            <a:ext cx="6066905" cy="4866723"/>
          </a:xfrm>
        </p:spPr>
        <p:txBody>
          <a:bodyPr>
            <a:normAutofit fontScale="92500" lnSpcReduction="20000"/>
          </a:bodyPr>
          <a:lstStyle/>
          <a:p>
            <a:pPr>
              <a:buFont typeface="Arial" panose="020B0604020202020204" pitchFamily="34" charset="0"/>
              <a:buChar char="•"/>
            </a:pPr>
            <a:r>
              <a:rPr lang="es-ES_tradnl" noProof="0" dirty="0" smtClean="0"/>
              <a:t>Los manipuladores deben ser excepcionalmente cuidadosos al aplicar pesticidas cerca o en lugares adyacentes a:</a:t>
            </a:r>
          </a:p>
          <a:p>
            <a:pPr lvl="1">
              <a:buFont typeface="Arial" panose="020B0604020202020204" pitchFamily="34" charset="0"/>
              <a:buChar char="•"/>
            </a:pPr>
            <a:r>
              <a:rPr lang="es-ES_tradnl" sz="2800" noProof="0" dirty="0" smtClean="0"/>
              <a:t>Donde viven, trabajan, juegan o viajan las personas y los animales domésticos</a:t>
            </a:r>
          </a:p>
          <a:p>
            <a:pPr lvl="1">
              <a:buFont typeface="Arial" panose="020B0604020202020204" pitchFamily="34" charset="0"/>
              <a:buChar char="•"/>
            </a:pPr>
            <a:r>
              <a:rPr lang="es-ES_tradnl" sz="2800" noProof="0" dirty="0" smtClean="0"/>
              <a:t>Las fuentes/los recursos de agua</a:t>
            </a:r>
          </a:p>
          <a:p>
            <a:pPr lvl="1">
              <a:buFont typeface="Arial" panose="020B0604020202020204" pitchFamily="34" charset="0"/>
              <a:buChar char="•"/>
            </a:pPr>
            <a:r>
              <a:rPr lang="es-ES_tradnl" sz="2800" noProof="0" dirty="0" smtClean="0"/>
              <a:t>La fauna y el hábitat de insectos benéficos</a:t>
            </a:r>
          </a:p>
          <a:p>
            <a:pPr lvl="1">
              <a:buFont typeface="Arial" panose="020B0604020202020204" pitchFamily="34" charset="0"/>
              <a:buChar char="•"/>
            </a:pPr>
            <a:r>
              <a:rPr lang="es-ES_tradnl" sz="2800" noProof="0" dirty="0" smtClean="0"/>
              <a:t>Las áreas del ganado</a:t>
            </a:r>
          </a:p>
          <a:p>
            <a:r>
              <a:rPr lang="es-ES_tradnl" noProof="0" dirty="0" smtClean="0"/>
              <a:t>La etiqueta proporcionará detalles sobre las áreas sensibles del medio ambiente donde los manipuladores deben ser más cuidadosos (bajo "Riesgos Ambientales").</a:t>
            </a:r>
            <a:endParaRPr lang="es-ES_tradnl" noProof="0"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6593"/>
            <a:ext cx="5145024" cy="5145024"/>
          </a:xfrm>
          <a:prstGeom prst="rect">
            <a:avLst/>
          </a:prstGeom>
        </p:spPr>
      </p:pic>
      <p:sp>
        <p:nvSpPr>
          <p:cNvPr id="7" name="TextBox 6"/>
          <p:cNvSpPr txBox="1"/>
          <p:nvPr/>
        </p:nvSpPr>
        <p:spPr>
          <a:xfrm>
            <a:off x="-29689" y="6519977"/>
            <a:ext cx="5316583" cy="307777"/>
          </a:xfrm>
          <a:prstGeom prst="rect">
            <a:avLst/>
          </a:prstGeom>
          <a:noFill/>
        </p:spPr>
        <p:txBody>
          <a:bodyPr wrap="square" rtlCol="0">
            <a:spAutoFit/>
          </a:bodyPr>
          <a:lstStyle/>
          <a:p>
            <a:r>
              <a:rPr lang="en-US" sz="1400" dirty="0" err="1" smtClean="0"/>
              <a:t>Crédito</a:t>
            </a:r>
            <a:r>
              <a:rPr lang="en-US" sz="1400" dirty="0" smtClean="0"/>
              <a:t> de la imagen: </a:t>
            </a:r>
            <a:r>
              <a:rPr lang="en-US" sz="1400" dirty="0"/>
              <a:t>Betsy Buffington, Iowa State University</a:t>
            </a:r>
          </a:p>
        </p:txBody>
      </p:sp>
    </p:spTree>
    <p:extLst>
      <p:ext uri="{BB962C8B-B14F-4D97-AF65-F5344CB8AC3E}">
        <p14:creationId xmlns:p14="http://schemas.microsoft.com/office/powerpoint/2010/main" val="414370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73044" cy="1325563"/>
          </a:xfrm>
        </p:spPr>
        <p:txBody>
          <a:bodyPr/>
          <a:lstStyle/>
          <a:p>
            <a:r>
              <a:rPr lang="es-ES_tradnl" noProof="0" dirty="0" smtClean="0"/>
              <a:t>Otros impactos de los pesticidas en el medio ambiente</a:t>
            </a:r>
            <a:endParaRPr lang="es-ES_tradnl" noProof="0" dirty="0"/>
          </a:p>
        </p:txBody>
      </p:sp>
      <p:sp>
        <p:nvSpPr>
          <p:cNvPr id="4" name="Content Placeholder 3"/>
          <p:cNvSpPr>
            <a:spLocks noGrp="1"/>
          </p:cNvSpPr>
          <p:nvPr>
            <p:ph idx="1"/>
          </p:nvPr>
        </p:nvSpPr>
        <p:spPr/>
        <p:txBody>
          <a:bodyPr/>
          <a:lstStyle/>
          <a:p>
            <a:r>
              <a:rPr lang="es-ES_tradnl" noProof="0" dirty="0" smtClean="0"/>
              <a:t>Pesticidas que no son absorbidos por las plantas o el suelo pueden moverse del sitio y contaminar a otras áreas. </a:t>
            </a:r>
          </a:p>
          <a:p>
            <a:r>
              <a:rPr lang="es-ES_tradnl" noProof="0" dirty="0" smtClean="0"/>
              <a:t>La aplicación de pesticidas cuando está lloviendo o un poco antes de que llueva puede resultar en escurrimiento o movimiento del pesticida fuera del área de la aplicación. </a:t>
            </a:r>
          </a:p>
          <a:p>
            <a:r>
              <a:rPr lang="es-ES_tradnl" noProof="0" dirty="0" smtClean="0"/>
              <a:t>La aplicación durante los eventos de precipitación puede reducir la eficacia de la aplicación y resultar en movimiento del pesticida fuera del área de la aplicación. </a:t>
            </a:r>
            <a:endParaRPr lang="es-ES_tradnl" noProof="0" dirty="0"/>
          </a:p>
        </p:txBody>
      </p:sp>
      <p:sp>
        <p:nvSpPr>
          <p:cNvPr id="5" name="Rectangle 4"/>
          <p:cNvSpPr/>
          <p:nvPr/>
        </p:nvSpPr>
        <p:spPr>
          <a:xfrm>
            <a:off x="8911244" y="6518028"/>
            <a:ext cx="3280756"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3"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15858609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_tradnl" sz="5400" noProof="0" dirty="0" smtClean="0"/>
              <a:t>Sección 11: equipo de protección personal</a:t>
            </a:r>
            <a:endParaRPr lang="es-ES_tradnl" sz="5400" noProof="0" dirty="0"/>
          </a:p>
        </p:txBody>
      </p:sp>
      <p:sp>
        <p:nvSpPr>
          <p:cNvPr id="3" name="Subtitle 2"/>
          <p:cNvSpPr>
            <a:spLocks noGrp="1"/>
          </p:cNvSpPr>
          <p:nvPr>
            <p:ph type="subTitle" idx="1"/>
          </p:nvPr>
        </p:nvSpPr>
        <p:spPr/>
        <p:txBody>
          <a:bodyPr/>
          <a:lstStyle/>
          <a:p>
            <a:r>
              <a:rPr lang="es-ES_tradnl" noProof="0" dirty="0" smtClean="0"/>
              <a:t>Temas de capacitación sólo para los manipuladores</a:t>
            </a:r>
            <a:endParaRPr lang="es-ES_tradnl" noProof="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105089" y="6518028"/>
            <a:ext cx="3086911"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14568595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La importancia de PPE</a:t>
            </a:r>
            <a:endParaRPr lang="es-ES_tradnl" noProof="0" dirty="0"/>
          </a:p>
        </p:txBody>
      </p:sp>
      <p:sp>
        <p:nvSpPr>
          <p:cNvPr id="6" name="TextBox 5"/>
          <p:cNvSpPr txBox="1"/>
          <p:nvPr/>
        </p:nvSpPr>
        <p:spPr>
          <a:xfrm>
            <a:off x="2770344" y="6519446"/>
            <a:ext cx="6140192" cy="338554"/>
          </a:xfrm>
          <a:prstGeom prst="rect">
            <a:avLst/>
          </a:prstGeom>
          <a:noFill/>
        </p:spPr>
        <p:txBody>
          <a:bodyPr wrap="square" rtlCol="0">
            <a:spAutoFit/>
          </a:bodyPr>
          <a:lstStyle/>
          <a:p>
            <a:pPr algn="r"/>
            <a:r>
              <a:rPr lang="en-US" sz="1600" dirty="0" err="1" smtClean="0"/>
              <a:t>Crédito</a:t>
            </a:r>
            <a:r>
              <a:rPr lang="en-US" sz="1600" dirty="0" smtClean="0"/>
              <a:t> de la imagen: </a:t>
            </a:r>
            <a:r>
              <a:rPr lang="en-US" sz="1600" dirty="0"/>
              <a:t>Betsy Buffington, Iowa State University</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1097" y="1478770"/>
            <a:ext cx="4029805" cy="5047926"/>
          </a:xfrm>
          <a:prstGeom prst="rect">
            <a:avLst/>
          </a:prstGeom>
        </p:spPr>
      </p:pic>
    </p:spTree>
    <p:extLst>
      <p:ext uri="{BB962C8B-B14F-4D97-AF65-F5344CB8AC3E}">
        <p14:creationId xmlns:p14="http://schemas.microsoft.com/office/powerpoint/2010/main" val="19277818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El PPE en la etiqueta</a:t>
            </a:r>
            <a:endParaRPr lang="es-ES_tradnl" noProof="0" dirty="0"/>
          </a:p>
        </p:txBody>
      </p:sp>
      <p:sp>
        <p:nvSpPr>
          <p:cNvPr id="3" name="Content Placeholder 2"/>
          <p:cNvSpPr>
            <a:spLocks noGrp="1"/>
          </p:cNvSpPr>
          <p:nvPr>
            <p:ph idx="1"/>
          </p:nvPr>
        </p:nvSpPr>
        <p:spPr>
          <a:xfrm>
            <a:off x="838200" y="1825625"/>
            <a:ext cx="8239539" cy="4351338"/>
          </a:xfrm>
        </p:spPr>
        <p:txBody>
          <a:bodyPr>
            <a:normAutofit/>
          </a:bodyPr>
          <a:lstStyle/>
          <a:p>
            <a:r>
              <a:rPr lang="es-ES_tradnl" noProof="0" dirty="0" smtClean="0"/>
              <a:t>Seleccione PPE según las instrucciones de la etiqueta</a:t>
            </a:r>
          </a:p>
          <a:p>
            <a:r>
              <a:rPr lang="es-ES_tradnl" noProof="0" dirty="0" smtClean="0"/>
              <a:t>Algunas etiquetas requieren que los manipuladores usen ropa específica de trabajo, como:</a:t>
            </a:r>
          </a:p>
          <a:p>
            <a:pPr lvl="1"/>
            <a:r>
              <a:rPr lang="es-ES_tradnl" sz="2800" noProof="0" dirty="0" smtClean="0"/>
              <a:t>Camisa de mangas largas</a:t>
            </a:r>
          </a:p>
          <a:p>
            <a:pPr lvl="1"/>
            <a:r>
              <a:rPr lang="es-ES_tradnl" sz="2800" noProof="0" dirty="0" smtClean="0"/>
              <a:t>Pantalones largos</a:t>
            </a:r>
          </a:p>
          <a:p>
            <a:pPr lvl="1"/>
            <a:r>
              <a:rPr lang="es-ES_tradnl" sz="2800" noProof="0" dirty="0" smtClean="0"/>
              <a:t>Zapatos y calcetines</a:t>
            </a:r>
          </a:p>
          <a:p>
            <a:pPr lvl="1"/>
            <a:r>
              <a:rPr lang="es-ES_tradnl" sz="2800" noProof="0" dirty="0" smtClean="0"/>
              <a:t>Camisa de mangas cortas o</a:t>
            </a:r>
            <a:r>
              <a:rPr lang="es-ES_tradnl" sz="2800" noProof="0" dirty="0" smtClean="0">
                <a:highlight>
                  <a:srgbClr val="FFFF00"/>
                </a:highlight>
              </a:rPr>
              <a:t> </a:t>
            </a:r>
            <a:r>
              <a:rPr lang="es-ES_tradnl" sz="2800" noProof="0" dirty="0" smtClean="0"/>
              <a:t>pantalonetas</a:t>
            </a:r>
            <a:endParaRPr lang="es-ES_tradnl" sz="2800" noProof="0" dirty="0"/>
          </a:p>
        </p:txBody>
      </p:sp>
      <p:sp>
        <p:nvSpPr>
          <p:cNvPr id="10" name="TextBox 9"/>
          <p:cNvSpPr txBox="1"/>
          <p:nvPr/>
        </p:nvSpPr>
        <p:spPr>
          <a:xfrm>
            <a:off x="6050605" y="6462169"/>
            <a:ext cx="5763374" cy="338554"/>
          </a:xfrm>
          <a:prstGeom prst="rect">
            <a:avLst/>
          </a:prstGeom>
          <a:noFill/>
        </p:spPr>
        <p:txBody>
          <a:bodyPr wrap="square" rtlCol="0">
            <a:spAutoFit/>
          </a:bodyPr>
          <a:lstStyle/>
          <a:p>
            <a:pPr algn="r"/>
            <a:r>
              <a:rPr lang="en-US" sz="1600" dirty="0" err="1" smtClean="0"/>
              <a:t>Crédito</a:t>
            </a:r>
            <a:r>
              <a:rPr lang="en-US" sz="1600" dirty="0" smtClean="0"/>
              <a:t> de la imagen: </a:t>
            </a:r>
            <a:r>
              <a:rPr lang="en-US" sz="1600" dirty="0"/>
              <a:t>Sarah Risorto, UC Statewide IPM Program</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024" y="1342416"/>
            <a:ext cx="2328874" cy="4834547"/>
          </a:xfrm>
          <a:prstGeom prst="rect">
            <a:avLst/>
          </a:prstGeom>
        </p:spPr>
      </p:pic>
    </p:spTree>
    <p:extLst>
      <p:ext uri="{BB962C8B-B14F-4D97-AF65-F5344CB8AC3E}">
        <p14:creationId xmlns:p14="http://schemas.microsoft.com/office/powerpoint/2010/main" val="22466326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PPE en la etiqueta de pesticidas</a:t>
            </a:r>
            <a:endParaRPr lang="es-ES_tradnl" noProof="0" dirty="0"/>
          </a:p>
        </p:txBody>
      </p:sp>
      <p:sp>
        <p:nvSpPr>
          <p:cNvPr id="3" name="Content Placeholder 2"/>
          <p:cNvSpPr>
            <a:spLocks noGrp="1"/>
          </p:cNvSpPr>
          <p:nvPr>
            <p:ph idx="1"/>
          </p:nvPr>
        </p:nvSpPr>
        <p:spPr>
          <a:xfrm>
            <a:off x="838200" y="1539240"/>
            <a:ext cx="10515600" cy="4848307"/>
          </a:xfrm>
        </p:spPr>
        <p:txBody>
          <a:bodyPr>
            <a:normAutofit fontScale="92500" lnSpcReduction="10000"/>
          </a:bodyPr>
          <a:lstStyle/>
          <a:p>
            <a:r>
              <a:rPr lang="es-ES_tradnl" noProof="0" dirty="0" smtClean="0"/>
              <a:t>Otras etiquetas</a:t>
            </a:r>
            <a:r>
              <a:rPr lang="es-ES_tradnl" noProof="0" dirty="0"/>
              <a:t> </a:t>
            </a:r>
            <a:r>
              <a:rPr lang="es-ES_tradnl" noProof="0" dirty="0" smtClean="0"/>
              <a:t>indican</a:t>
            </a:r>
            <a:r>
              <a:rPr lang="es-ES_tradnl" noProof="0" dirty="0"/>
              <a:t> </a:t>
            </a:r>
            <a:r>
              <a:rPr lang="es-ES_tradnl" noProof="0" dirty="0" smtClean="0"/>
              <a:t>el</a:t>
            </a:r>
            <a:r>
              <a:rPr lang="es-ES_tradnl" noProof="0" dirty="0"/>
              <a:t> </a:t>
            </a:r>
            <a:r>
              <a:rPr lang="es-ES_tradnl" noProof="0" dirty="0" smtClean="0"/>
              <a:t>PPE</a:t>
            </a:r>
            <a:r>
              <a:rPr lang="es-ES_tradnl" noProof="0" dirty="0"/>
              <a:t> </a:t>
            </a:r>
            <a:r>
              <a:rPr lang="es-ES_tradnl" noProof="0" dirty="0" smtClean="0"/>
              <a:t>que</a:t>
            </a:r>
            <a:r>
              <a:rPr lang="es-ES_tradnl" noProof="0" dirty="0"/>
              <a:t> </a:t>
            </a:r>
            <a:r>
              <a:rPr lang="es-ES_tradnl" noProof="0" dirty="0" smtClean="0"/>
              <a:t>deben</a:t>
            </a:r>
            <a:r>
              <a:rPr lang="es-ES_tradnl" noProof="0" dirty="0"/>
              <a:t> </a:t>
            </a:r>
            <a:r>
              <a:rPr lang="es-ES_tradnl" noProof="0" dirty="0" smtClean="0"/>
              <a:t>usar</a:t>
            </a:r>
            <a:r>
              <a:rPr lang="es-ES_tradnl" noProof="0" dirty="0"/>
              <a:t> </a:t>
            </a:r>
            <a:r>
              <a:rPr lang="es-ES_tradnl" noProof="0" dirty="0" smtClean="0"/>
              <a:t>los</a:t>
            </a:r>
            <a:r>
              <a:rPr lang="es-ES_tradnl" noProof="0" dirty="0"/>
              <a:t> </a:t>
            </a:r>
            <a:r>
              <a:rPr lang="es-ES_tradnl" noProof="0" dirty="0" smtClean="0"/>
              <a:t>manipuladores,</a:t>
            </a:r>
            <a:r>
              <a:rPr lang="es-ES_tradnl" noProof="0" dirty="0"/>
              <a:t> </a:t>
            </a:r>
            <a:r>
              <a:rPr lang="es-ES_tradnl" noProof="0" dirty="0" smtClean="0"/>
              <a:t>que</a:t>
            </a:r>
            <a:r>
              <a:rPr lang="es-ES_tradnl" noProof="0" dirty="0"/>
              <a:t> </a:t>
            </a:r>
            <a:r>
              <a:rPr lang="es-ES_tradnl" noProof="0" dirty="0" smtClean="0"/>
              <a:t>puede</a:t>
            </a:r>
            <a:r>
              <a:rPr lang="es-ES_tradnl" noProof="0" dirty="0"/>
              <a:t> </a:t>
            </a:r>
            <a:r>
              <a:rPr lang="es-ES_tradnl" noProof="0" dirty="0" smtClean="0"/>
              <a:t>incluir</a:t>
            </a:r>
            <a:r>
              <a:rPr lang="es-ES_tradnl" noProof="0" dirty="0"/>
              <a:t>:</a:t>
            </a:r>
          </a:p>
          <a:p>
            <a:pPr lvl="1"/>
            <a:r>
              <a:rPr lang="es-ES_tradnl" sz="2800" noProof="0" dirty="0"/>
              <a:t>Guantes</a:t>
            </a:r>
          </a:p>
          <a:p>
            <a:pPr lvl="1"/>
            <a:r>
              <a:rPr lang="es-ES_tradnl" sz="2800" noProof="0" dirty="0" smtClean="0"/>
              <a:t>Delantales</a:t>
            </a:r>
            <a:endParaRPr lang="es-ES_tradnl" sz="2800" noProof="0" dirty="0"/>
          </a:p>
          <a:p>
            <a:pPr lvl="1"/>
            <a:r>
              <a:rPr lang="es-ES_tradnl" sz="2800" noProof="0" dirty="0" smtClean="0"/>
              <a:t>Botas</a:t>
            </a:r>
            <a:r>
              <a:rPr lang="es-ES_tradnl" sz="2800" noProof="0" dirty="0"/>
              <a:t> </a:t>
            </a:r>
            <a:r>
              <a:rPr lang="es-ES_tradnl" sz="2800" noProof="0" dirty="0" smtClean="0"/>
              <a:t>resistentes</a:t>
            </a:r>
            <a:r>
              <a:rPr lang="es-ES_tradnl" sz="2800" noProof="0" dirty="0"/>
              <a:t> a </a:t>
            </a:r>
            <a:r>
              <a:rPr lang="es-ES_tradnl" sz="2800" dirty="0" smtClean="0"/>
              <a:t>químicos</a:t>
            </a:r>
            <a:r>
              <a:rPr lang="es-ES_tradnl" sz="2800" noProof="0" dirty="0" smtClean="0"/>
              <a:t> </a:t>
            </a:r>
            <a:endParaRPr lang="es-ES_tradnl" sz="2800" noProof="0" dirty="0"/>
          </a:p>
          <a:p>
            <a:pPr lvl="1"/>
            <a:r>
              <a:rPr lang="es-ES_tradnl" sz="2800" noProof="0" dirty="0" smtClean="0"/>
              <a:t>Trajes</a:t>
            </a:r>
            <a:r>
              <a:rPr lang="es-ES_tradnl" sz="2800" noProof="0" dirty="0"/>
              <a:t> </a:t>
            </a:r>
            <a:r>
              <a:rPr lang="es-ES_tradnl" sz="2800" noProof="0" dirty="0" smtClean="0"/>
              <a:t>de</a:t>
            </a:r>
            <a:r>
              <a:rPr lang="es-ES_tradnl" sz="2800" noProof="0" dirty="0"/>
              <a:t> tela</a:t>
            </a:r>
          </a:p>
          <a:p>
            <a:pPr lvl="1"/>
            <a:r>
              <a:rPr lang="es-ES_tradnl" sz="2800" noProof="0" dirty="0" smtClean="0"/>
              <a:t>Trajes</a:t>
            </a:r>
            <a:r>
              <a:rPr lang="es-ES_tradnl" sz="2800" noProof="0" dirty="0"/>
              <a:t> </a:t>
            </a:r>
            <a:r>
              <a:rPr lang="es-ES_tradnl" sz="2800" noProof="0" dirty="0" smtClean="0"/>
              <a:t>resistentes a</a:t>
            </a:r>
            <a:r>
              <a:rPr lang="es-ES_tradnl" sz="2800" noProof="0" dirty="0"/>
              <a:t> químicos</a:t>
            </a:r>
          </a:p>
          <a:p>
            <a:pPr lvl="1"/>
            <a:r>
              <a:rPr lang="es-ES_tradnl" sz="2800" noProof="0" dirty="0" smtClean="0"/>
              <a:t>Protección</a:t>
            </a:r>
            <a:r>
              <a:rPr lang="es-ES_tradnl" sz="2800" noProof="0" dirty="0"/>
              <a:t> </a:t>
            </a:r>
            <a:r>
              <a:rPr lang="es-ES_tradnl" sz="2800" noProof="0" dirty="0" smtClean="0"/>
              <a:t>para la</a:t>
            </a:r>
            <a:r>
              <a:rPr lang="es-ES_tradnl" sz="2800" noProof="0" dirty="0"/>
              <a:t> </a:t>
            </a:r>
            <a:r>
              <a:rPr lang="es-ES_tradnl" sz="2800" noProof="0" dirty="0" smtClean="0"/>
              <a:t>cabeza</a:t>
            </a:r>
            <a:r>
              <a:rPr lang="es-ES_tradnl" sz="2800" noProof="0" dirty="0"/>
              <a:t> </a:t>
            </a:r>
            <a:r>
              <a:rPr lang="es-ES_tradnl" sz="2800" noProof="0" dirty="0" smtClean="0"/>
              <a:t>resistente</a:t>
            </a:r>
            <a:r>
              <a:rPr lang="es-ES_tradnl" sz="2800" noProof="0" dirty="0"/>
              <a:t> </a:t>
            </a:r>
            <a:r>
              <a:rPr lang="es-ES_tradnl" sz="2800" noProof="0" dirty="0" smtClean="0"/>
              <a:t>a</a:t>
            </a:r>
            <a:r>
              <a:rPr lang="es-ES_tradnl" sz="2800" noProof="0" dirty="0"/>
              <a:t> químicos</a:t>
            </a:r>
          </a:p>
          <a:p>
            <a:pPr lvl="1"/>
            <a:r>
              <a:rPr lang="es-ES_tradnl" sz="2800" noProof="0" dirty="0" smtClean="0"/>
              <a:t>Protección</a:t>
            </a:r>
            <a:r>
              <a:rPr lang="es-ES_tradnl" sz="2800" noProof="0" dirty="0"/>
              <a:t> </a:t>
            </a:r>
            <a:r>
              <a:rPr lang="es-ES_tradnl" sz="2800" noProof="0" dirty="0" smtClean="0"/>
              <a:t>para</a:t>
            </a:r>
            <a:r>
              <a:rPr lang="es-ES_tradnl" sz="2800" noProof="0" dirty="0"/>
              <a:t> </a:t>
            </a:r>
            <a:r>
              <a:rPr lang="es-ES_tradnl" sz="2800" noProof="0" dirty="0" smtClean="0"/>
              <a:t>los</a:t>
            </a:r>
            <a:r>
              <a:rPr lang="es-ES_tradnl" sz="2800" noProof="0" dirty="0"/>
              <a:t> ojos</a:t>
            </a:r>
          </a:p>
          <a:p>
            <a:pPr lvl="1"/>
            <a:r>
              <a:rPr lang="es-ES_tradnl" sz="2800" noProof="0" dirty="0" smtClean="0"/>
              <a:t>Respiradores</a:t>
            </a:r>
            <a:endParaRPr lang="es-ES_tradnl" sz="2800" noProof="0" dirty="0"/>
          </a:p>
          <a:p>
            <a:r>
              <a:rPr lang="es-ES_tradnl" noProof="0" dirty="0" smtClean="0"/>
              <a:t>Si usa más</a:t>
            </a:r>
            <a:r>
              <a:rPr lang="es-ES_tradnl" noProof="0" dirty="0"/>
              <a:t> </a:t>
            </a:r>
            <a:r>
              <a:rPr lang="es-ES_tradnl" noProof="0" dirty="0" smtClean="0"/>
              <a:t>de</a:t>
            </a:r>
            <a:r>
              <a:rPr lang="es-ES_tradnl" noProof="0" dirty="0"/>
              <a:t> </a:t>
            </a:r>
            <a:r>
              <a:rPr lang="es-ES_tradnl" noProof="0" dirty="0" smtClean="0"/>
              <a:t>un</a:t>
            </a:r>
            <a:r>
              <a:rPr lang="es-ES_tradnl" noProof="0" dirty="0"/>
              <a:t> </a:t>
            </a:r>
            <a:r>
              <a:rPr lang="es-ES_tradnl" noProof="0" dirty="0" smtClean="0"/>
              <a:t>pesticida, use</a:t>
            </a:r>
            <a:r>
              <a:rPr lang="es-ES_tradnl" noProof="0" dirty="0"/>
              <a:t> </a:t>
            </a:r>
            <a:r>
              <a:rPr lang="es-ES_tradnl" noProof="0" dirty="0" smtClean="0"/>
              <a:t>el</a:t>
            </a:r>
            <a:r>
              <a:rPr lang="es-ES_tradnl" noProof="0" dirty="0"/>
              <a:t> </a:t>
            </a:r>
            <a:r>
              <a:rPr lang="es-ES_tradnl" noProof="0" dirty="0" smtClean="0"/>
              <a:t>PPE</a:t>
            </a:r>
            <a:r>
              <a:rPr lang="es-ES_tradnl" noProof="0" dirty="0"/>
              <a:t> </a:t>
            </a:r>
            <a:r>
              <a:rPr lang="es-ES_tradnl" noProof="0" dirty="0" smtClean="0"/>
              <a:t>que</a:t>
            </a:r>
            <a:r>
              <a:rPr lang="es-ES_tradnl" noProof="0" dirty="0"/>
              <a:t> </a:t>
            </a:r>
            <a:r>
              <a:rPr lang="es-ES_tradnl" noProof="0" dirty="0" smtClean="0"/>
              <a:t>proporciona</a:t>
            </a:r>
            <a:r>
              <a:rPr lang="es-ES_tradnl" noProof="0" dirty="0"/>
              <a:t> </a:t>
            </a:r>
            <a:r>
              <a:rPr lang="es-ES_tradnl" noProof="0" dirty="0" smtClean="0"/>
              <a:t>la</a:t>
            </a:r>
            <a:r>
              <a:rPr lang="es-ES_tradnl" noProof="0" dirty="0"/>
              <a:t> </a:t>
            </a:r>
            <a:r>
              <a:rPr lang="es-ES_tradnl" noProof="0" dirty="0" smtClean="0"/>
              <a:t>mayor</a:t>
            </a:r>
            <a:r>
              <a:rPr lang="es-ES_tradnl" noProof="0" dirty="0"/>
              <a:t> </a:t>
            </a:r>
            <a:r>
              <a:rPr lang="es-ES_tradnl" noProof="0" dirty="0" smtClean="0"/>
              <a:t>protección</a:t>
            </a:r>
            <a:r>
              <a:rPr lang="es-ES_tradnl" noProof="0" dirty="0"/>
              <a:t> </a:t>
            </a:r>
            <a:r>
              <a:rPr lang="es-ES_tradnl" noProof="0" dirty="0" smtClean="0"/>
              <a:t>durante la</a:t>
            </a:r>
            <a:r>
              <a:rPr lang="es-ES_tradnl" noProof="0" dirty="0"/>
              <a:t> </a:t>
            </a:r>
            <a:r>
              <a:rPr lang="es-ES_tradnl" noProof="0" dirty="0" smtClean="0"/>
              <a:t>tarea</a:t>
            </a:r>
            <a:r>
              <a:rPr lang="es-ES_tradnl" noProof="0" dirty="0"/>
              <a:t> </a:t>
            </a:r>
            <a:r>
              <a:rPr lang="es-ES_tradnl" noProof="0" dirty="0" smtClean="0"/>
              <a:t>que va a realizar</a:t>
            </a:r>
            <a:endParaRPr lang="es-ES_tradnl" noProof="0" dirty="0"/>
          </a:p>
        </p:txBody>
      </p:sp>
    </p:spTree>
    <p:extLst>
      <p:ext uri="{BB962C8B-B14F-4D97-AF65-F5344CB8AC3E}">
        <p14:creationId xmlns:p14="http://schemas.microsoft.com/office/powerpoint/2010/main" val="30941489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Lea la etiqueta CUIDADOSAMENTE :</a:t>
            </a:r>
            <a:endParaRPr lang="es-ES_tradnl" noProof="0" dirty="0"/>
          </a:p>
        </p:txBody>
      </p:sp>
      <p:sp>
        <p:nvSpPr>
          <p:cNvPr id="6" name="Content Placeholder 5"/>
          <p:cNvSpPr>
            <a:spLocks noGrp="1"/>
          </p:cNvSpPr>
          <p:nvPr>
            <p:ph idx="1"/>
          </p:nvPr>
        </p:nvSpPr>
        <p:spPr>
          <a:xfrm>
            <a:off x="838200" y="1825625"/>
            <a:ext cx="5098774" cy="4351338"/>
          </a:xfrm>
        </p:spPr>
        <p:txBody>
          <a:bodyPr/>
          <a:lstStyle/>
          <a:p>
            <a:r>
              <a:rPr lang="es-ES_tradnl" noProof="0" dirty="0" smtClean="0"/>
              <a:t>Leer la etiqueta completamente para asegurarse de que comprenden todos los requisitos sobre el PPE </a:t>
            </a:r>
          </a:p>
          <a:p>
            <a:r>
              <a:rPr lang="es-ES_tradnl" noProof="0" dirty="0" smtClean="0"/>
              <a:t>No dar un vistazo rápido a la etiqueta - Es fácil pasar por alto, no notar u omitir detalles importantes</a:t>
            </a:r>
            <a:endParaRPr lang="es-ES_tradnl" noProof="0" dirty="0"/>
          </a:p>
        </p:txBody>
      </p:sp>
      <p:sp>
        <p:nvSpPr>
          <p:cNvPr id="5" name="TextBox 4"/>
          <p:cNvSpPr txBox="1"/>
          <p:nvPr/>
        </p:nvSpPr>
        <p:spPr>
          <a:xfrm>
            <a:off x="6096000" y="1852129"/>
            <a:ext cx="5698435" cy="4085734"/>
          </a:xfrm>
          <a:prstGeom prst="rect">
            <a:avLst/>
          </a:prstGeom>
          <a:noFill/>
          <a:ln>
            <a:solidFill>
              <a:schemeClr val="tx1"/>
            </a:solidFill>
          </a:ln>
        </p:spPr>
        <p:txBody>
          <a:bodyPr wrap="square" rtlCol="0">
            <a:spAutoFit/>
          </a:bodyPr>
          <a:lstStyle/>
          <a:p>
            <a:pPr>
              <a:spcAft>
                <a:spcPts val="300"/>
              </a:spcAft>
            </a:pPr>
            <a:r>
              <a:rPr lang="en-US" b="1" dirty="0">
                <a:latin typeface="Times New Roman" panose="02020603050405020304" pitchFamily="18" charset="0"/>
                <a:cs typeface="Times New Roman" panose="02020603050405020304" pitchFamily="18" charset="0"/>
              </a:rPr>
              <a:t>Personal Protective Equipment:</a:t>
            </a:r>
          </a:p>
          <a:p>
            <a:pPr>
              <a:spcAft>
                <a:spcPts val="300"/>
              </a:spcAft>
            </a:pPr>
            <a:r>
              <a:rPr lang="en-US" dirty="0">
                <a:latin typeface="Times New Roman" panose="02020603050405020304" pitchFamily="18" charset="0"/>
                <a:cs typeface="Times New Roman" panose="02020603050405020304" pitchFamily="18" charset="0"/>
              </a:rPr>
              <a:t>Some materials that are chemical-resistant to this product are listed below.</a:t>
            </a:r>
          </a:p>
          <a:p>
            <a:pPr>
              <a:spcAft>
                <a:spcPts val="300"/>
              </a:spcAft>
            </a:pPr>
            <a:r>
              <a:rPr lang="en-US" b="1" dirty="0">
                <a:latin typeface="Times New Roman" panose="02020603050405020304" pitchFamily="18" charset="0"/>
                <a:cs typeface="Times New Roman" panose="02020603050405020304" pitchFamily="18" charset="0"/>
              </a:rPr>
              <a:t>Handlers who may be exposed to the dilute through application or other tasks must wear: </a:t>
            </a:r>
            <a:r>
              <a:rPr lang="en-US" dirty="0">
                <a:latin typeface="Times New Roman" panose="02020603050405020304" pitchFamily="18" charset="0"/>
                <a:cs typeface="Times New Roman" panose="02020603050405020304" pitchFamily="18" charset="0"/>
              </a:rPr>
              <a:t>Long-sleeved shirt and long pants, Chemical-resistant gloves, such as Nitrile, Butyl, Neoprene, and/or Barrier Laminate, and Shoes plus socks.</a:t>
            </a:r>
          </a:p>
          <a:p>
            <a:pPr>
              <a:spcAft>
                <a:spcPts val="300"/>
              </a:spcAft>
            </a:pPr>
            <a:r>
              <a:rPr lang="en-US" b="1" dirty="0">
                <a:latin typeface="Times New Roman" panose="02020603050405020304" pitchFamily="18" charset="0"/>
                <a:cs typeface="Times New Roman" panose="02020603050405020304" pitchFamily="18" charset="0"/>
              </a:rPr>
              <a:t>Handlers who may be exposed to the concentrate through mixing, loading, application, other tasks must wear: </a:t>
            </a:r>
            <a:r>
              <a:rPr lang="en-US" dirty="0">
                <a:latin typeface="Times New Roman" panose="02020603050405020304" pitchFamily="18" charset="0"/>
                <a:cs typeface="Times New Roman" panose="02020603050405020304" pitchFamily="18" charset="0"/>
              </a:rPr>
              <a:t>Long-sleeved shirt and long pants, Chemical-resistant gloves, such as Nitrile, Butyl, Neoprene, and/or Barrier Laminate, Shoes plus socks, and Protective eyewear.</a:t>
            </a:r>
          </a:p>
        </p:txBody>
      </p:sp>
    </p:spTree>
    <p:extLst>
      <p:ext uri="{BB962C8B-B14F-4D97-AF65-F5344CB8AC3E}">
        <p14:creationId xmlns:p14="http://schemas.microsoft.com/office/powerpoint/2010/main" val="11256177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PPE resistente a químicos</a:t>
            </a:r>
            <a:endParaRPr lang="es-ES_tradnl" noProof="0" dirty="0"/>
          </a:p>
        </p:txBody>
      </p:sp>
      <p:sp>
        <p:nvSpPr>
          <p:cNvPr id="3" name="Content Placeholder 2"/>
          <p:cNvSpPr>
            <a:spLocks noGrp="1"/>
          </p:cNvSpPr>
          <p:nvPr>
            <p:ph idx="1"/>
          </p:nvPr>
        </p:nvSpPr>
        <p:spPr/>
        <p:txBody>
          <a:bodyPr/>
          <a:lstStyle/>
          <a:p>
            <a:r>
              <a:rPr lang="es-ES_tradnl" noProof="0" dirty="0" smtClean="0"/>
              <a:t>El PPE resistente a los productos químicos no permite el paso de una cantidad medible de producto químico a través del material</a:t>
            </a:r>
          </a:p>
          <a:p>
            <a:r>
              <a:rPr lang="es-ES_tradnl" noProof="0" dirty="0" smtClean="0"/>
              <a:t>Resistente a químicos puede referirse a diferentes tipos de PPE, incluyendo: </a:t>
            </a:r>
          </a:p>
          <a:p>
            <a:pPr lvl="1"/>
            <a:r>
              <a:rPr lang="es-ES_tradnl" sz="2800" noProof="0" dirty="0" smtClean="0"/>
              <a:t>Guantes</a:t>
            </a:r>
          </a:p>
          <a:p>
            <a:pPr lvl="1"/>
            <a:r>
              <a:rPr lang="es-ES_tradnl" sz="2800" noProof="0" dirty="0" smtClean="0"/>
              <a:t>Calzado, zapatos o botas</a:t>
            </a:r>
          </a:p>
          <a:p>
            <a:pPr lvl="1"/>
            <a:r>
              <a:rPr lang="es-ES_tradnl" sz="2800" noProof="0" dirty="0" smtClean="0"/>
              <a:t>Trajes</a:t>
            </a:r>
          </a:p>
          <a:p>
            <a:pPr lvl="1"/>
            <a:r>
              <a:rPr lang="es-ES_tradnl" sz="2800" noProof="0" dirty="0" smtClean="0"/>
              <a:t>Delantales</a:t>
            </a:r>
          </a:p>
          <a:p>
            <a:pPr lvl="1"/>
            <a:endParaRPr lang="es-ES_tradnl" noProof="0" dirty="0"/>
          </a:p>
        </p:txBody>
      </p:sp>
    </p:spTree>
    <p:extLst>
      <p:ext uri="{BB962C8B-B14F-4D97-AF65-F5344CB8AC3E}">
        <p14:creationId xmlns:p14="http://schemas.microsoft.com/office/powerpoint/2010/main" val="40179742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PPE impermeable/a prueba de agua</a:t>
            </a:r>
            <a:endParaRPr lang="es-ES_tradnl" noProof="0" dirty="0"/>
          </a:p>
        </p:txBody>
      </p:sp>
      <p:sp>
        <p:nvSpPr>
          <p:cNvPr id="3" name="Content Placeholder 2"/>
          <p:cNvSpPr>
            <a:spLocks noGrp="1"/>
          </p:cNvSpPr>
          <p:nvPr>
            <p:ph idx="1"/>
          </p:nvPr>
        </p:nvSpPr>
        <p:spPr/>
        <p:txBody>
          <a:bodyPr/>
          <a:lstStyle/>
          <a:p>
            <a:r>
              <a:rPr lang="es-ES_tradnl" noProof="0" dirty="0" smtClean="0"/>
              <a:t>PPE impermeable o a prueba de agua se refiere a PPE que está hecho de un material que no permite que una cantidad medible de agua o pesticidas mezclados con agua pasar a través del material</a:t>
            </a:r>
            <a:endParaRPr lang="es-ES_tradnl" noProof="0" dirty="0"/>
          </a:p>
        </p:txBody>
      </p:sp>
    </p:spTree>
    <p:extLst>
      <p:ext uri="{BB962C8B-B14F-4D97-AF65-F5344CB8AC3E}">
        <p14:creationId xmlns:p14="http://schemas.microsoft.com/office/powerpoint/2010/main" val="24164119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El PPE reutilizable versus desechable</a:t>
            </a:r>
            <a:endParaRPr lang="es-ES_tradnl" noProof="0" dirty="0"/>
          </a:p>
        </p:txBody>
      </p:sp>
      <p:sp>
        <p:nvSpPr>
          <p:cNvPr id="3" name="Content Placeholder 2"/>
          <p:cNvSpPr>
            <a:spLocks noGrp="1"/>
          </p:cNvSpPr>
          <p:nvPr>
            <p:ph idx="1"/>
          </p:nvPr>
        </p:nvSpPr>
        <p:spPr/>
        <p:txBody>
          <a:bodyPr/>
          <a:lstStyle/>
          <a:p>
            <a:r>
              <a:rPr lang="es-ES_tradnl" noProof="0" dirty="0" smtClean="0"/>
              <a:t>Debe limpiar el PPE reutilizable después de usarlo.</a:t>
            </a:r>
          </a:p>
          <a:p>
            <a:r>
              <a:rPr lang="es-ES_tradnl" noProof="0" dirty="0" smtClean="0"/>
              <a:t>Debe desechar el PPE desechable al final de la jornada si está contaminado con pesticidas. </a:t>
            </a:r>
            <a:endParaRPr lang="es-ES_tradnl" noProof="0" dirty="0"/>
          </a:p>
        </p:txBody>
      </p:sp>
    </p:spTree>
    <p:extLst>
      <p:ext uri="{BB962C8B-B14F-4D97-AF65-F5344CB8AC3E}">
        <p14:creationId xmlns:p14="http://schemas.microsoft.com/office/powerpoint/2010/main" val="63045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675806"/>
            <a:ext cx="10515600" cy="1149819"/>
          </a:xfrm>
        </p:spPr>
        <p:txBody>
          <a:bodyPr/>
          <a:lstStyle/>
          <a:p>
            <a:r>
              <a:rPr lang="en-US" dirty="0"/>
              <a:t>¿</a:t>
            </a:r>
            <a:r>
              <a:rPr lang="en-US" dirty="0" err="1"/>
              <a:t>Quién</a:t>
            </a:r>
            <a:r>
              <a:rPr lang="en-US" dirty="0"/>
              <a:t> </a:t>
            </a:r>
            <a:r>
              <a:rPr lang="en-US" dirty="0" err="1"/>
              <a:t>es</a:t>
            </a:r>
            <a:r>
              <a:rPr lang="en-US" dirty="0"/>
              <a:t> un </a:t>
            </a:r>
            <a:r>
              <a:rPr lang="en-US" dirty="0" err="1"/>
              <a:t>empleador</a:t>
            </a:r>
            <a:r>
              <a:rPr lang="en-US" dirty="0"/>
              <a:t> </a:t>
            </a:r>
            <a:r>
              <a:rPr lang="en-US" dirty="0" err="1"/>
              <a:t>según</a:t>
            </a:r>
            <a:r>
              <a:rPr lang="en-US" dirty="0"/>
              <a:t> el WPS?</a:t>
            </a:r>
          </a:p>
        </p:txBody>
      </p:sp>
      <p:sp>
        <p:nvSpPr>
          <p:cNvPr id="3" name="Content Placeholder 2"/>
          <p:cNvSpPr>
            <a:spLocks noGrp="1"/>
          </p:cNvSpPr>
          <p:nvPr>
            <p:ph idx="1"/>
          </p:nvPr>
        </p:nvSpPr>
        <p:spPr/>
        <p:txBody>
          <a:bodyPr/>
          <a:lstStyle/>
          <a:p>
            <a:r>
              <a:rPr lang="en-US" dirty="0"/>
              <a:t>Un </a:t>
            </a:r>
            <a:r>
              <a:rPr lang="en-US" dirty="0" err="1"/>
              <a:t>empleador</a:t>
            </a:r>
            <a:r>
              <a:rPr lang="en-US" dirty="0"/>
              <a:t> </a:t>
            </a:r>
            <a:r>
              <a:rPr lang="en-US" dirty="0" err="1"/>
              <a:t>agrícola</a:t>
            </a:r>
            <a:r>
              <a:rPr lang="en-US" dirty="0"/>
              <a:t> </a:t>
            </a:r>
            <a:r>
              <a:rPr lang="en-US" dirty="0" err="1"/>
              <a:t>es</a:t>
            </a:r>
            <a:r>
              <a:rPr lang="en-US" dirty="0"/>
              <a:t> </a:t>
            </a:r>
            <a:r>
              <a:rPr lang="en-US" dirty="0" err="1"/>
              <a:t>cualquier</a:t>
            </a:r>
            <a:r>
              <a:rPr lang="en-US" dirty="0"/>
              <a:t> persona que </a:t>
            </a:r>
            <a:r>
              <a:rPr lang="en-US" dirty="0" err="1"/>
              <a:t>es</a:t>
            </a:r>
            <a:r>
              <a:rPr lang="en-US" dirty="0"/>
              <a:t> </a:t>
            </a:r>
            <a:r>
              <a:rPr lang="en-US" dirty="0" err="1"/>
              <a:t>dueño</a:t>
            </a:r>
            <a:r>
              <a:rPr lang="en-US" dirty="0"/>
              <a:t> de, o </a:t>
            </a:r>
            <a:r>
              <a:rPr lang="en-US" dirty="0" err="1"/>
              <a:t>es</a:t>
            </a:r>
            <a:r>
              <a:rPr lang="en-US" dirty="0"/>
              <a:t> </a:t>
            </a:r>
            <a:r>
              <a:rPr lang="en-US" dirty="0" err="1"/>
              <a:t>responsable</a:t>
            </a:r>
            <a:r>
              <a:rPr lang="en-US" dirty="0"/>
              <a:t> del </a:t>
            </a:r>
            <a:r>
              <a:rPr lang="en-US" dirty="0" err="1"/>
              <a:t>manejo</a:t>
            </a:r>
            <a:r>
              <a:rPr lang="en-US" dirty="0"/>
              <a:t> o </a:t>
            </a:r>
            <a:r>
              <a:rPr lang="en-US" dirty="0" err="1"/>
              <a:t>condición</a:t>
            </a:r>
            <a:r>
              <a:rPr lang="en-US" dirty="0"/>
              <a:t> de un </a:t>
            </a:r>
            <a:r>
              <a:rPr lang="en-US" dirty="0" err="1"/>
              <a:t>establecimiento</a:t>
            </a:r>
            <a:r>
              <a:rPr lang="en-US" dirty="0"/>
              <a:t> </a:t>
            </a:r>
            <a:r>
              <a:rPr lang="en-US" dirty="0" err="1"/>
              <a:t>agrícola</a:t>
            </a:r>
            <a:r>
              <a:rPr lang="en-US" dirty="0"/>
              <a:t> y que </a:t>
            </a:r>
            <a:r>
              <a:rPr lang="en-US" dirty="0" err="1"/>
              <a:t>emplea</a:t>
            </a:r>
            <a:r>
              <a:rPr lang="en-US" dirty="0"/>
              <a:t> </a:t>
            </a:r>
            <a:r>
              <a:rPr lang="en-US" dirty="0" err="1"/>
              <a:t>cualquier</a:t>
            </a:r>
            <a:r>
              <a:rPr lang="en-US" dirty="0"/>
              <a:t> </a:t>
            </a:r>
            <a:r>
              <a:rPr lang="en-US" dirty="0" err="1"/>
              <a:t>trabajador</a:t>
            </a:r>
            <a:r>
              <a:rPr lang="en-US" dirty="0"/>
              <a:t> o </a:t>
            </a:r>
            <a:r>
              <a:rPr lang="en-US" dirty="0" err="1"/>
              <a:t>manipulador</a:t>
            </a:r>
            <a:r>
              <a:rPr lang="en-US" dirty="0"/>
              <a:t>. </a:t>
            </a:r>
          </a:p>
          <a:p>
            <a:r>
              <a:rPr lang="en-US" dirty="0"/>
              <a:t>Un </a:t>
            </a:r>
            <a:r>
              <a:rPr lang="en-US" dirty="0" err="1"/>
              <a:t>empleador</a:t>
            </a:r>
            <a:r>
              <a:rPr lang="en-US" dirty="0"/>
              <a:t> </a:t>
            </a:r>
            <a:r>
              <a:rPr lang="en-US" dirty="0" err="1"/>
              <a:t>comercial</a:t>
            </a:r>
            <a:r>
              <a:rPr lang="en-US" dirty="0"/>
              <a:t> de </a:t>
            </a:r>
            <a:r>
              <a:rPr lang="en-US" dirty="0" err="1"/>
              <a:t>manipuladores</a:t>
            </a:r>
            <a:r>
              <a:rPr lang="en-US" dirty="0"/>
              <a:t> de </a:t>
            </a:r>
            <a:r>
              <a:rPr lang="en-US" dirty="0" err="1"/>
              <a:t>pesticidas</a:t>
            </a:r>
            <a:r>
              <a:rPr lang="en-US" dirty="0"/>
              <a:t> </a:t>
            </a:r>
            <a:r>
              <a:rPr lang="en-US" dirty="0" err="1"/>
              <a:t>es</a:t>
            </a:r>
            <a:r>
              <a:rPr lang="en-US" dirty="0"/>
              <a:t> </a:t>
            </a:r>
            <a:r>
              <a:rPr lang="en-US" dirty="0" err="1"/>
              <a:t>cualquier</a:t>
            </a:r>
            <a:r>
              <a:rPr lang="en-US" dirty="0"/>
              <a:t> persona, que no sea un </a:t>
            </a:r>
            <a:r>
              <a:rPr lang="en-US" dirty="0" err="1"/>
              <a:t>empleador</a:t>
            </a:r>
            <a:r>
              <a:rPr lang="en-US" dirty="0"/>
              <a:t> </a:t>
            </a:r>
            <a:r>
              <a:rPr lang="en-US" dirty="0" err="1"/>
              <a:t>agrícola</a:t>
            </a:r>
            <a:r>
              <a:rPr lang="en-US" dirty="0"/>
              <a:t>, que </a:t>
            </a:r>
            <a:r>
              <a:rPr lang="en-US" dirty="0" err="1"/>
              <a:t>emplea</a:t>
            </a:r>
            <a:r>
              <a:rPr lang="en-US" dirty="0"/>
              <a:t> a </a:t>
            </a:r>
            <a:r>
              <a:rPr lang="en-US" dirty="0" err="1"/>
              <a:t>cualquier</a:t>
            </a:r>
            <a:r>
              <a:rPr lang="en-US" dirty="0"/>
              <a:t> </a:t>
            </a:r>
            <a:r>
              <a:rPr lang="en-US" dirty="0" err="1"/>
              <a:t>manipulador</a:t>
            </a:r>
            <a:r>
              <a:rPr lang="en-US" dirty="0"/>
              <a:t> para </a:t>
            </a:r>
            <a:r>
              <a:rPr lang="en-US" dirty="0" err="1"/>
              <a:t>llevar</a:t>
            </a:r>
            <a:r>
              <a:rPr lang="en-US" dirty="0"/>
              <a:t> a </a:t>
            </a:r>
            <a:r>
              <a:rPr lang="en-US" dirty="0" err="1"/>
              <a:t>cabo</a:t>
            </a:r>
            <a:r>
              <a:rPr lang="en-US" dirty="0"/>
              <a:t> </a:t>
            </a:r>
            <a:r>
              <a:rPr lang="en-US" dirty="0" err="1"/>
              <a:t>tareas</a:t>
            </a:r>
            <a:r>
              <a:rPr lang="en-US" dirty="0"/>
              <a:t> </a:t>
            </a:r>
            <a:r>
              <a:rPr lang="en-US" dirty="0" smtClean="0"/>
              <a:t>de </a:t>
            </a:r>
            <a:r>
              <a:rPr lang="en-US" dirty="0" err="1" smtClean="0"/>
              <a:t>manipulación</a:t>
            </a:r>
            <a:r>
              <a:rPr lang="en-US" dirty="0" smtClean="0"/>
              <a:t> </a:t>
            </a:r>
            <a:r>
              <a:rPr lang="en-US" dirty="0"/>
              <a:t>de </a:t>
            </a:r>
            <a:r>
              <a:rPr lang="en-US" dirty="0" err="1"/>
              <a:t>pesticidas</a:t>
            </a:r>
            <a:r>
              <a:rPr lang="en-US" dirty="0"/>
              <a:t> </a:t>
            </a:r>
            <a:r>
              <a:rPr lang="en-US" dirty="0" err="1"/>
              <a:t>en</a:t>
            </a:r>
            <a:r>
              <a:rPr lang="en-US" dirty="0"/>
              <a:t> un </a:t>
            </a:r>
            <a:r>
              <a:rPr lang="en-US" dirty="0" err="1"/>
              <a:t>establecimiento</a:t>
            </a:r>
            <a:r>
              <a:rPr lang="en-US" dirty="0"/>
              <a:t> </a:t>
            </a:r>
            <a:r>
              <a:rPr lang="en-US" dirty="0" err="1"/>
              <a:t>agrícola</a:t>
            </a:r>
            <a:r>
              <a:rPr lang="en-US" dirty="0"/>
              <a: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1828182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843092" cy="1325563"/>
          </a:xfrm>
        </p:spPr>
        <p:txBody>
          <a:bodyPr/>
          <a:lstStyle/>
          <a:p>
            <a:r>
              <a:rPr lang="es-ES_tradnl" noProof="0" dirty="0" smtClean="0"/>
              <a:t>Trajes de tela o trajes resistentes a químicos</a:t>
            </a:r>
            <a:endParaRPr lang="es-ES_tradnl" noProof="0" dirty="0"/>
          </a:p>
        </p:txBody>
      </p:sp>
      <p:sp>
        <p:nvSpPr>
          <p:cNvPr id="3" name="Content Placeholder 2"/>
          <p:cNvSpPr>
            <a:spLocks noGrp="1"/>
          </p:cNvSpPr>
          <p:nvPr>
            <p:ph idx="1"/>
          </p:nvPr>
        </p:nvSpPr>
        <p:spPr>
          <a:xfrm>
            <a:off x="838200" y="1825625"/>
            <a:ext cx="7550426" cy="4351338"/>
          </a:xfrm>
        </p:spPr>
        <p:txBody>
          <a:bodyPr/>
          <a:lstStyle/>
          <a:p>
            <a:r>
              <a:rPr lang="es-ES_tradnl" noProof="0" dirty="0" smtClean="0"/>
              <a:t>Debe estar suelto</a:t>
            </a:r>
          </a:p>
          <a:p>
            <a:r>
              <a:rPr lang="es-ES_tradnl" noProof="0" dirty="0" smtClean="0"/>
              <a:t>Prendas de 1 o 2 piezas</a:t>
            </a:r>
          </a:p>
          <a:p>
            <a:r>
              <a:rPr lang="es-ES_tradnl" noProof="0" dirty="0" smtClean="0"/>
              <a:t>Debe cubrir todo el cuerpo excepto la cabeza, las manos y los pies</a:t>
            </a:r>
          </a:p>
          <a:p>
            <a:r>
              <a:rPr lang="es-ES_tradnl" noProof="0" dirty="0" smtClean="0"/>
              <a:t>Trajes = confeccionados con materiales de tela o otros tejidos </a:t>
            </a:r>
          </a:p>
          <a:p>
            <a:r>
              <a:rPr lang="es-ES_tradnl" noProof="0" dirty="0" smtClean="0"/>
              <a:t>Trajes resistentes a químicos = confeccionados con material resistente a los productos químicos</a:t>
            </a:r>
          </a:p>
          <a:p>
            <a:pPr marL="0" indent="0">
              <a:buNone/>
            </a:pPr>
            <a:endParaRPr lang="es-ES_tradnl" noProof="0" dirty="0" smtClean="0"/>
          </a:p>
          <a:p>
            <a:endParaRPr lang="es-ES_tradnl" noProof="0" dirty="0"/>
          </a:p>
        </p:txBody>
      </p:sp>
      <p:sp>
        <p:nvSpPr>
          <p:cNvPr id="9" name="TextBox 8"/>
          <p:cNvSpPr txBox="1"/>
          <p:nvPr/>
        </p:nvSpPr>
        <p:spPr>
          <a:xfrm>
            <a:off x="5314122" y="6462169"/>
            <a:ext cx="6877877" cy="338554"/>
          </a:xfrm>
          <a:prstGeom prst="rect">
            <a:avLst/>
          </a:prstGeom>
          <a:noFill/>
        </p:spPr>
        <p:txBody>
          <a:bodyPr wrap="square" rtlCol="0">
            <a:spAutoFit/>
          </a:bodyPr>
          <a:lstStyle/>
          <a:p>
            <a:pPr algn="r"/>
            <a:r>
              <a:rPr lang="en-US" sz="1600" dirty="0" err="1" smtClean="0"/>
              <a:t>Crédito</a:t>
            </a:r>
            <a:r>
              <a:rPr lang="en-US" sz="1600" dirty="0" smtClean="0"/>
              <a:t> de la imagen: </a:t>
            </a:r>
            <a:r>
              <a:rPr lang="en-US" sz="1600" dirty="0"/>
              <a:t>Penn State Extension, The Pennsylvania State University</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666" y="1066006"/>
            <a:ext cx="2926334" cy="5462489"/>
          </a:xfrm>
          <a:prstGeom prst="rect">
            <a:avLst/>
          </a:prstGeom>
        </p:spPr>
      </p:pic>
    </p:spTree>
    <p:extLst>
      <p:ext uri="{BB962C8B-B14F-4D97-AF65-F5344CB8AC3E}">
        <p14:creationId xmlns:p14="http://schemas.microsoft.com/office/powerpoint/2010/main" val="17562131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Delantales</a:t>
            </a:r>
            <a:endParaRPr lang="es-ES_tradnl" noProof="0" dirty="0"/>
          </a:p>
        </p:txBody>
      </p:sp>
      <p:sp>
        <p:nvSpPr>
          <p:cNvPr id="3" name="Content Placeholder 2"/>
          <p:cNvSpPr>
            <a:spLocks noGrp="1"/>
          </p:cNvSpPr>
          <p:nvPr>
            <p:ph idx="1"/>
          </p:nvPr>
        </p:nvSpPr>
        <p:spPr>
          <a:xfrm>
            <a:off x="838200" y="1825625"/>
            <a:ext cx="7327232" cy="4351338"/>
          </a:xfrm>
        </p:spPr>
        <p:txBody>
          <a:bodyPr/>
          <a:lstStyle/>
          <a:p>
            <a:r>
              <a:rPr lang="es-ES_tradnl" noProof="0" dirty="0" smtClean="0"/>
              <a:t>Los delantales deben ser lo suficientemente largos para cubrir el frente del cuerpo desde la mitad del pecho hasta las rodillas</a:t>
            </a:r>
            <a:endParaRPr lang="es-ES_tradnl" noProof="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9655" y="1005333"/>
            <a:ext cx="3432345" cy="585266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1277122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Protección para la cabeza </a:t>
            </a:r>
            <a:br>
              <a:rPr lang="es-ES_tradnl" noProof="0" dirty="0" smtClean="0"/>
            </a:br>
            <a:r>
              <a:rPr lang="es-ES_tradnl" noProof="0" dirty="0" smtClean="0"/>
              <a:t>resistente a químicos</a:t>
            </a:r>
            <a:endParaRPr lang="es-ES_tradnl" noProof="0" dirty="0"/>
          </a:p>
        </p:txBody>
      </p:sp>
      <p:sp>
        <p:nvSpPr>
          <p:cNvPr id="3" name="Content Placeholder 2"/>
          <p:cNvSpPr>
            <a:spLocks noGrp="1"/>
          </p:cNvSpPr>
          <p:nvPr>
            <p:ph idx="1"/>
          </p:nvPr>
        </p:nvSpPr>
        <p:spPr/>
        <p:txBody>
          <a:bodyPr/>
          <a:lstStyle/>
          <a:p>
            <a:r>
              <a:rPr lang="es-ES_tradnl" noProof="0" dirty="0" smtClean="0"/>
              <a:t>Un casco o sombrero ala ancha resistente a los químicos</a:t>
            </a:r>
            <a:endParaRPr lang="es-ES_tradnl" noProof="0" dirty="0"/>
          </a:p>
        </p:txBody>
      </p:sp>
    </p:spTree>
    <p:extLst>
      <p:ext uri="{BB962C8B-B14F-4D97-AF65-F5344CB8AC3E}">
        <p14:creationId xmlns:p14="http://schemas.microsoft.com/office/powerpoint/2010/main" val="38853939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78687" cy="1325563"/>
          </a:xfrm>
        </p:spPr>
        <p:txBody>
          <a:bodyPr/>
          <a:lstStyle/>
          <a:p>
            <a:r>
              <a:rPr lang="es-ES_tradnl" noProof="0" dirty="0" smtClean="0"/>
              <a:t>Sombrero, casco o protección sobre la cabeza</a:t>
            </a:r>
            <a:endParaRPr lang="es-ES_tradnl" noProof="0" dirty="0"/>
          </a:p>
        </p:txBody>
      </p:sp>
      <p:sp>
        <p:nvSpPr>
          <p:cNvPr id="3" name="Content Placeholder 2"/>
          <p:cNvSpPr>
            <a:spLocks noGrp="1"/>
          </p:cNvSpPr>
          <p:nvPr>
            <p:ph idx="1"/>
          </p:nvPr>
        </p:nvSpPr>
        <p:spPr>
          <a:xfrm>
            <a:off x="838200" y="1825625"/>
            <a:ext cx="7134726" cy="4351338"/>
          </a:xfrm>
        </p:spPr>
        <p:txBody>
          <a:bodyPr/>
          <a:lstStyle/>
          <a:p>
            <a:r>
              <a:rPr lang="es-ES_tradnl" noProof="0" dirty="0" smtClean="0"/>
              <a:t>Debe estar hecho de un material no absorbente </a:t>
            </a:r>
          </a:p>
          <a:p>
            <a:r>
              <a:rPr lang="es-ES_tradnl" noProof="0" dirty="0" smtClean="0"/>
              <a:t>Debe lavarse con agua y jabón al final de la tarea de manipulación. </a:t>
            </a:r>
          </a:p>
          <a:p>
            <a:r>
              <a:rPr lang="es-ES_tradnl" noProof="0" dirty="0" smtClean="0"/>
              <a:t>NO UTILICE sombreros hechos de material absorbente, como gorras de béisbol.</a:t>
            </a:r>
            <a:endParaRPr lang="es-ES_tradnl" noProof="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4083" y="941633"/>
            <a:ext cx="3657917" cy="5486876"/>
          </a:xfrm>
          <a:prstGeom prst="rect">
            <a:avLst/>
          </a:prstGeom>
        </p:spPr>
      </p:pic>
    </p:spTree>
    <p:extLst>
      <p:ext uri="{BB962C8B-B14F-4D97-AF65-F5344CB8AC3E}">
        <p14:creationId xmlns:p14="http://schemas.microsoft.com/office/powerpoint/2010/main" val="22848362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Protección ocular</a:t>
            </a:r>
            <a:endParaRPr lang="es-ES_tradnl" noProof="0" dirty="0"/>
          </a:p>
        </p:txBody>
      </p:sp>
      <p:sp>
        <p:nvSpPr>
          <p:cNvPr id="3" name="Content Placeholder 2"/>
          <p:cNvSpPr>
            <a:spLocks noGrp="1"/>
          </p:cNvSpPr>
          <p:nvPr>
            <p:ph idx="1"/>
          </p:nvPr>
        </p:nvSpPr>
        <p:spPr>
          <a:xfrm>
            <a:off x="7103164" y="1825625"/>
            <a:ext cx="4250635" cy="4351338"/>
          </a:xfrm>
        </p:spPr>
        <p:txBody>
          <a:bodyPr>
            <a:normAutofit lnSpcReduction="10000"/>
          </a:bodyPr>
          <a:lstStyle/>
          <a:p>
            <a:r>
              <a:rPr lang="es-ES_tradnl" noProof="0" dirty="0" smtClean="0"/>
              <a:t>Proveer protección para la frente, las cejas, y ambas sienes </a:t>
            </a:r>
          </a:p>
          <a:p>
            <a:pPr lvl="1"/>
            <a:r>
              <a:rPr lang="es-ES_tradnl" sz="2800" noProof="0" dirty="0" smtClean="0"/>
              <a:t>Lentes de seguridad</a:t>
            </a:r>
          </a:p>
          <a:p>
            <a:pPr lvl="1"/>
            <a:r>
              <a:rPr lang="es-ES_tradnl" sz="2800" noProof="0" dirty="0" smtClean="0"/>
              <a:t>Gafas protectoras contra las salpicaduras químicas (llamadas “</a:t>
            </a:r>
            <a:r>
              <a:rPr lang="es-ES_tradnl" sz="2800" noProof="0" dirty="0" err="1" smtClean="0"/>
              <a:t>goggles</a:t>
            </a:r>
            <a:r>
              <a:rPr lang="es-ES_tradnl" sz="2800" noProof="0" dirty="0" smtClean="0"/>
              <a:t>” en inglés)</a:t>
            </a:r>
          </a:p>
          <a:p>
            <a:pPr lvl="1"/>
            <a:r>
              <a:rPr lang="es-ES_tradnl" sz="2800" noProof="0" dirty="0" smtClean="0"/>
              <a:t>Caretas o mascarillas </a:t>
            </a:r>
          </a:p>
          <a:p>
            <a:pPr lvl="1"/>
            <a:r>
              <a:rPr lang="es-ES_tradnl" sz="2800" noProof="0" dirty="0" smtClean="0"/>
              <a:t>Respiradores que cubren la cara entera</a:t>
            </a:r>
            <a:endParaRPr lang="es-ES_tradnl" sz="2800" noProof="0" dirty="0"/>
          </a:p>
        </p:txBody>
      </p:sp>
      <p:sp>
        <p:nvSpPr>
          <p:cNvPr id="9" name="TextBox 8"/>
          <p:cNvSpPr txBox="1"/>
          <p:nvPr/>
        </p:nvSpPr>
        <p:spPr>
          <a:xfrm>
            <a:off x="-1" y="6488668"/>
            <a:ext cx="6798365" cy="338554"/>
          </a:xfrm>
          <a:prstGeom prst="rect">
            <a:avLst/>
          </a:prstGeom>
          <a:noFill/>
        </p:spPr>
        <p:txBody>
          <a:bodyPr wrap="square" rtlCol="0">
            <a:spAutoFit/>
          </a:bodyPr>
          <a:lstStyle/>
          <a:p>
            <a:r>
              <a:rPr lang="en-US" sz="1600" dirty="0" err="1" smtClean="0"/>
              <a:t>Crédito</a:t>
            </a:r>
            <a:r>
              <a:rPr lang="en-US" sz="1600" dirty="0" smtClean="0"/>
              <a:t> de la imagen: </a:t>
            </a:r>
            <a:r>
              <a:rPr lang="en-US" sz="1600" dirty="0"/>
              <a:t>Penn State Extension, The Pennsylvania State University</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49897"/>
            <a:ext cx="6797629" cy="5102794"/>
          </a:xfrm>
          <a:prstGeom prst="rect">
            <a:avLst/>
          </a:prstGeom>
        </p:spPr>
      </p:pic>
    </p:spTree>
    <p:extLst>
      <p:ext uri="{BB962C8B-B14F-4D97-AF65-F5344CB8AC3E}">
        <p14:creationId xmlns:p14="http://schemas.microsoft.com/office/powerpoint/2010/main" val="31410701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Calzado resistente a químicos</a:t>
            </a:r>
            <a:endParaRPr lang="es-ES_tradnl" noProof="0" dirty="0"/>
          </a:p>
        </p:txBody>
      </p:sp>
      <p:sp>
        <p:nvSpPr>
          <p:cNvPr id="3" name="Content Placeholder 2"/>
          <p:cNvSpPr>
            <a:spLocks noGrp="1"/>
          </p:cNvSpPr>
          <p:nvPr>
            <p:ph idx="1"/>
          </p:nvPr>
        </p:nvSpPr>
        <p:spPr/>
        <p:txBody>
          <a:bodyPr/>
          <a:lstStyle/>
          <a:p>
            <a:r>
              <a:rPr lang="es-ES_tradnl" noProof="0" dirty="0" smtClean="0"/>
              <a:t>Zapatos, botas o recubrimiento de zapatos resistentes a los productos químicos</a:t>
            </a:r>
          </a:p>
          <a:p>
            <a:r>
              <a:rPr lang="es-ES_tradnl" noProof="0" dirty="0" smtClean="0"/>
              <a:t>Debe estar hecho de material resistente a los productos químicos como caucho o vinilo</a:t>
            </a:r>
            <a:endParaRPr lang="es-ES_tradnl" noProof="0" dirty="0"/>
          </a:p>
        </p:txBody>
      </p:sp>
    </p:spTree>
    <p:extLst>
      <p:ext uri="{BB962C8B-B14F-4D97-AF65-F5344CB8AC3E}">
        <p14:creationId xmlns:p14="http://schemas.microsoft.com/office/powerpoint/2010/main" val="32855089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Guantes</a:t>
            </a:r>
            <a:endParaRPr lang="es-ES_tradnl" noProof="0" dirty="0"/>
          </a:p>
        </p:txBody>
      </p:sp>
      <p:sp>
        <p:nvSpPr>
          <p:cNvPr id="3" name="Content Placeholder 2"/>
          <p:cNvSpPr>
            <a:spLocks noGrp="1"/>
          </p:cNvSpPr>
          <p:nvPr>
            <p:ph idx="1"/>
          </p:nvPr>
        </p:nvSpPr>
        <p:spPr>
          <a:xfrm>
            <a:off x="6440557" y="1468186"/>
            <a:ext cx="5319052" cy="5066215"/>
          </a:xfrm>
        </p:spPr>
        <p:txBody>
          <a:bodyPr>
            <a:normAutofit/>
          </a:bodyPr>
          <a:lstStyle/>
          <a:p>
            <a:r>
              <a:rPr lang="es-ES_tradnl" noProof="0" dirty="0" smtClean="0"/>
              <a:t>Las guantes deben ser usados durante la manipulación de pesticidas, incluyendo cuando se reparan los equipos de aplicación y cuando se ajustan las boquillas</a:t>
            </a:r>
          </a:p>
          <a:p>
            <a:r>
              <a:rPr lang="es-ES_tradnl" noProof="0" dirty="0" smtClean="0"/>
              <a:t>Si la etiqueta requiere un material particular, tal como nitrilo, los guantes deben estar hechos del material especificado</a:t>
            </a:r>
          </a:p>
          <a:p>
            <a:r>
              <a:rPr lang="es-ES_tradnl" noProof="0" dirty="0" smtClean="0"/>
              <a:t>Los manipuladores no deben usar guantes de algodón, gamuza o cuero </a:t>
            </a:r>
            <a:endParaRPr lang="es-ES_tradnl" noProof="0" dirty="0"/>
          </a:p>
        </p:txBody>
      </p:sp>
      <p:sp>
        <p:nvSpPr>
          <p:cNvPr id="9" name="TextBox 8"/>
          <p:cNvSpPr txBox="1"/>
          <p:nvPr/>
        </p:nvSpPr>
        <p:spPr>
          <a:xfrm>
            <a:off x="-1" y="6488668"/>
            <a:ext cx="6440558" cy="338554"/>
          </a:xfrm>
          <a:prstGeom prst="rect">
            <a:avLst/>
          </a:prstGeom>
          <a:noFill/>
        </p:spPr>
        <p:txBody>
          <a:bodyPr wrap="square" rtlCol="0">
            <a:spAutoFit/>
          </a:bodyPr>
          <a:lstStyle/>
          <a:p>
            <a:r>
              <a:rPr lang="en-US" sz="1600" dirty="0" err="1" smtClean="0"/>
              <a:t>Crédito</a:t>
            </a:r>
            <a:r>
              <a:rPr lang="en-US" sz="1600" dirty="0" smtClean="0"/>
              <a:t> de la imagen: </a:t>
            </a:r>
            <a:r>
              <a:rPr lang="en-US" sz="1600" dirty="0"/>
              <a:t>Jennifer Weber, Arizona Department of Agriculture</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68186"/>
            <a:ext cx="6255038" cy="5066215"/>
          </a:xfrm>
          <a:prstGeom prst="rect">
            <a:avLst/>
          </a:prstGeom>
        </p:spPr>
      </p:pic>
    </p:spTree>
    <p:extLst>
      <p:ext uri="{BB962C8B-B14F-4D97-AF65-F5344CB8AC3E}">
        <p14:creationId xmlns:p14="http://schemas.microsoft.com/office/powerpoint/2010/main" val="8152553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Forros separables para los guantes</a:t>
            </a:r>
            <a:endParaRPr lang="es-ES_tradnl" noProof="0" dirty="0"/>
          </a:p>
        </p:txBody>
      </p:sp>
      <p:sp>
        <p:nvSpPr>
          <p:cNvPr id="3" name="Content Placeholder 2"/>
          <p:cNvSpPr>
            <a:spLocks noGrp="1"/>
          </p:cNvSpPr>
          <p:nvPr>
            <p:ph idx="1"/>
          </p:nvPr>
        </p:nvSpPr>
        <p:spPr/>
        <p:txBody>
          <a:bodyPr>
            <a:normAutofit lnSpcReduction="10000"/>
          </a:bodyPr>
          <a:lstStyle/>
          <a:p>
            <a:pPr lvl="0"/>
            <a:r>
              <a:rPr lang="es-ES_tradnl" noProof="0" dirty="0" smtClean="0"/>
              <a:t>Los forros separables se pueden usar debajo de los guantes</a:t>
            </a:r>
          </a:p>
          <a:p>
            <a:pPr lvl="0"/>
            <a:r>
              <a:rPr lang="es-ES_tradnl" noProof="0" dirty="0" smtClean="0"/>
              <a:t>No deben extenderse fuera del guante resistente a químicos</a:t>
            </a:r>
          </a:p>
          <a:p>
            <a:pPr lvl="0"/>
            <a:r>
              <a:rPr lang="es-ES_tradnl" noProof="0" dirty="0" smtClean="0"/>
              <a:t>Los forros separables para los guantes deben ser desechados después de 10 horas de uso o dentro de las 24 horas después de ponerse inicialmente, lo que ocurra primero</a:t>
            </a:r>
          </a:p>
          <a:p>
            <a:pPr lvl="0"/>
            <a:r>
              <a:rPr lang="es-ES_tradnl" noProof="0" dirty="0" smtClean="0"/>
              <a:t>Deben quitarse si están contaminados con un pesticida y no pueden ser reutilizados.</a:t>
            </a:r>
          </a:p>
          <a:p>
            <a:r>
              <a:rPr lang="es-ES_tradnl" noProof="0" dirty="0" smtClean="0"/>
              <a:t>Los forros separables para los guantes deben estar separados del guante mismo.</a:t>
            </a:r>
          </a:p>
          <a:p>
            <a:r>
              <a:rPr lang="es-ES_tradnl" noProof="0" dirty="0" smtClean="0"/>
              <a:t>No se permiten los guantes forrados con algodón ni lana</a:t>
            </a:r>
            <a:endParaRPr lang="es-ES_tradnl" noProof="0" dirty="0"/>
          </a:p>
        </p:txBody>
      </p:sp>
    </p:spTree>
    <p:extLst>
      <p:ext uri="{BB962C8B-B14F-4D97-AF65-F5344CB8AC3E}">
        <p14:creationId xmlns:p14="http://schemas.microsoft.com/office/powerpoint/2010/main" val="39788575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Respiradores</a:t>
            </a:r>
            <a:endParaRPr lang="es-ES_tradnl" noProof="0" dirty="0"/>
          </a:p>
        </p:txBody>
      </p:sp>
      <p:sp>
        <p:nvSpPr>
          <p:cNvPr id="3" name="Content Placeholder 2"/>
          <p:cNvSpPr>
            <a:spLocks noGrp="1"/>
          </p:cNvSpPr>
          <p:nvPr>
            <p:ph idx="1"/>
          </p:nvPr>
        </p:nvSpPr>
        <p:spPr>
          <a:xfrm>
            <a:off x="264405" y="1825625"/>
            <a:ext cx="4758169" cy="4351338"/>
          </a:xfrm>
        </p:spPr>
        <p:txBody>
          <a:bodyPr>
            <a:normAutofit fontScale="92500"/>
          </a:bodyPr>
          <a:lstStyle/>
          <a:p>
            <a:r>
              <a:rPr lang="es-ES_tradnl" noProof="0" dirty="0" smtClean="0"/>
              <a:t>Los respiradores son importantes si existe la probabilidad de que el manipulador estará expuesto a gotitas o vapores</a:t>
            </a:r>
          </a:p>
          <a:p>
            <a:r>
              <a:rPr lang="es-ES_tradnl" noProof="0" dirty="0" smtClean="0"/>
              <a:t>El equipo respiratorio es probado y certificado por el Instituto Nacional de Seguridad y Salud Ocupacional (NIOSH, por sus siglas en inglés)</a:t>
            </a:r>
          </a:p>
          <a:p>
            <a:r>
              <a:rPr lang="es-ES_tradnl" noProof="0" dirty="0" smtClean="0"/>
              <a:t>Identificado por un código "TC"</a:t>
            </a:r>
            <a:endParaRPr lang="es-ES_tradnl" noProof="0" dirty="0"/>
          </a:p>
        </p:txBody>
      </p:sp>
      <p:sp>
        <p:nvSpPr>
          <p:cNvPr id="9" name="TextBox 8"/>
          <p:cNvSpPr txBox="1"/>
          <p:nvPr/>
        </p:nvSpPr>
        <p:spPr>
          <a:xfrm>
            <a:off x="6875417" y="6546574"/>
            <a:ext cx="5316583" cy="338554"/>
          </a:xfrm>
          <a:prstGeom prst="rect">
            <a:avLst/>
          </a:prstGeom>
          <a:noFill/>
        </p:spPr>
        <p:txBody>
          <a:bodyPr wrap="square" rtlCol="0">
            <a:spAutoFit/>
          </a:bodyPr>
          <a:lstStyle/>
          <a:p>
            <a:pPr algn="r"/>
            <a:r>
              <a:rPr lang="en-US" sz="1600" dirty="0" err="1" smtClean="0"/>
              <a:t>Crédito</a:t>
            </a:r>
            <a:r>
              <a:rPr lang="en-US" sz="1600" dirty="0" smtClean="0"/>
              <a:t> de la imagen: </a:t>
            </a:r>
            <a:r>
              <a:rPr lang="en-US" sz="1600" dirty="0"/>
              <a:t>Betsy Buffington, Iowa State Extension</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3406" y="2254618"/>
            <a:ext cx="6858594" cy="4291956"/>
          </a:xfrm>
          <a:prstGeom prst="rect">
            <a:avLst/>
          </a:prstGeom>
        </p:spPr>
      </p:pic>
    </p:spTree>
    <p:extLst>
      <p:ext uri="{BB962C8B-B14F-4D97-AF65-F5344CB8AC3E}">
        <p14:creationId xmlns:p14="http://schemas.microsoft.com/office/powerpoint/2010/main" val="2240845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Respiradores</a:t>
            </a:r>
            <a:endParaRPr lang="es-ES_tradnl" noProof="0" dirty="0"/>
          </a:p>
        </p:txBody>
      </p:sp>
      <p:sp>
        <p:nvSpPr>
          <p:cNvPr id="3" name="Content Placeholder 2"/>
          <p:cNvSpPr>
            <a:spLocks noGrp="1"/>
          </p:cNvSpPr>
          <p:nvPr>
            <p:ph idx="1"/>
          </p:nvPr>
        </p:nvSpPr>
        <p:spPr/>
        <p:txBody>
          <a:bodyPr/>
          <a:lstStyle/>
          <a:p>
            <a:r>
              <a:rPr lang="es-ES_tradnl" noProof="0" dirty="0" smtClean="0"/>
              <a:t>Asegúrese de utilizar el respirador, los cartuchos y los filtros que se indican en la etiqueta</a:t>
            </a:r>
          </a:p>
          <a:p>
            <a:r>
              <a:rPr lang="es-ES_tradnl" noProof="0" dirty="0" smtClean="0"/>
              <a:t>Los respiradores, cartuchos y filtros son específicos del producto y de la tarea que va ha realizar</a:t>
            </a:r>
            <a:endParaRPr lang="es-ES_tradnl" noProof="0" dirty="0"/>
          </a:p>
        </p:txBody>
      </p:sp>
    </p:spTree>
    <p:extLst>
      <p:ext uri="{BB962C8B-B14F-4D97-AF65-F5344CB8AC3E}">
        <p14:creationId xmlns:p14="http://schemas.microsoft.com/office/powerpoint/2010/main" val="1024214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28113" cy="1325563"/>
          </a:xfrm>
        </p:spPr>
        <p:txBody>
          <a:bodyPr/>
          <a:lstStyle/>
          <a:p>
            <a:r>
              <a:rPr lang="en-US" dirty="0"/>
              <a:t>¿</a:t>
            </a:r>
            <a:r>
              <a:rPr lang="en-US" dirty="0" err="1"/>
              <a:t>Quién</a:t>
            </a:r>
            <a:r>
              <a:rPr lang="en-US" dirty="0"/>
              <a:t> </a:t>
            </a:r>
            <a:r>
              <a:rPr lang="en-US" dirty="0" err="1"/>
              <a:t>es</a:t>
            </a:r>
            <a:r>
              <a:rPr lang="en-US" dirty="0"/>
              <a:t> un </a:t>
            </a:r>
            <a:r>
              <a:rPr lang="en-US" dirty="0" err="1"/>
              <a:t>trabajador</a:t>
            </a:r>
            <a:r>
              <a:rPr lang="en-US" dirty="0"/>
              <a:t> </a:t>
            </a:r>
            <a:r>
              <a:rPr lang="en-US" dirty="0" err="1"/>
              <a:t>agrícola</a:t>
            </a:r>
            <a:r>
              <a:rPr lang="en-US" dirty="0"/>
              <a:t>?</a:t>
            </a:r>
          </a:p>
        </p:txBody>
      </p:sp>
      <p:sp>
        <p:nvSpPr>
          <p:cNvPr id="3" name="Content Placeholder 2"/>
          <p:cNvSpPr>
            <a:spLocks noGrp="1"/>
          </p:cNvSpPr>
          <p:nvPr>
            <p:ph idx="1"/>
          </p:nvPr>
        </p:nvSpPr>
        <p:spPr>
          <a:xfrm>
            <a:off x="838200" y="1825625"/>
            <a:ext cx="6577208" cy="4337180"/>
          </a:xfrm>
        </p:spPr>
        <p:txBody>
          <a:bodyPr>
            <a:normAutofit/>
          </a:bodyPr>
          <a:lstStyle/>
          <a:p>
            <a:r>
              <a:rPr lang="en-US" dirty="0" err="1"/>
              <a:t>Cualquier</a:t>
            </a:r>
            <a:r>
              <a:rPr lang="en-US" dirty="0"/>
              <a:t> persona, </a:t>
            </a:r>
            <a:r>
              <a:rPr lang="en-US" dirty="0" err="1"/>
              <a:t>incluyendo</a:t>
            </a:r>
            <a:r>
              <a:rPr lang="en-US" dirty="0"/>
              <a:t> un </a:t>
            </a:r>
            <a:r>
              <a:rPr lang="en-US" dirty="0" err="1"/>
              <a:t>empleador</a:t>
            </a:r>
            <a:r>
              <a:rPr lang="en-US" dirty="0"/>
              <a:t> </a:t>
            </a:r>
            <a:r>
              <a:rPr lang="en-US" dirty="0" err="1"/>
              <a:t>por</a:t>
            </a:r>
            <a:r>
              <a:rPr lang="en-US" dirty="0"/>
              <a:t> </a:t>
            </a:r>
            <a:r>
              <a:rPr lang="en-US" dirty="0" err="1"/>
              <a:t>cuenta</a:t>
            </a:r>
            <a:r>
              <a:rPr lang="en-US" dirty="0"/>
              <a:t> </a:t>
            </a:r>
            <a:r>
              <a:rPr lang="en-US" dirty="0" err="1"/>
              <a:t>propia</a:t>
            </a:r>
            <a:r>
              <a:rPr lang="en-US" dirty="0"/>
              <a:t>, que </a:t>
            </a:r>
            <a:r>
              <a:rPr lang="en-US" dirty="0" err="1"/>
              <a:t>esté</a:t>
            </a:r>
            <a:r>
              <a:rPr lang="en-US" dirty="0"/>
              <a:t> </a:t>
            </a:r>
            <a:r>
              <a:rPr lang="en-US" dirty="0" err="1"/>
              <a:t>empleado</a:t>
            </a:r>
            <a:r>
              <a:rPr lang="en-US" dirty="0"/>
              <a:t> (</a:t>
            </a:r>
            <a:r>
              <a:rPr lang="en-US" dirty="0" err="1"/>
              <a:t>recibe</a:t>
            </a:r>
            <a:r>
              <a:rPr lang="en-US" dirty="0"/>
              <a:t> </a:t>
            </a:r>
            <a:r>
              <a:rPr lang="en-US" dirty="0" err="1"/>
              <a:t>salario</a:t>
            </a:r>
            <a:r>
              <a:rPr lang="en-US" dirty="0"/>
              <a:t> o </a:t>
            </a:r>
            <a:r>
              <a:rPr lang="en-US" dirty="0" err="1"/>
              <a:t>sueldo</a:t>
            </a:r>
            <a:r>
              <a:rPr lang="en-US" dirty="0"/>
              <a:t>) y </a:t>
            </a:r>
            <a:r>
              <a:rPr lang="en-US" dirty="0" err="1"/>
              <a:t>realice</a:t>
            </a:r>
            <a:r>
              <a:rPr lang="en-US" dirty="0"/>
              <a:t> las </a:t>
            </a:r>
            <a:r>
              <a:rPr lang="en-US" dirty="0" err="1"/>
              <a:t>tareas</a:t>
            </a:r>
            <a:r>
              <a:rPr lang="en-US" dirty="0"/>
              <a:t> </a:t>
            </a:r>
            <a:r>
              <a:rPr lang="en-US" dirty="0" err="1"/>
              <a:t>directamente</a:t>
            </a:r>
            <a:r>
              <a:rPr lang="en-US" dirty="0"/>
              <a:t> </a:t>
            </a:r>
            <a:r>
              <a:rPr lang="en-US" dirty="0" err="1"/>
              <a:t>relacionadas</a:t>
            </a:r>
            <a:r>
              <a:rPr lang="en-US" dirty="0"/>
              <a:t> con la </a:t>
            </a:r>
            <a:r>
              <a:rPr lang="en-US" dirty="0" err="1"/>
              <a:t>producción</a:t>
            </a:r>
            <a:r>
              <a:rPr lang="en-US" dirty="0"/>
              <a:t> de </a:t>
            </a:r>
            <a:r>
              <a:rPr lang="en-US" dirty="0" err="1"/>
              <a:t>plantas</a:t>
            </a:r>
            <a:r>
              <a:rPr lang="en-US" dirty="0"/>
              <a:t> </a:t>
            </a:r>
            <a:r>
              <a:rPr lang="en-US" dirty="0" err="1"/>
              <a:t>agrícolas</a:t>
            </a:r>
            <a:r>
              <a:rPr lang="en-US" dirty="0"/>
              <a:t> </a:t>
            </a:r>
            <a:r>
              <a:rPr lang="en-US" dirty="0" err="1"/>
              <a:t>en</a:t>
            </a:r>
            <a:r>
              <a:rPr lang="en-US" dirty="0"/>
              <a:t> un </a:t>
            </a:r>
            <a:r>
              <a:rPr lang="en-US" dirty="0" err="1"/>
              <a:t>establecimiento</a:t>
            </a:r>
            <a:r>
              <a:rPr lang="en-US" dirty="0"/>
              <a:t> </a:t>
            </a:r>
            <a:r>
              <a:rPr lang="en-US" dirty="0" err="1"/>
              <a:t>agrícola</a:t>
            </a:r>
            <a:r>
              <a:rPr lang="en-US" dirty="0"/>
              <a:t>.</a:t>
            </a:r>
          </a:p>
          <a:p>
            <a:r>
              <a:rPr lang="en-US" dirty="0" err="1"/>
              <a:t>Es</a:t>
            </a:r>
            <a:r>
              <a:rPr lang="en-US" dirty="0"/>
              <a:t> </a:t>
            </a:r>
            <a:r>
              <a:rPr lang="en-US" dirty="0" err="1"/>
              <a:t>empleado</a:t>
            </a:r>
            <a:r>
              <a:rPr lang="en-US" dirty="0"/>
              <a:t> y </a:t>
            </a:r>
            <a:r>
              <a:rPr lang="en-US" dirty="0" err="1" smtClean="0"/>
              <a:t>recibe</a:t>
            </a:r>
            <a:r>
              <a:rPr lang="en-US" dirty="0" smtClean="0"/>
              <a:t> </a:t>
            </a:r>
            <a:r>
              <a:rPr lang="en-US" dirty="0" err="1"/>
              <a:t>compensación</a:t>
            </a:r>
            <a:r>
              <a:rPr lang="en-US" dirty="0"/>
              <a:t> </a:t>
            </a:r>
            <a:r>
              <a:rPr lang="en-US" dirty="0" err="1"/>
              <a:t>por</a:t>
            </a:r>
            <a:r>
              <a:rPr lang="en-US" dirty="0"/>
              <a:t> </a:t>
            </a:r>
            <a:r>
              <a:rPr lang="en-US" dirty="0" err="1"/>
              <a:t>su</a:t>
            </a:r>
            <a:r>
              <a:rPr lang="en-US" dirty="0"/>
              <a:t> </a:t>
            </a:r>
            <a:r>
              <a:rPr lang="en-US" dirty="0" err="1"/>
              <a:t>trabajo</a:t>
            </a:r>
            <a:r>
              <a:rPr lang="en-US" dirty="0"/>
              <a:t>.</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8171145" y="6488531"/>
            <a:ext cx="4020855" cy="307777"/>
          </a:xfrm>
          <a:prstGeom prst="rect">
            <a:avLst/>
          </a:prstGeom>
          <a:noFill/>
        </p:spPr>
        <p:txBody>
          <a:bodyPr wrap="square" rtlCol="0">
            <a:spAutoFit/>
          </a:bodyPr>
          <a:lstStyle/>
          <a:p>
            <a:pPr algn="r"/>
            <a:r>
              <a:rPr lang="en-US" sz="1400" dirty="0" err="1">
                <a:solidFill>
                  <a:prstClr val="black"/>
                </a:solidFill>
              </a:rPr>
              <a:t>Crédito</a:t>
            </a:r>
            <a:r>
              <a:rPr lang="en-US" sz="1400" dirty="0">
                <a:solidFill>
                  <a:prstClr val="black"/>
                </a:solidFill>
              </a:rPr>
              <a:t> de imagen: Chazzbo Media</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36533483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Los requisitos para el uso de los respiradores</a:t>
            </a:r>
            <a:endParaRPr lang="es-ES_tradnl" noProof="0" dirty="0"/>
          </a:p>
        </p:txBody>
      </p:sp>
      <p:sp>
        <p:nvSpPr>
          <p:cNvPr id="3" name="Content Placeholder 2"/>
          <p:cNvSpPr>
            <a:spLocks noGrp="1"/>
          </p:cNvSpPr>
          <p:nvPr>
            <p:ph idx="1"/>
          </p:nvPr>
        </p:nvSpPr>
        <p:spPr/>
        <p:txBody>
          <a:bodyPr/>
          <a:lstStyle/>
          <a:p>
            <a:r>
              <a:rPr lang="es-ES_tradnl" noProof="0" dirty="0" smtClean="0"/>
              <a:t>Cuando un manipulador utilice un pesticida que requiera protección respiratoria EL EMPLEADOR es responsable de proporcionar lo siguiente al manipulador (sin costo) antes de usar un respirador requerido por la etiqueta:</a:t>
            </a:r>
          </a:p>
          <a:p>
            <a:pPr lvl="1"/>
            <a:r>
              <a:rPr lang="es-ES_tradnl" sz="2800" noProof="0" dirty="0" smtClean="0"/>
              <a:t>Evaluación médica</a:t>
            </a:r>
          </a:p>
          <a:p>
            <a:pPr lvl="1"/>
            <a:r>
              <a:rPr lang="es-ES_tradnl" sz="2800" noProof="0" dirty="0" smtClean="0"/>
              <a:t>Pruebas de ajuste del respirador</a:t>
            </a:r>
          </a:p>
          <a:p>
            <a:pPr lvl="1"/>
            <a:r>
              <a:rPr lang="es-ES_tradnl" sz="2800" noProof="0" dirty="0" smtClean="0"/>
              <a:t>Capacitación en el uso y mantenimiento del respirador</a:t>
            </a:r>
            <a:endParaRPr lang="es-ES_tradnl" sz="2800" noProof="0" dirty="0"/>
          </a:p>
        </p:txBody>
      </p:sp>
    </p:spTree>
    <p:extLst>
      <p:ext uri="{BB962C8B-B14F-4D97-AF65-F5344CB8AC3E}">
        <p14:creationId xmlns:p14="http://schemas.microsoft.com/office/powerpoint/2010/main" val="42784613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Evaluación médica</a:t>
            </a:r>
            <a:endParaRPr lang="es-ES_tradnl" noProof="0" dirty="0"/>
          </a:p>
        </p:txBody>
      </p:sp>
      <p:sp>
        <p:nvSpPr>
          <p:cNvPr id="3" name="Content Placeholder 2"/>
          <p:cNvSpPr>
            <a:spLocks noGrp="1"/>
          </p:cNvSpPr>
          <p:nvPr>
            <p:ph idx="1"/>
          </p:nvPr>
        </p:nvSpPr>
        <p:spPr/>
        <p:txBody>
          <a:bodyPr/>
          <a:lstStyle/>
          <a:p>
            <a:r>
              <a:rPr lang="es-ES_tradnl" dirty="0" smtClean="0"/>
              <a:t>Una evaluación médica es necesaria antes de que el manipulador utilice un respirador</a:t>
            </a:r>
          </a:p>
          <a:p>
            <a:r>
              <a:rPr lang="es-ES_tradnl" dirty="0" smtClean="0"/>
              <a:t>Un cuestionario de historial </a:t>
            </a:r>
            <a:r>
              <a:rPr lang="en-US" dirty="0" err="1" smtClean="0"/>
              <a:t>médico</a:t>
            </a:r>
            <a:r>
              <a:rPr lang="en-US" dirty="0" smtClean="0"/>
              <a:t> </a:t>
            </a:r>
            <a:r>
              <a:rPr lang="es-ES_tradnl" dirty="0" smtClean="0"/>
              <a:t>del manipulador</a:t>
            </a:r>
          </a:p>
          <a:p>
            <a:r>
              <a:rPr lang="es-ES_tradnl" dirty="0" smtClean="0"/>
              <a:t>Una cita médica de seguimiento si es necesario</a:t>
            </a:r>
          </a:p>
          <a:p>
            <a:r>
              <a:rPr lang="es-ES_tradnl" dirty="0" smtClean="0"/>
              <a:t>Repita la evaluación si hay un cambio en las condiciones de uso del respirador o en el estado de salud del manipulador</a:t>
            </a:r>
            <a:endParaRPr lang="es-ES_tradnl" dirty="0"/>
          </a:p>
        </p:txBody>
      </p:sp>
    </p:spTree>
    <p:extLst>
      <p:ext uri="{BB962C8B-B14F-4D97-AF65-F5344CB8AC3E}">
        <p14:creationId xmlns:p14="http://schemas.microsoft.com/office/powerpoint/2010/main" val="24177820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Prueba de ajuste del respirador</a:t>
            </a:r>
            <a:endParaRPr lang="es-ES_tradnl" noProof="0" dirty="0"/>
          </a:p>
        </p:txBody>
      </p:sp>
      <p:sp>
        <p:nvSpPr>
          <p:cNvPr id="3" name="Content Placeholder 2"/>
          <p:cNvSpPr>
            <a:spLocks noGrp="1"/>
          </p:cNvSpPr>
          <p:nvPr>
            <p:ph idx="1"/>
          </p:nvPr>
        </p:nvSpPr>
        <p:spPr/>
        <p:txBody>
          <a:bodyPr/>
          <a:lstStyle/>
          <a:p>
            <a:r>
              <a:rPr lang="es-ES_tradnl" noProof="0" dirty="0" smtClean="0"/>
              <a:t>Las pruebas de ajuste deben realizarse antes de que el manipulador utilice el respirador y al menos una vez al año</a:t>
            </a:r>
          </a:p>
          <a:p>
            <a:r>
              <a:rPr lang="es-ES_tradnl" noProof="0" dirty="0" smtClean="0"/>
              <a:t>Las pruebas de ajuste deben ser repetidas si:</a:t>
            </a:r>
          </a:p>
          <a:p>
            <a:pPr lvl="1"/>
            <a:r>
              <a:rPr lang="es-ES_tradnl" noProof="0" dirty="0" smtClean="0"/>
              <a:t>Hay cambios en el respirador</a:t>
            </a:r>
          </a:p>
          <a:p>
            <a:pPr lvl="1"/>
            <a:r>
              <a:rPr lang="es-ES_tradnl" noProof="0" dirty="0" smtClean="0"/>
              <a:t>Hay cambios en el tamaño y/o la forma de la cara del manipulador</a:t>
            </a:r>
            <a:endParaRPr lang="es-ES_tradnl" noProof="0" dirty="0"/>
          </a:p>
        </p:txBody>
      </p:sp>
    </p:spTree>
    <p:extLst>
      <p:ext uri="{BB962C8B-B14F-4D97-AF65-F5344CB8AC3E}">
        <p14:creationId xmlns:p14="http://schemas.microsoft.com/office/powerpoint/2010/main" val="16961459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90322" cy="1325563"/>
          </a:xfrm>
        </p:spPr>
        <p:txBody>
          <a:bodyPr>
            <a:noAutofit/>
          </a:bodyPr>
          <a:lstStyle/>
          <a:p>
            <a:r>
              <a:rPr lang="es-ES_tradnl" sz="3600" noProof="0" dirty="0" smtClean="0"/>
              <a:t>Capacitación sobre el uso y mantenimiento de los respiradores</a:t>
            </a:r>
            <a:endParaRPr lang="es-ES_tradnl" sz="3600" noProof="0" dirty="0"/>
          </a:p>
        </p:txBody>
      </p:sp>
      <p:sp>
        <p:nvSpPr>
          <p:cNvPr id="3" name="Content Placeholder 2"/>
          <p:cNvSpPr>
            <a:spLocks noGrp="1"/>
          </p:cNvSpPr>
          <p:nvPr>
            <p:ph idx="1"/>
          </p:nvPr>
        </p:nvSpPr>
        <p:spPr>
          <a:xfrm>
            <a:off x="838200" y="1825625"/>
            <a:ext cx="4793974" cy="4351338"/>
          </a:xfrm>
        </p:spPr>
        <p:txBody>
          <a:bodyPr/>
          <a:lstStyle/>
          <a:p>
            <a:r>
              <a:rPr lang="es-ES_tradnl" noProof="0" dirty="0" smtClean="0"/>
              <a:t>Los manipuladores que usan respiradores deben ser capacitados</a:t>
            </a:r>
          </a:p>
          <a:p>
            <a:pPr lvl="1"/>
            <a:r>
              <a:rPr lang="es-ES_tradnl" sz="2800" noProof="0" dirty="0" smtClean="0"/>
              <a:t>Antes de empezar a usar el respirador</a:t>
            </a:r>
          </a:p>
          <a:p>
            <a:pPr lvl="1"/>
            <a:r>
              <a:rPr lang="es-ES_tradnl" sz="2800" noProof="0" dirty="0" smtClean="0"/>
              <a:t>Al menos anualmente </a:t>
            </a:r>
          </a:p>
          <a:p>
            <a:r>
              <a:rPr lang="es-ES_tradnl" noProof="0" dirty="0" smtClean="0"/>
              <a:t>Debe repetir la capacitación si el manipulador demuestra una falta de conocimiento</a:t>
            </a:r>
            <a:endParaRPr lang="es-ES_tradnl" noProof="0" dirty="0"/>
          </a:p>
        </p:txBody>
      </p:sp>
      <p:sp>
        <p:nvSpPr>
          <p:cNvPr id="9" name="TextBox 8"/>
          <p:cNvSpPr txBox="1"/>
          <p:nvPr/>
        </p:nvSpPr>
        <p:spPr>
          <a:xfrm>
            <a:off x="5441576" y="6488668"/>
            <a:ext cx="6750424" cy="338554"/>
          </a:xfrm>
          <a:prstGeom prst="rect">
            <a:avLst/>
          </a:prstGeom>
          <a:noFill/>
        </p:spPr>
        <p:txBody>
          <a:bodyPr wrap="square" rtlCol="0">
            <a:spAutoFit/>
          </a:bodyPr>
          <a:lstStyle/>
          <a:p>
            <a:pPr algn="r"/>
            <a:r>
              <a:rPr lang="en-US" sz="1600" dirty="0" err="1" smtClean="0"/>
              <a:t>Crédito</a:t>
            </a:r>
            <a:r>
              <a:rPr lang="en-US" sz="1600" dirty="0" smtClean="0"/>
              <a:t> de la imagen: </a:t>
            </a:r>
            <a:r>
              <a:rPr lang="en-US" sz="1600" dirty="0"/>
              <a:t>Penn State Extension, The Pennsylvania State University</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9900" y="863093"/>
            <a:ext cx="6322100" cy="5663675"/>
          </a:xfrm>
          <a:prstGeom prst="rect">
            <a:avLst/>
          </a:prstGeom>
        </p:spPr>
      </p:pic>
    </p:spTree>
    <p:extLst>
      <p:ext uri="{BB962C8B-B14F-4D97-AF65-F5344CB8AC3E}">
        <p14:creationId xmlns:p14="http://schemas.microsoft.com/office/powerpoint/2010/main" val="33706961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Inspección del PPE</a:t>
            </a:r>
            <a:endParaRPr lang="es-ES_tradnl" noProof="0" dirty="0"/>
          </a:p>
        </p:txBody>
      </p:sp>
      <p:sp>
        <p:nvSpPr>
          <p:cNvPr id="3" name="Content Placeholder 2"/>
          <p:cNvSpPr>
            <a:spLocks noGrp="1"/>
          </p:cNvSpPr>
          <p:nvPr>
            <p:ph idx="1"/>
          </p:nvPr>
        </p:nvSpPr>
        <p:spPr/>
        <p:txBody>
          <a:bodyPr/>
          <a:lstStyle/>
          <a:p>
            <a:r>
              <a:rPr lang="es-ES_tradnl" noProof="0" dirty="0" smtClean="0"/>
              <a:t>Inspeccione el PPE para asegurarse de que está en buenas condiciones antes de usarlo.</a:t>
            </a:r>
          </a:p>
          <a:p>
            <a:r>
              <a:rPr lang="es-ES_tradnl" noProof="0" dirty="0" smtClean="0"/>
              <a:t>Inspeccione el PPE cuando lo limpie al final del día de trabajo</a:t>
            </a:r>
          </a:p>
          <a:p>
            <a:r>
              <a:rPr lang="es-ES_tradnl" noProof="0" dirty="0" smtClean="0"/>
              <a:t>Si el PPE está dañado o necesita ser reparado, el manipulador debe reportarlo a su empleador quien debe arreglarlo o reemplazarlo.</a:t>
            </a:r>
            <a:endParaRPr lang="es-ES_tradnl" noProof="0" dirty="0"/>
          </a:p>
        </p:txBody>
      </p:sp>
    </p:spTree>
    <p:extLst>
      <p:ext uri="{BB962C8B-B14F-4D97-AF65-F5344CB8AC3E}">
        <p14:creationId xmlns:p14="http://schemas.microsoft.com/office/powerpoint/2010/main" val="15992287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687"/>
            <a:ext cx="10515600" cy="1325563"/>
          </a:xfrm>
        </p:spPr>
        <p:txBody>
          <a:bodyPr>
            <a:normAutofit/>
          </a:bodyPr>
          <a:lstStyle/>
          <a:p>
            <a:r>
              <a:rPr lang="es-ES_tradnl" sz="4000" noProof="0" dirty="0" smtClean="0">
                <a:latin typeface="+mn-lt"/>
                <a:cs typeface="Arial" panose="020B0604020202020204" pitchFamily="34" charset="0"/>
              </a:rPr>
              <a:t>Lista para la inspección del PPE</a:t>
            </a:r>
            <a:endParaRPr lang="es-ES_tradnl" sz="4000" noProof="0" dirty="0">
              <a:latin typeface="+mn-lt"/>
              <a:cs typeface="Arial" panose="020B0604020202020204" pitchFamily="34" charset="0"/>
            </a:endParaRPr>
          </a:p>
        </p:txBody>
      </p:sp>
      <p:sp>
        <p:nvSpPr>
          <p:cNvPr id="7" name="Rectangle 2"/>
          <p:cNvSpPr>
            <a:spLocks noGrp="1" noChangeArrowheads="1"/>
          </p:cNvSpPr>
          <p:nvPr>
            <p:ph idx="1"/>
          </p:nvPr>
        </p:nvSpPr>
        <p:spPr bwMode="auto">
          <a:xfrm>
            <a:off x="838200" y="1429031"/>
            <a:ext cx="1111036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buFont typeface="Wingdings" charset="2"/>
              <a:buChar char="q"/>
            </a:pPr>
            <a:r>
              <a:rPr lang="es-ES_tradnl" sz="2400" noProof="0" dirty="0" smtClean="0">
                <a:latin typeface="Arial" panose="020B0604020202020204" pitchFamily="34" charset="0"/>
                <a:cs typeface="Arial" panose="020B0604020202020204" pitchFamily="34" charset="0"/>
              </a:rPr>
              <a:t> </a:t>
            </a:r>
            <a:r>
              <a:rPr lang="es-ES_tradnl" sz="2400" noProof="0" dirty="0" smtClean="0">
                <a:cs typeface="Arial" panose="020B0604020202020204" pitchFamily="34" charset="0"/>
              </a:rPr>
              <a:t>Inspeccione las botas o los cubrimientos de calzado resistentes a productos químicos para agujeros, rasgaduras o puntos débiles</a:t>
            </a:r>
            <a:r>
              <a:rPr kumimoji="0" lang="es-ES_tradnl" altLang="en-US" sz="2400" b="0" i="0" u="none" strike="noStrike" cap="none" normalizeH="0" baseline="0" noProof="0" dirty="0" smtClean="0">
                <a:ln>
                  <a:noFill/>
                </a:ln>
                <a:solidFill>
                  <a:schemeClr val="tx1"/>
                </a:solidFill>
                <a:effectLst/>
                <a:cs typeface="Arial" panose="020B0604020202020204" pitchFamily="34" charset="0"/>
              </a:rPr>
              <a:t>.  </a:t>
            </a:r>
          </a:p>
          <a:p>
            <a:pPr lvl="0" eaLnBrk="0" fontAlgn="base" hangingPunct="0">
              <a:lnSpc>
                <a:spcPct val="100000"/>
              </a:lnSpc>
              <a:spcBef>
                <a:spcPct val="0"/>
              </a:spcBef>
              <a:spcAft>
                <a:spcPct val="0"/>
              </a:spcAft>
              <a:buFont typeface="Wingdings" charset="2"/>
              <a:buChar char="q"/>
            </a:pPr>
            <a:r>
              <a:rPr lang="es-ES_tradnl" sz="2400" noProof="0" dirty="0" smtClean="0">
                <a:cs typeface="Arial" panose="020B0604020202020204" pitchFamily="34" charset="0"/>
              </a:rPr>
              <a:t> Inspeccione los guantes reutilizables para detectar daños, tales como agujeros, grietas, desgarros, áreas que se han burbujeado o esponjosas, y cualquier decoloración</a:t>
            </a:r>
            <a:r>
              <a:rPr kumimoji="0" lang="es-ES_tradnl" altLang="en-US" sz="2400" b="0" i="0" u="none" strike="noStrike" cap="none" normalizeH="0" baseline="0" noProof="0" dirty="0" smtClean="0">
                <a:ln>
                  <a:noFill/>
                </a:ln>
                <a:solidFill>
                  <a:schemeClr val="tx1"/>
                </a:solidFill>
                <a:effectLst/>
                <a:cs typeface="Arial" panose="020B0604020202020204" pitchFamily="34" charset="0"/>
              </a:rPr>
              <a:t>. </a:t>
            </a:r>
          </a:p>
          <a:p>
            <a:pPr lvl="0" eaLnBrk="0" fontAlgn="base" hangingPunct="0">
              <a:lnSpc>
                <a:spcPct val="100000"/>
              </a:lnSpc>
              <a:spcBef>
                <a:spcPct val="0"/>
              </a:spcBef>
              <a:spcAft>
                <a:spcPct val="0"/>
              </a:spcAft>
              <a:buFont typeface="Wingdings" charset="2"/>
              <a:buChar char="q"/>
            </a:pPr>
            <a:r>
              <a:rPr lang="es-ES_tradnl" sz="2400" noProof="0" dirty="0" smtClean="0">
                <a:cs typeface="Arial" panose="020B0604020202020204" pitchFamily="34" charset="0"/>
              </a:rPr>
              <a:t> Revise los trajes de tela y los trajes resistentes a productos químicos para rasgaduras, agujeros o separación a lo largo de costuras y cierres</a:t>
            </a:r>
            <a:r>
              <a:rPr kumimoji="0" lang="es-ES_tradnl" altLang="en-US" sz="2400" b="0" i="0" u="none" strike="noStrike" cap="none" normalizeH="0" baseline="0" noProof="0" dirty="0" smtClean="0">
                <a:ln>
                  <a:noFill/>
                </a:ln>
                <a:solidFill>
                  <a:schemeClr val="tx1"/>
                </a:solidFill>
                <a:effectLst/>
                <a:cs typeface="Arial" panose="020B0604020202020204" pitchFamily="34" charset="0"/>
              </a:rPr>
              <a:t>.</a:t>
            </a:r>
          </a:p>
          <a:p>
            <a:pPr lvl="0" eaLnBrk="0" fontAlgn="base" hangingPunct="0">
              <a:lnSpc>
                <a:spcPct val="100000"/>
              </a:lnSpc>
              <a:spcBef>
                <a:spcPct val="0"/>
              </a:spcBef>
              <a:spcAft>
                <a:spcPct val="0"/>
              </a:spcAft>
              <a:buFont typeface="Wingdings" charset="2"/>
              <a:buChar char="q"/>
            </a:pPr>
            <a:r>
              <a:rPr lang="es-ES_tradnl" sz="2400" noProof="0" dirty="0" smtClean="0">
                <a:cs typeface="Arial" panose="020B0604020202020204" pitchFamily="34" charset="0"/>
              </a:rPr>
              <a:t> Asegúrese de que el traje de tela o traje resistente a los productos químicos que va a utilizar es el tamaño correcto para que le ofrece una protección óptima y no interfiere con el movimiento</a:t>
            </a:r>
            <a:r>
              <a:rPr kumimoji="0" lang="es-ES_tradnl" altLang="en-US" sz="2400" b="0" i="0" u="none" strike="noStrike" cap="none" normalizeH="0" baseline="0" noProof="0" dirty="0" smtClean="0">
                <a:ln>
                  <a:noFill/>
                </a:ln>
                <a:solidFill>
                  <a:schemeClr val="tx1"/>
                </a:solidFill>
                <a:effectLst/>
                <a:cs typeface="Arial" panose="020B0604020202020204" pitchFamily="34" charset="0"/>
              </a:rPr>
              <a:t>.    </a:t>
            </a:r>
          </a:p>
          <a:p>
            <a:pPr lvl="0" eaLnBrk="0" fontAlgn="base" hangingPunct="0">
              <a:lnSpc>
                <a:spcPct val="100000"/>
              </a:lnSpc>
              <a:spcBef>
                <a:spcPct val="0"/>
              </a:spcBef>
              <a:spcAft>
                <a:spcPct val="0"/>
              </a:spcAft>
              <a:buFont typeface="Wingdings" charset="2"/>
              <a:buChar char="q"/>
            </a:pPr>
            <a:r>
              <a:rPr lang="es-ES_tradnl" sz="2400" noProof="0" dirty="0" smtClean="0">
                <a:cs typeface="Arial" panose="020B0604020202020204" pitchFamily="34" charset="0"/>
              </a:rPr>
              <a:t> Inspeccione el material del delantal para ver si hay agujeros o daños. Asegúrese de que las cuerdas del delantal están en buenas condiciones y le permiten usar el delantal con seguridad</a:t>
            </a:r>
            <a:r>
              <a:rPr kumimoji="0" lang="es-ES_tradnl" altLang="en-US" sz="2400" b="0" i="0" u="none" strike="noStrike" cap="none" normalizeH="0" baseline="0" noProof="0" dirty="0" smtClean="0">
                <a:ln>
                  <a:noFill/>
                </a:ln>
                <a:solidFill>
                  <a:schemeClr val="tx1"/>
                </a:solidFill>
                <a:effectLst/>
                <a:cs typeface="Arial" panose="020B0604020202020204" pitchFamily="34" charset="0"/>
              </a:rPr>
              <a:t>.</a:t>
            </a:r>
            <a:endParaRPr kumimoji="0" lang="es-ES_tradnl" altLang="en-US" sz="2400" b="0" i="0" u="none" strike="noStrike" cap="none" normalizeH="0" baseline="0" noProof="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5481387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3600" noProof="0" dirty="0" smtClean="0"/>
              <a:t>Lista para la inspección del PPE </a:t>
            </a:r>
            <a:r>
              <a:rPr lang="es-ES_tradnl" sz="3600" i="1" noProof="0" dirty="0" smtClean="0"/>
              <a:t>(continuación)</a:t>
            </a:r>
            <a:endParaRPr lang="es-ES_tradnl" sz="3600" i="1" noProof="0" dirty="0"/>
          </a:p>
        </p:txBody>
      </p:sp>
      <p:sp>
        <p:nvSpPr>
          <p:cNvPr id="7" name="Rectangle 2"/>
          <p:cNvSpPr>
            <a:spLocks noGrp="1" noChangeArrowheads="1"/>
          </p:cNvSpPr>
          <p:nvPr>
            <p:ph idx="1"/>
          </p:nvPr>
        </p:nvSpPr>
        <p:spPr bwMode="auto">
          <a:xfrm>
            <a:off x="838200" y="1512806"/>
            <a:ext cx="11110364" cy="435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buFont typeface="Wingdings" charset="2"/>
              <a:buChar char="q"/>
            </a:pPr>
            <a:r>
              <a:rPr lang="es-ES_tradnl" noProof="0" dirty="0" smtClean="0"/>
              <a:t>Inspeccione las gafas protectoras para las lentes rayados o quebrados y reemplácelas si es necesario.</a:t>
            </a:r>
          </a:p>
          <a:p>
            <a:pPr lvl="0">
              <a:buFont typeface="Wingdings" charset="2"/>
              <a:buChar char="q"/>
            </a:pPr>
            <a:r>
              <a:rPr lang="es-ES_tradnl" noProof="0" dirty="0" smtClean="0"/>
              <a:t>Si va a usar gafas, revise las partes elásticas por deshilachas, desgarros, desgaste o pérdida de elasticidad y reemplácelas si están desgastadas.</a:t>
            </a:r>
          </a:p>
          <a:p>
            <a:pPr lvl="0">
              <a:buFont typeface="Wingdings" charset="2"/>
              <a:buChar char="q"/>
            </a:pPr>
            <a:r>
              <a:rPr lang="es-ES_tradnl" noProof="0" dirty="0" smtClean="0"/>
              <a:t>Si va a usar la protección por encima de la cabeza, revise el casco para detectar grietas, agujeros y accesorios ajustables desgastados.</a:t>
            </a:r>
          </a:p>
          <a:p>
            <a:pPr lvl="0">
              <a:buFont typeface="Wingdings" charset="2"/>
              <a:buChar char="q"/>
            </a:pPr>
            <a:r>
              <a:rPr lang="es-ES_tradnl" noProof="0" dirty="0" smtClean="0"/>
              <a:t>Usualmente, las caretas y los cascos contienen accesorios ajustables para un ajuste seguro y para evitar que se resbale o se caiga de la cabeza. Inspeccione estos accesorios para asegurarse de que están funcionando correctamente. </a:t>
            </a:r>
            <a:endParaRPr lang="es-ES_tradnl" noProof="0" dirty="0"/>
          </a:p>
        </p:txBody>
      </p:sp>
    </p:spTree>
    <p:extLst>
      <p:ext uri="{BB962C8B-B14F-4D97-AF65-F5344CB8AC3E}">
        <p14:creationId xmlns:p14="http://schemas.microsoft.com/office/powerpoint/2010/main" val="25039152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12723" cy="1325563"/>
          </a:xfrm>
        </p:spPr>
        <p:txBody>
          <a:bodyPr>
            <a:normAutofit/>
          </a:bodyPr>
          <a:lstStyle/>
          <a:p>
            <a:r>
              <a:rPr lang="es-ES_tradnl" noProof="0" dirty="0" smtClean="0"/>
              <a:t>Reemplazar los filtros y cartuchos de los respiradores</a:t>
            </a:r>
            <a:endParaRPr lang="es-ES_tradnl" noProof="0" dirty="0"/>
          </a:p>
        </p:txBody>
      </p:sp>
      <p:sp>
        <p:nvSpPr>
          <p:cNvPr id="7" name="Rectangle 2"/>
          <p:cNvSpPr>
            <a:spLocks noGrp="1" noChangeArrowheads="1"/>
          </p:cNvSpPr>
          <p:nvPr>
            <p:ph idx="1"/>
          </p:nvPr>
        </p:nvSpPr>
        <p:spPr/>
        <p:txBody>
          <a:bodyPr/>
          <a:lstStyle/>
          <a:p>
            <a:r>
              <a:rPr lang="es-ES_tradnl" noProof="0" dirty="0" smtClean="0"/>
              <a:t>Los filtros, cartuchos y botes que remueven gases o vapores deben ser removidos/quitados y reemplazados cuando ocurre cualquiera de los siguientes:</a:t>
            </a:r>
            <a:endParaRPr lang="es-ES_tradnl" sz="2800" noProof="0" dirty="0" smtClean="0"/>
          </a:p>
          <a:p>
            <a:pPr lvl="1"/>
            <a:r>
              <a:rPr lang="es-ES_tradnl" sz="2800" noProof="0" dirty="0" smtClean="0"/>
              <a:t>Se hace difícil de respirar</a:t>
            </a:r>
          </a:p>
          <a:p>
            <a:pPr marL="661043" lvl="1" indent="-220348">
              <a:buFont typeface="Arial" panose="020B0604020202020204" pitchFamily="34" charset="0"/>
              <a:buChar char="•"/>
            </a:pPr>
            <a:r>
              <a:rPr lang="es-ES_tradnl" sz="2800" noProof="0" dirty="0" smtClean="0"/>
              <a:t>El filtro está dañado o roto</a:t>
            </a:r>
          </a:p>
          <a:p>
            <a:pPr marL="661043" lvl="1" indent="-220348">
              <a:buFont typeface="Arial" panose="020B0604020202020204" pitchFamily="34" charset="0"/>
              <a:buChar char="•"/>
            </a:pPr>
            <a:r>
              <a:rPr lang="es-ES_tradnl" sz="2800" noProof="0" dirty="0" smtClean="0"/>
              <a:t>El manipulador detecta un sabor o olor del pesticida o cualquier tipo de irritación</a:t>
            </a:r>
          </a:p>
          <a:p>
            <a:pPr lvl="1"/>
            <a:r>
              <a:rPr lang="es-ES_tradnl" sz="2800" noProof="0" dirty="0" smtClean="0"/>
              <a:t>Cuando lo requiera la etiqueta del fabricante</a:t>
            </a:r>
          </a:p>
          <a:p>
            <a:pPr lvl="1"/>
            <a:r>
              <a:rPr lang="es-ES_tradnl" sz="2800" noProof="0" dirty="0" smtClean="0"/>
              <a:t>Cuando se le indique por la etiqueta del pesticida </a:t>
            </a:r>
          </a:p>
          <a:p>
            <a:pPr lvl="1"/>
            <a:r>
              <a:rPr lang="es-ES_tradnl" sz="2800" noProof="0" dirty="0" smtClean="0"/>
              <a:t>Al final de 8 horas de uso total</a:t>
            </a:r>
            <a:endParaRPr lang="es-ES_tradnl" sz="2800" noProof="0" dirty="0"/>
          </a:p>
        </p:txBody>
      </p:sp>
    </p:spTree>
    <p:extLst>
      <p:ext uri="{BB962C8B-B14F-4D97-AF65-F5344CB8AC3E}">
        <p14:creationId xmlns:p14="http://schemas.microsoft.com/office/powerpoint/2010/main" val="41628092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07" y="56653"/>
            <a:ext cx="10515600" cy="1016203"/>
          </a:xfrm>
        </p:spPr>
        <p:txBody>
          <a:bodyPr/>
          <a:lstStyle/>
          <a:p>
            <a:r>
              <a:rPr lang="es-ES_tradnl" noProof="0" dirty="0" smtClean="0"/>
              <a:t>Responsabilidades de los empleadores</a:t>
            </a:r>
            <a:endParaRPr lang="es-ES_tradnl" noProof="0" dirty="0"/>
          </a:p>
        </p:txBody>
      </p:sp>
      <p:sp>
        <p:nvSpPr>
          <p:cNvPr id="7" name="Rectangle 2"/>
          <p:cNvSpPr>
            <a:spLocks noGrp="1" noChangeArrowheads="1"/>
          </p:cNvSpPr>
          <p:nvPr>
            <p:ph idx="1"/>
          </p:nvPr>
        </p:nvSpPr>
        <p:spPr bwMode="auto">
          <a:xfrm>
            <a:off x="838200" y="996769"/>
            <a:ext cx="11110364" cy="538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buFont typeface="Wingdings" charset="2"/>
              <a:buChar char="q"/>
            </a:pPr>
            <a:r>
              <a:rPr lang="es-ES_tradnl" noProof="0" dirty="0" smtClean="0"/>
              <a:t>Proporcionar y pagar por todo el equipo de protección personal (PPE) especificado en la etiqueta</a:t>
            </a:r>
          </a:p>
          <a:p>
            <a:pPr lvl="0">
              <a:buFont typeface="Wingdings" charset="2"/>
              <a:buChar char="q"/>
            </a:pPr>
            <a:r>
              <a:rPr lang="es-ES_tradnl" noProof="0" dirty="0" smtClean="0"/>
              <a:t>Asegurar de que los empleados estén debidamente capacitados en el uso y cuidado apropiado del PPE y que sigan las instrucciones proporcionadas</a:t>
            </a:r>
          </a:p>
          <a:p>
            <a:pPr lvl="0">
              <a:buFont typeface="Wingdings" charset="2"/>
              <a:buChar char="q"/>
            </a:pPr>
            <a:r>
              <a:rPr lang="es-ES_tradnl" noProof="0" dirty="0" smtClean="0"/>
              <a:t>Mantener todo el PPE </a:t>
            </a:r>
          </a:p>
          <a:p>
            <a:pPr lvl="0">
              <a:buFont typeface="Wingdings" charset="2"/>
              <a:buChar char="q"/>
            </a:pPr>
            <a:r>
              <a:rPr lang="es-ES_tradnl" noProof="0" dirty="0" smtClean="0"/>
              <a:t>Descartar y reemplazar adecuadamente cualquier PPE dañado y desechable</a:t>
            </a:r>
          </a:p>
          <a:p>
            <a:pPr lvl="0">
              <a:buFont typeface="Wingdings" charset="2"/>
              <a:buChar char="q"/>
            </a:pPr>
            <a:r>
              <a:rPr lang="es-ES_tradnl" noProof="0" dirty="0" smtClean="0"/>
              <a:t>Capacitar a los manipuladores sobre cómo limpiar, secar y almacenar el PPE reutilizable </a:t>
            </a:r>
          </a:p>
          <a:p>
            <a:pPr lvl="0">
              <a:buFont typeface="Wingdings" charset="2"/>
              <a:buChar char="q"/>
            </a:pPr>
            <a:r>
              <a:rPr lang="es-ES_tradnl" noProof="0" dirty="0" smtClean="0"/>
              <a:t>Proporcionar un lugar fuera de las áreas de almacenamiento de pesticidas dónde los manipuladores de pesticidas se pueden poner, quitar y almacenar el PPE</a:t>
            </a:r>
            <a:endParaRPr lang="es-ES_tradnl" noProof="0" dirty="0"/>
          </a:p>
        </p:txBody>
      </p:sp>
    </p:spTree>
    <p:extLst>
      <p:ext uri="{BB962C8B-B14F-4D97-AF65-F5344CB8AC3E}">
        <p14:creationId xmlns:p14="http://schemas.microsoft.com/office/powerpoint/2010/main" val="18870771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057" y="343127"/>
            <a:ext cx="10515600" cy="1325563"/>
          </a:xfrm>
        </p:spPr>
        <p:txBody>
          <a:bodyPr/>
          <a:lstStyle/>
          <a:p>
            <a:r>
              <a:rPr lang="es-ES_tradnl" noProof="0" dirty="0" smtClean="0"/>
              <a:t>Usando PPE</a:t>
            </a:r>
            <a:endParaRPr lang="es-ES_tradnl" noProof="0" dirty="0"/>
          </a:p>
        </p:txBody>
      </p:sp>
      <p:sp>
        <p:nvSpPr>
          <p:cNvPr id="6" name="Content Placeholder 5"/>
          <p:cNvSpPr>
            <a:spLocks noGrp="1"/>
          </p:cNvSpPr>
          <p:nvPr>
            <p:ph idx="1"/>
          </p:nvPr>
        </p:nvSpPr>
        <p:spPr>
          <a:xfrm>
            <a:off x="7474860" y="2247899"/>
            <a:ext cx="3878939" cy="3929063"/>
          </a:xfrm>
        </p:spPr>
        <p:txBody>
          <a:bodyPr/>
          <a:lstStyle/>
          <a:p>
            <a:r>
              <a:rPr lang="es-ES_tradnl" noProof="0" dirty="0" smtClean="0"/>
              <a:t>Usar el PPE en una manera que prevenga la entrada del pesticida en las botas o las mangas</a:t>
            </a:r>
          </a:p>
          <a:p>
            <a:pPr lvl="1"/>
            <a:endParaRPr lang="es-ES_tradnl" noProof="0" dirty="0"/>
          </a:p>
        </p:txBody>
      </p:sp>
      <p:sp>
        <p:nvSpPr>
          <p:cNvPr id="8" name="Rectangle 2"/>
          <p:cNvSpPr>
            <a:spLocks noChangeArrowheads="1"/>
          </p:cNvSpPr>
          <p:nvPr/>
        </p:nvSpPr>
        <p:spPr bwMode="auto">
          <a:xfrm>
            <a:off x="252411" y="1422768"/>
            <a:ext cx="30830827" cy="115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3" y="1690688"/>
            <a:ext cx="3078747" cy="48101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6651" y="1690688"/>
            <a:ext cx="4133446" cy="4810161"/>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353" y="6428509"/>
            <a:ext cx="4377307" cy="429491"/>
          </a:xfrm>
          <a:prstGeom prst="rect">
            <a:avLst/>
          </a:prstGeom>
        </p:spPr>
      </p:pic>
    </p:spTree>
    <p:extLst>
      <p:ext uri="{BB962C8B-B14F-4D97-AF65-F5344CB8AC3E}">
        <p14:creationId xmlns:p14="http://schemas.microsoft.com/office/powerpoint/2010/main" val="3776578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2" name="Title 1"/>
          <p:cNvSpPr>
            <a:spLocks noGrp="1"/>
          </p:cNvSpPr>
          <p:nvPr>
            <p:ph type="title"/>
          </p:nvPr>
        </p:nvSpPr>
        <p:spPr>
          <a:xfrm>
            <a:off x="838200" y="365125"/>
            <a:ext cx="9128760" cy="1325563"/>
          </a:xfrm>
        </p:spPr>
        <p:txBody>
          <a:bodyPr/>
          <a:lstStyle/>
          <a:p>
            <a:r>
              <a:rPr lang="en-US" dirty="0"/>
              <a:t>¿</a:t>
            </a:r>
            <a:r>
              <a:rPr lang="en-US" dirty="0" err="1"/>
              <a:t>Quién</a:t>
            </a:r>
            <a:r>
              <a:rPr lang="en-US" dirty="0"/>
              <a:t> </a:t>
            </a:r>
            <a:r>
              <a:rPr lang="en-US" dirty="0" err="1"/>
              <a:t>es</a:t>
            </a:r>
            <a:r>
              <a:rPr lang="en-US" dirty="0"/>
              <a:t> un </a:t>
            </a:r>
            <a:r>
              <a:rPr lang="en-US" dirty="0" err="1"/>
              <a:t>manipulador</a:t>
            </a:r>
            <a:r>
              <a:rPr lang="en-US" dirty="0"/>
              <a:t>? </a:t>
            </a:r>
          </a:p>
        </p:txBody>
      </p:sp>
      <p:sp>
        <p:nvSpPr>
          <p:cNvPr id="3" name="Content Placeholder 2"/>
          <p:cNvSpPr>
            <a:spLocks noGrp="1"/>
          </p:cNvSpPr>
          <p:nvPr>
            <p:ph idx="1"/>
          </p:nvPr>
        </p:nvSpPr>
        <p:spPr>
          <a:xfrm>
            <a:off x="6096000" y="1825625"/>
            <a:ext cx="5257800" cy="4351338"/>
          </a:xfrm>
        </p:spPr>
        <p:txBody>
          <a:bodyPr>
            <a:normAutofit lnSpcReduction="10000"/>
          </a:bodyPr>
          <a:lstStyle/>
          <a:p>
            <a:r>
              <a:rPr lang="en-US" dirty="0"/>
              <a:t>Un </a:t>
            </a:r>
            <a:r>
              <a:rPr lang="en-US" dirty="0" err="1"/>
              <a:t>manipulador</a:t>
            </a:r>
            <a:r>
              <a:rPr lang="en-US" dirty="0"/>
              <a:t> </a:t>
            </a:r>
            <a:r>
              <a:rPr lang="en-US" dirty="0" err="1"/>
              <a:t>es</a:t>
            </a:r>
            <a:r>
              <a:rPr lang="en-US" dirty="0"/>
              <a:t> </a:t>
            </a:r>
            <a:r>
              <a:rPr lang="en-US" dirty="0" err="1"/>
              <a:t>cualquier</a:t>
            </a:r>
            <a:r>
              <a:rPr lang="en-US" dirty="0"/>
              <a:t> persona, </a:t>
            </a:r>
            <a:r>
              <a:rPr lang="en-US" dirty="0" err="1"/>
              <a:t>incluyendo</a:t>
            </a:r>
            <a:r>
              <a:rPr lang="en-US" dirty="0"/>
              <a:t> a un </a:t>
            </a:r>
            <a:r>
              <a:rPr lang="en-US" dirty="0" err="1"/>
              <a:t>empleador</a:t>
            </a:r>
            <a:r>
              <a:rPr lang="en-US" dirty="0"/>
              <a:t> </a:t>
            </a:r>
            <a:r>
              <a:rPr lang="en-US" dirty="0" err="1"/>
              <a:t>por</a:t>
            </a:r>
            <a:r>
              <a:rPr lang="en-US" dirty="0"/>
              <a:t> </a:t>
            </a:r>
            <a:r>
              <a:rPr lang="en-US" dirty="0" err="1"/>
              <a:t>cuenta</a:t>
            </a:r>
            <a:r>
              <a:rPr lang="en-US" dirty="0"/>
              <a:t> </a:t>
            </a:r>
            <a:r>
              <a:rPr lang="en-US" dirty="0" err="1"/>
              <a:t>propia</a:t>
            </a:r>
            <a:r>
              <a:rPr lang="en-US" dirty="0"/>
              <a:t>, que </a:t>
            </a:r>
            <a:r>
              <a:rPr lang="en-US" dirty="0" err="1"/>
              <a:t>esté</a:t>
            </a:r>
            <a:r>
              <a:rPr lang="en-US" dirty="0"/>
              <a:t> </a:t>
            </a:r>
            <a:r>
              <a:rPr lang="en-US" dirty="0" err="1"/>
              <a:t>empleado</a:t>
            </a:r>
            <a:r>
              <a:rPr lang="en-US" dirty="0"/>
              <a:t> </a:t>
            </a:r>
            <a:r>
              <a:rPr lang="en-US" dirty="0" err="1"/>
              <a:t>por</a:t>
            </a:r>
            <a:r>
              <a:rPr lang="en-US" dirty="0"/>
              <a:t> un </a:t>
            </a:r>
            <a:r>
              <a:rPr lang="en-US" dirty="0" err="1"/>
              <a:t>empleador</a:t>
            </a:r>
            <a:r>
              <a:rPr lang="en-US" dirty="0"/>
              <a:t> </a:t>
            </a:r>
            <a:r>
              <a:rPr lang="en-US" dirty="0" err="1"/>
              <a:t>agrícola</a:t>
            </a:r>
            <a:r>
              <a:rPr lang="en-US" dirty="0"/>
              <a:t> o un </a:t>
            </a:r>
            <a:r>
              <a:rPr lang="en-US" dirty="0" err="1"/>
              <a:t>empleador</a:t>
            </a:r>
            <a:r>
              <a:rPr lang="en-US" dirty="0"/>
              <a:t> </a:t>
            </a:r>
            <a:r>
              <a:rPr lang="en-US" dirty="0" err="1"/>
              <a:t>comercial</a:t>
            </a:r>
            <a:r>
              <a:rPr lang="en-US" dirty="0"/>
              <a:t> de </a:t>
            </a:r>
            <a:r>
              <a:rPr lang="en-US" dirty="0" err="1"/>
              <a:t>manipuladores</a:t>
            </a:r>
            <a:r>
              <a:rPr lang="en-US" dirty="0"/>
              <a:t> de </a:t>
            </a:r>
            <a:r>
              <a:rPr lang="en-US" dirty="0" err="1"/>
              <a:t>pesticidas</a:t>
            </a:r>
            <a:r>
              <a:rPr lang="en-US" dirty="0"/>
              <a:t> y que </a:t>
            </a:r>
            <a:r>
              <a:rPr lang="en-US" dirty="0" err="1"/>
              <a:t>mezcla</a:t>
            </a:r>
            <a:r>
              <a:rPr lang="en-US" dirty="0"/>
              <a:t>, </a:t>
            </a:r>
            <a:r>
              <a:rPr lang="en-US" dirty="0" err="1"/>
              <a:t>carga</a:t>
            </a:r>
            <a:r>
              <a:rPr lang="en-US" dirty="0"/>
              <a:t> y </a:t>
            </a:r>
            <a:r>
              <a:rPr lang="en-US" dirty="0" err="1"/>
              <a:t>aplica</a:t>
            </a:r>
            <a:r>
              <a:rPr lang="en-US" dirty="0"/>
              <a:t> </a:t>
            </a:r>
            <a:r>
              <a:rPr lang="en-US" dirty="0" err="1"/>
              <a:t>pesticidas</a:t>
            </a:r>
            <a:r>
              <a:rPr lang="en-US" dirty="0"/>
              <a:t>.</a:t>
            </a:r>
          </a:p>
          <a:p>
            <a:r>
              <a:rPr lang="en-US" dirty="0" err="1"/>
              <a:t>Debe</a:t>
            </a:r>
            <a:r>
              <a:rPr lang="en-US" dirty="0"/>
              <a:t> </a:t>
            </a:r>
            <a:r>
              <a:rPr lang="en-US" dirty="0" err="1"/>
              <a:t>tener</a:t>
            </a:r>
            <a:r>
              <a:rPr lang="en-US" dirty="0"/>
              <a:t> </a:t>
            </a:r>
            <a:r>
              <a:rPr lang="en-US" dirty="0" err="1"/>
              <a:t>por</a:t>
            </a:r>
            <a:r>
              <a:rPr lang="en-US" dirty="0"/>
              <a:t> lo </a:t>
            </a:r>
            <a:r>
              <a:rPr lang="en-US" dirty="0" err="1"/>
              <a:t>menos</a:t>
            </a:r>
            <a:r>
              <a:rPr lang="en-US" dirty="0"/>
              <a:t> 18 </a:t>
            </a:r>
            <a:r>
              <a:rPr lang="en-US" dirty="0" err="1"/>
              <a:t>años</a:t>
            </a:r>
            <a:r>
              <a:rPr lang="en-US" dirty="0"/>
              <a:t> de </a:t>
            </a:r>
            <a:r>
              <a:rPr lang="en-US" dirty="0" err="1"/>
              <a:t>edad</a:t>
            </a:r>
            <a:r>
              <a:rPr lang="en-US" dirty="0"/>
              <a:t>. </a:t>
            </a:r>
          </a:p>
          <a:p>
            <a:pPr marL="0" indent="0">
              <a:buNone/>
            </a:pPr>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130987" y="6518028"/>
            <a:ext cx="5316583" cy="307777"/>
          </a:xfrm>
          <a:prstGeom prst="rect">
            <a:avLst/>
          </a:prstGeom>
          <a:noFill/>
        </p:spPr>
        <p:txBody>
          <a:bodyPr wrap="square" rtlCol="0">
            <a:spAutoFit/>
          </a:bodyPr>
          <a:lstStyle/>
          <a:p>
            <a:r>
              <a:rPr lang="en-US" sz="1400" dirty="0" err="1">
                <a:solidFill>
                  <a:prstClr val="black"/>
                </a:solidFill>
              </a:rPr>
              <a:t>Crédito</a:t>
            </a:r>
            <a:r>
              <a:rPr lang="en-US" sz="1400" dirty="0">
                <a:solidFill>
                  <a:prstClr val="black"/>
                </a:solidFill>
              </a:rPr>
              <a:t> de imagen: Chazzbo Media</a:t>
            </a:r>
          </a:p>
        </p:txBody>
      </p:sp>
    </p:spTree>
    <p:extLst>
      <p:ext uri="{BB962C8B-B14F-4D97-AF65-F5344CB8AC3E}">
        <p14:creationId xmlns:p14="http://schemas.microsoft.com/office/powerpoint/2010/main" val="33529146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PPE y agotamiento por el calor</a:t>
            </a:r>
            <a:endParaRPr lang="es-ES_tradnl" noProof="0" dirty="0"/>
          </a:p>
        </p:txBody>
      </p:sp>
      <p:sp>
        <p:nvSpPr>
          <p:cNvPr id="9" name="Text Placeholder 8"/>
          <p:cNvSpPr>
            <a:spLocks noGrp="1"/>
          </p:cNvSpPr>
          <p:nvPr>
            <p:ph type="body" idx="1"/>
          </p:nvPr>
        </p:nvSpPr>
        <p:spPr>
          <a:xfrm>
            <a:off x="841780" y="1400107"/>
            <a:ext cx="5157787" cy="823912"/>
          </a:xfrm>
        </p:spPr>
        <p:txBody>
          <a:bodyPr>
            <a:normAutofit fontScale="92500" lnSpcReduction="10000"/>
          </a:bodyPr>
          <a:lstStyle/>
          <a:p>
            <a:r>
              <a:rPr lang="es-ES_tradnl" sz="3200" b="0" noProof="0" dirty="0" smtClean="0"/>
              <a:t>Primeras etapas de agotamiento por el calor</a:t>
            </a:r>
            <a:endParaRPr lang="es-ES_tradnl" sz="3200" b="0" noProof="0" dirty="0"/>
          </a:p>
        </p:txBody>
      </p:sp>
      <p:sp>
        <p:nvSpPr>
          <p:cNvPr id="3" name="Content Placeholder 2"/>
          <p:cNvSpPr>
            <a:spLocks noGrp="1"/>
          </p:cNvSpPr>
          <p:nvPr>
            <p:ph sz="half" idx="2"/>
          </p:nvPr>
        </p:nvSpPr>
        <p:spPr>
          <a:xfrm>
            <a:off x="841780" y="2224019"/>
            <a:ext cx="5157787" cy="3684588"/>
          </a:xfrm>
        </p:spPr>
        <p:txBody>
          <a:bodyPr/>
          <a:lstStyle/>
          <a:p>
            <a:pPr lvl="0"/>
            <a:r>
              <a:rPr lang="es-ES_tradnl" noProof="0" dirty="0" smtClean="0"/>
              <a:t>Fatiga </a:t>
            </a:r>
          </a:p>
          <a:p>
            <a:pPr lvl="0"/>
            <a:r>
              <a:rPr lang="es-ES_tradnl" noProof="0" dirty="0" smtClean="0"/>
              <a:t>Debilidad muscular</a:t>
            </a:r>
          </a:p>
          <a:p>
            <a:pPr lvl="0"/>
            <a:r>
              <a:rPr lang="es-ES_tradnl" noProof="0" dirty="0" smtClean="0"/>
              <a:t>Mareos</a:t>
            </a:r>
          </a:p>
          <a:p>
            <a:pPr lvl="0"/>
            <a:r>
              <a:rPr lang="es-ES_tradnl" noProof="0" dirty="0" smtClean="0"/>
              <a:t>Dolor de cabeza</a:t>
            </a:r>
          </a:p>
          <a:p>
            <a:pPr lvl="0"/>
            <a:r>
              <a:rPr lang="es-ES_tradnl" noProof="0" dirty="0" smtClean="0"/>
              <a:t>Náusea</a:t>
            </a:r>
          </a:p>
          <a:p>
            <a:pPr lvl="0"/>
            <a:r>
              <a:rPr lang="es-ES_tradnl" noProof="0" dirty="0" smtClean="0"/>
              <a:t>Sudoración abundante</a:t>
            </a:r>
          </a:p>
          <a:p>
            <a:pPr lvl="0"/>
            <a:endParaRPr lang="es-ES_tradnl" noProof="0" dirty="0" smtClean="0"/>
          </a:p>
          <a:p>
            <a:pPr lvl="0"/>
            <a:endParaRPr lang="es-ES_tradnl" noProof="0" dirty="0" smtClean="0"/>
          </a:p>
          <a:p>
            <a:pPr lvl="0"/>
            <a:endParaRPr lang="es-ES_tradnl" noProof="0" dirty="0" smtClean="0"/>
          </a:p>
          <a:p>
            <a:pPr lvl="0"/>
            <a:endParaRPr lang="es-ES_tradnl" noProof="0" dirty="0"/>
          </a:p>
        </p:txBody>
      </p:sp>
      <p:sp>
        <p:nvSpPr>
          <p:cNvPr id="10" name="Text Placeholder 9"/>
          <p:cNvSpPr>
            <a:spLocks noGrp="1"/>
          </p:cNvSpPr>
          <p:nvPr>
            <p:ph type="body" sz="quarter" idx="3"/>
          </p:nvPr>
        </p:nvSpPr>
        <p:spPr>
          <a:xfrm>
            <a:off x="6172200" y="1400107"/>
            <a:ext cx="5183188" cy="823912"/>
          </a:xfrm>
        </p:spPr>
        <p:txBody>
          <a:bodyPr>
            <a:normAutofit fontScale="92500" lnSpcReduction="10000"/>
          </a:bodyPr>
          <a:lstStyle/>
          <a:p>
            <a:r>
              <a:rPr lang="es-ES_tradnl" sz="3200" b="0" noProof="0" dirty="0" smtClean="0"/>
              <a:t>Etapas severas de agotamiento por el calor</a:t>
            </a:r>
            <a:endParaRPr lang="es-ES_tradnl" sz="3200" b="0" noProof="0" dirty="0"/>
          </a:p>
        </p:txBody>
      </p:sp>
      <p:sp>
        <p:nvSpPr>
          <p:cNvPr id="11" name="Content Placeholder 10"/>
          <p:cNvSpPr>
            <a:spLocks noGrp="1"/>
          </p:cNvSpPr>
          <p:nvPr>
            <p:ph sz="quarter" idx="4"/>
          </p:nvPr>
        </p:nvSpPr>
        <p:spPr>
          <a:xfrm>
            <a:off x="6172200" y="2224019"/>
            <a:ext cx="5183188" cy="3684588"/>
          </a:xfrm>
        </p:spPr>
        <p:txBody>
          <a:bodyPr>
            <a:normAutofit fontScale="92500" lnSpcReduction="20000"/>
          </a:bodyPr>
          <a:lstStyle/>
          <a:p>
            <a:pPr lvl="0"/>
            <a:r>
              <a:rPr lang="es-ES_tradnl" noProof="0" dirty="0" smtClean="0"/>
              <a:t>Escalofríos</a:t>
            </a:r>
          </a:p>
          <a:p>
            <a:pPr lvl="0"/>
            <a:r>
              <a:rPr lang="es-ES_tradnl" noProof="0" dirty="0" smtClean="0"/>
              <a:t>Sed severa y boca seca</a:t>
            </a:r>
          </a:p>
          <a:p>
            <a:pPr lvl="0"/>
            <a:r>
              <a:rPr lang="es-ES_tradnl" noProof="0" dirty="0" smtClean="0"/>
              <a:t>Desmayo</a:t>
            </a:r>
          </a:p>
          <a:p>
            <a:pPr lvl="0"/>
            <a:r>
              <a:rPr lang="es-ES_tradnl" noProof="0" dirty="0" smtClean="0"/>
              <a:t>Falta de sudor con la progresión de agotamiento por el calor</a:t>
            </a:r>
          </a:p>
          <a:p>
            <a:pPr lvl="0"/>
            <a:r>
              <a:rPr lang="es-ES_tradnl" noProof="0" dirty="0" smtClean="0"/>
              <a:t>Piel caliente, seca, y húmeda</a:t>
            </a:r>
          </a:p>
          <a:p>
            <a:pPr lvl="0"/>
            <a:r>
              <a:rPr lang="es-ES_tradnl" noProof="0" dirty="0" smtClean="0"/>
              <a:t>Dificultades de hablar o incoherente</a:t>
            </a:r>
          </a:p>
          <a:p>
            <a:pPr lvl="0"/>
            <a:r>
              <a:rPr lang="es-ES_tradnl" noProof="0" dirty="0" smtClean="0"/>
              <a:t>Comportamiento irracional y confusión</a:t>
            </a:r>
          </a:p>
          <a:p>
            <a:endParaRPr lang="es-ES_tradnl" noProof="0" dirty="0"/>
          </a:p>
        </p:txBody>
      </p:sp>
      <p:sp>
        <p:nvSpPr>
          <p:cNvPr id="6" name="Content Placeholder 2"/>
          <p:cNvSpPr txBox="1">
            <a:spLocks/>
          </p:cNvSpPr>
          <p:nvPr/>
        </p:nvSpPr>
        <p:spPr>
          <a:xfrm>
            <a:off x="5793631" y="2883334"/>
            <a:ext cx="5389124" cy="4883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endParaRPr lang="en-US" dirty="0"/>
          </a:p>
        </p:txBody>
      </p:sp>
      <p:sp>
        <p:nvSpPr>
          <p:cNvPr id="4" name="TextBox 3"/>
          <p:cNvSpPr txBox="1"/>
          <p:nvPr/>
        </p:nvSpPr>
        <p:spPr>
          <a:xfrm>
            <a:off x="2217865" y="5908607"/>
            <a:ext cx="7563403" cy="523220"/>
          </a:xfrm>
          <a:prstGeom prst="rect">
            <a:avLst/>
          </a:prstGeom>
          <a:noFill/>
          <a:ln>
            <a:solidFill>
              <a:schemeClr val="tx1"/>
            </a:solidFill>
          </a:ln>
        </p:spPr>
        <p:txBody>
          <a:bodyPr wrap="square" rtlCol="0">
            <a:spAutoFit/>
          </a:bodyPr>
          <a:lstStyle/>
          <a:p>
            <a:pPr algn="ctr"/>
            <a:r>
              <a:rPr lang="en-US" sz="2800" dirty="0" err="1" smtClean="0"/>
              <a:t>Buscar</a:t>
            </a:r>
            <a:r>
              <a:rPr lang="en-US" sz="2800" dirty="0" smtClean="0"/>
              <a:t> </a:t>
            </a:r>
            <a:r>
              <a:rPr lang="en-US" sz="2800" dirty="0" err="1" smtClean="0"/>
              <a:t>atención</a:t>
            </a:r>
            <a:r>
              <a:rPr lang="en-US" sz="2800" dirty="0" smtClean="0"/>
              <a:t> </a:t>
            </a:r>
            <a:r>
              <a:rPr lang="en-US" sz="2800" dirty="0" err="1"/>
              <a:t>médica</a:t>
            </a:r>
            <a:r>
              <a:rPr lang="en-US" sz="2800" dirty="0"/>
              <a:t> </a:t>
            </a:r>
            <a:r>
              <a:rPr lang="en-US" sz="2800" dirty="0" err="1"/>
              <a:t>si</a:t>
            </a:r>
            <a:r>
              <a:rPr lang="en-US" sz="2800" dirty="0"/>
              <a:t> </a:t>
            </a:r>
            <a:r>
              <a:rPr lang="en-US" sz="2800" dirty="0" err="1"/>
              <a:t>persisten</a:t>
            </a:r>
            <a:r>
              <a:rPr lang="en-US" sz="2800" dirty="0"/>
              <a:t> </a:t>
            </a:r>
            <a:r>
              <a:rPr lang="en-US" sz="2800" dirty="0" err="1"/>
              <a:t>los</a:t>
            </a:r>
            <a:r>
              <a:rPr lang="en-US" sz="2800" dirty="0"/>
              <a:t> </a:t>
            </a:r>
            <a:r>
              <a:rPr lang="en-US" sz="2800" dirty="0" err="1"/>
              <a:t>síntomas</a:t>
            </a:r>
            <a:endParaRPr lang="en-US" sz="2800" dirty="0"/>
          </a:p>
        </p:txBody>
      </p:sp>
    </p:spTree>
    <p:extLst>
      <p:ext uri="{BB962C8B-B14F-4D97-AF65-F5344CB8AC3E}">
        <p14:creationId xmlns:p14="http://schemas.microsoft.com/office/powerpoint/2010/main" val="32428933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933267" cy="1325563"/>
          </a:xfrm>
        </p:spPr>
        <p:txBody>
          <a:bodyPr>
            <a:normAutofit fontScale="90000"/>
          </a:bodyPr>
          <a:lstStyle/>
          <a:p>
            <a:r>
              <a:rPr lang="es-ES_tradnl" noProof="0" dirty="0" smtClean="0"/>
              <a:t>Los empleadores deben reducir los riesgos de agotamiento por el calor</a:t>
            </a:r>
            <a:endParaRPr lang="es-ES_tradnl" noProof="0" dirty="0"/>
          </a:p>
        </p:txBody>
      </p:sp>
      <p:sp>
        <p:nvSpPr>
          <p:cNvPr id="3" name="Content Placeholder 2"/>
          <p:cNvSpPr>
            <a:spLocks noGrp="1"/>
          </p:cNvSpPr>
          <p:nvPr>
            <p:ph idx="1"/>
          </p:nvPr>
        </p:nvSpPr>
        <p:spPr>
          <a:xfrm>
            <a:off x="5323413" y="2506662"/>
            <a:ext cx="5737412" cy="1986510"/>
          </a:xfrm>
        </p:spPr>
        <p:txBody>
          <a:bodyPr/>
          <a:lstStyle/>
          <a:p>
            <a:r>
              <a:rPr lang="es-ES_tradnl" noProof="0" dirty="0" smtClean="0"/>
              <a:t>Proporcionar suficiente agua fresca para beber y sombra</a:t>
            </a:r>
          </a:p>
          <a:p>
            <a:r>
              <a:rPr lang="es-ES_tradnl" noProof="0" dirty="0" smtClean="0"/>
              <a:t>Alterar las horas del trabajo a las horas más frescas</a:t>
            </a:r>
            <a:endParaRPr lang="es-ES_tradnl" noProof="0" dirty="0"/>
          </a:p>
        </p:txBody>
      </p:sp>
      <p:sp>
        <p:nvSpPr>
          <p:cNvPr id="6" name="Rectangle 2"/>
          <p:cNvSpPr>
            <a:spLocks noChangeArrowheads="1"/>
          </p:cNvSpPr>
          <p:nvPr/>
        </p:nvSpPr>
        <p:spPr bwMode="auto">
          <a:xfrm>
            <a:off x="-2298412" y="862622"/>
            <a:ext cx="23381493" cy="87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7" name="Rectangle 3"/>
          <p:cNvSpPr>
            <a:spLocks noChangeArrowheads="1"/>
          </p:cNvSpPr>
          <p:nvPr/>
        </p:nvSpPr>
        <p:spPr bwMode="auto">
          <a:xfrm>
            <a:off x="-1751152" y="1319822"/>
            <a:ext cx="228342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2" name="TextBox 11"/>
          <p:cNvSpPr txBox="1"/>
          <p:nvPr/>
        </p:nvSpPr>
        <p:spPr>
          <a:xfrm>
            <a:off x="0" y="6488668"/>
            <a:ext cx="6440558" cy="338554"/>
          </a:xfrm>
          <a:prstGeom prst="rect">
            <a:avLst/>
          </a:prstGeom>
          <a:noFill/>
        </p:spPr>
        <p:txBody>
          <a:bodyPr wrap="square" rtlCol="0">
            <a:spAutoFit/>
          </a:bodyPr>
          <a:lstStyle/>
          <a:p>
            <a:r>
              <a:rPr lang="en-US" sz="1600" dirty="0" err="1" smtClean="0"/>
              <a:t>Crédito</a:t>
            </a:r>
            <a:r>
              <a:rPr lang="en-US" sz="1600" dirty="0" smtClean="0"/>
              <a:t> de la imagen: </a:t>
            </a:r>
            <a:r>
              <a:rPr lang="en-US" sz="1600" dirty="0"/>
              <a:t>Jennifer Weber, Arizona Department of Agriculture</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686464"/>
            <a:ext cx="4729655" cy="4830524"/>
          </a:xfrm>
          <a:prstGeom prst="rect">
            <a:avLst/>
          </a:prstGeom>
        </p:spPr>
      </p:pic>
      <p:sp>
        <p:nvSpPr>
          <p:cNvPr id="8" name="Rectangle 7"/>
          <p:cNvSpPr/>
          <p:nvPr/>
        </p:nvSpPr>
        <p:spPr>
          <a:xfrm>
            <a:off x="8920480" y="6518028"/>
            <a:ext cx="327152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34688022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_tradnl" noProof="0" dirty="0" smtClean="0"/>
              <a:t>Sección 12: entrada anticipada y edad mínima para trabajadores de entrada anticipada</a:t>
            </a:r>
            <a:endParaRPr lang="es-ES_tradnl" altLang="en-US" noProof="0" dirty="0"/>
          </a:p>
        </p:txBody>
      </p:sp>
      <p:sp>
        <p:nvSpPr>
          <p:cNvPr id="3" name="Subtitle 2"/>
          <p:cNvSpPr>
            <a:spLocks noGrp="1"/>
          </p:cNvSpPr>
          <p:nvPr>
            <p:ph type="subTitle" idx="1"/>
          </p:nvPr>
        </p:nvSpPr>
        <p:spPr>
          <a:xfrm>
            <a:off x="1524000" y="3602038"/>
            <a:ext cx="9715928" cy="1655762"/>
          </a:xfrm>
        </p:spPr>
        <p:txBody>
          <a:bodyPr/>
          <a:lstStyle/>
          <a:p>
            <a:r>
              <a:rPr lang="es-ES_tradnl" noProof="0" dirty="0" smtClean="0"/>
              <a:t>Información solamente para trabajadores de entrada anticipada</a:t>
            </a:r>
            <a:endParaRPr lang="es-ES_tradnl" noProof="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007813" y="6506302"/>
            <a:ext cx="3107987" cy="351697"/>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34423286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Entrada anticipada</a:t>
            </a:r>
            <a:endParaRPr lang="es-ES_tradnl" noProof="0" dirty="0"/>
          </a:p>
        </p:txBody>
      </p:sp>
      <p:sp>
        <p:nvSpPr>
          <p:cNvPr id="3" name="Content Placeholder 2"/>
          <p:cNvSpPr>
            <a:spLocks noGrp="1"/>
          </p:cNvSpPr>
          <p:nvPr>
            <p:ph idx="1"/>
          </p:nvPr>
        </p:nvSpPr>
        <p:spPr/>
        <p:txBody>
          <a:bodyPr>
            <a:normAutofit/>
          </a:bodyPr>
          <a:lstStyle/>
          <a:p>
            <a:r>
              <a:rPr lang="es-ES_tradnl" noProof="0" dirty="0" smtClean="0"/>
              <a:t>Si usted es un trabajador y su empleador necesita que entre a un área tratada durante el intervalo de entrada restringida:</a:t>
            </a:r>
          </a:p>
          <a:p>
            <a:pPr lvl="1"/>
            <a:r>
              <a:rPr lang="es-ES_tradnl" sz="2800" noProof="0" dirty="0" smtClean="0"/>
              <a:t>Usted tendrá que tener por lo menos 18 años de edad en ese momento </a:t>
            </a:r>
          </a:p>
          <a:p>
            <a:pPr lvl="1"/>
            <a:r>
              <a:rPr lang="es-ES_tradnl" sz="2800" noProof="0" dirty="0" smtClean="0"/>
              <a:t>Debe haber tenido capacitación en seguridad de pesticidas</a:t>
            </a:r>
          </a:p>
          <a:p>
            <a:pPr lvl="1"/>
            <a:r>
              <a:rPr lang="es-ES_tradnl" sz="2800" noProof="0" dirty="0" smtClean="0"/>
              <a:t>Su empleador debe proporcionarle PPE y la información descrita en las siguiente diapositiva. </a:t>
            </a:r>
            <a:endParaRPr lang="es-ES_tradnl" noProof="0" dirty="0"/>
          </a:p>
        </p:txBody>
      </p:sp>
    </p:spTree>
    <p:extLst>
      <p:ext uri="{BB962C8B-B14F-4D97-AF65-F5344CB8AC3E}">
        <p14:creationId xmlns:p14="http://schemas.microsoft.com/office/powerpoint/2010/main" val="10717474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Entrada anticipada</a:t>
            </a:r>
            <a:endParaRPr lang="es-ES_tradnl" noProof="0" dirty="0"/>
          </a:p>
        </p:txBody>
      </p:sp>
      <p:sp>
        <p:nvSpPr>
          <p:cNvPr id="3" name="Content Placeholder 2"/>
          <p:cNvSpPr>
            <a:spLocks noGrp="1"/>
          </p:cNvSpPr>
          <p:nvPr>
            <p:ph idx="1"/>
          </p:nvPr>
        </p:nvSpPr>
        <p:spPr>
          <a:xfrm>
            <a:off x="838200" y="1572768"/>
            <a:ext cx="10515600" cy="4876799"/>
          </a:xfrm>
        </p:spPr>
        <p:txBody>
          <a:bodyPr>
            <a:normAutofit fontScale="92500" lnSpcReduction="10000"/>
          </a:bodyPr>
          <a:lstStyle/>
          <a:p>
            <a:r>
              <a:rPr lang="es-ES_tradnl" noProof="0" dirty="0" smtClean="0"/>
              <a:t>Antes de que usted entre a un área tratada, su empleado tiene que proporcionarle:</a:t>
            </a:r>
          </a:p>
          <a:p>
            <a:pPr marL="605956" lvl="1" indent="-165261">
              <a:buFont typeface="Arial" panose="020B0604020202020204" pitchFamily="34" charset="0"/>
              <a:buChar char="•"/>
            </a:pPr>
            <a:r>
              <a:rPr lang="es-ES_tradnl" noProof="0" dirty="0" smtClean="0"/>
              <a:t>El sitio donde se realizará la tarea de entrada anticipada.</a:t>
            </a:r>
          </a:p>
          <a:p>
            <a:pPr marL="605956" lvl="1" indent="-165261">
              <a:buFont typeface="Arial" panose="020B0604020202020204" pitchFamily="34" charset="0"/>
              <a:buChar char="•"/>
            </a:pPr>
            <a:r>
              <a:rPr lang="es-ES_tradnl" noProof="0" dirty="0" smtClean="0"/>
              <a:t>Los nombres de los pesticidas que se aplicaron. </a:t>
            </a:r>
          </a:p>
          <a:p>
            <a:pPr marL="605956" lvl="1" indent="-165261">
              <a:buFont typeface="Arial" panose="020B0604020202020204" pitchFamily="34" charset="0"/>
              <a:buChar char="•"/>
            </a:pPr>
            <a:r>
              <a:rPr lang="es-ES_tradnl" noProof="0" dirty="0" smtClean="0"/>
              <a:t>La fecha y la hora de cuando comenzó y terminará el intervalo de entrada restringida</a:t>
            </a:r>
          </a:p>
          <a:p>
            <a:pPr marL="605956" lvl="1" indent="-165261">
              <a:buFont typeface="Arial" panose="020B0604020202020204" pitchFamily="34" charset="0"/>
              <a:buChar char="•"/>
            </a:pPr>
            <a:r>
              <a:rPr lang="es-ES_tradnl" noProof="0" dirty="0" smtClean="0"/>
              <a:t>La excepción bajo la cual el WPS le permite entrar en el área (por ejemplo, tareas que no requieren contacto con la superficie tratada, emergencias agrícolas, riego, etc.)</a:t>
            </a:r>
          </a:p>
          <a:p>
            <a:pPr marL="605956" lvl="1" indent="-165261">
              <a:buFont typeface="Arial" panose="020B0604020202020204" pitchFamily="34" charset="0"/>
              <a:buChar char="•"/>
            </a:pPr>
            <a:r>
              <a:rPr lang="es-ES_tradnl" noProof="0" dirty="0" smtClean="0"/>
              <a:t>Si se permite el contacto con las superficies tratadas </a:t>
            </a:r>
          </a:p>
          <a:p>
            <a:pPr marL="605956" lvl="1" indent="-165261">
              <a:buFont typeface="Arial" panose="020B0604020202020204" pitchFamily="34" charset="0"/>
              <a:buChar char="•"/>
            </a:pPr>
            <a:r>
              <a:rPr lang="es-ES_tradnl" noProof="0" dirty="0" smtClean="0"/>
              <a:t>Cuánto tiempo puede trabajar en el área </a:t>
            </a:r>
          </a:p>
          <a:p>
            <a:pPr marL="605956" lvl="1" indent="-165261">
              <a:buFont typeface="Arial" panose="020B0604020202020204" pitchFamily="34" charset="0"/>
              <a:buChar char="•"/>
            </a:pPr>
            <a:r>
              <a:rPr lang="es-ES_tradnl" noProof="0" dirty="0" smtClean="0"/>
              <a:t>El PPE requerido por la etiqueta</a:t>
            </a:r>
          </a:p>
          <a:p>
            <a:pPr marL="605956" lvl="1" indent="-165261">
              <a:buFont typeface="Arial" panose="020B0604020202020204" pitchFamily="34" charset="0"/>
              <a:buChar char="•"/>
            </a:pPr>
            <a:r>
              <a:rPr lang="es-ES_tradnl" noProof="0" dirty="0" smtClean="0"/>
              <a:t>El sitio de los suministros de descontaminación y la información de seguridad de pesticidas. </a:t>
            </a:r>
          </a:p>
          <a:p>
            <a:pPr marL="605956" lvl="1" indent="-165261">
              <a:buFont typeface="Arial" panose="020B0604020202020204" pitchFamily="34" charset="0"/>
              <a:buChar char="•"/>
            </a:pPr>
            <a:r>
              <a:rPr lang="es-ES_tradnl" noProof="0" dirty="0" smtClean="0"/>
              <a:t>Información de la etiqueta que pertenece a los riesgos al salud, precauciones, primeros auxilios y el uso del pesticida. </a:t>
            </a:r>
            <a:endParaRPr lang="es-ES_tradnl" noProof="0" dirty="0"/>
          </a:p>
        </p:txBody>
      </p:sp>
    </p:spTree>
    <p:extLst>
      <p:ext uri="{BB962C8B-B14F-4D97-AF65-F5344CB8AC3E}">
        <p14:creationId xmlns:p14="http://schemas.microsoft.com/office/powerpoint/2010/main" val="27355716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Entrada anticipada</a:t>
            </a:r>
            <a:endParaRPr lang="es-ES_tradnl" noProof="0" dirty="0"/>
          </a:p>
        </p:txBody>
      </p:sp>
      <p:sp>
        <p:nvSpPr>
          <p:cNvPr id="3" name="Content Placeholder 2"/>
          <p:cNvSpPr>
            <a:spLocks noGrp="1"/>
          </p:cNvSpPr>
          <p:nvPr>
            <p:ph idx="1"/>
          </p:nvPr>
        </p:nvSpPr>
        <p:spPr>
          <a:xfrm>
            <a:off x="5632704" y="2996057"/>
            <a:ext cx="5721096" cy="1831976"/>
          </a:xfrm>
        </p:spPr>
        <p:txBody>
          <a:bodyPr>
            <a:normAutofit/>
          </a:bodyPr>
          <a:lstStyle/>
          <a:p>
            <a:r>
              <a:rPr lang="es-ES_tradnl" noProof="0" dirty="0" smtClean="0"/>
              <a:t>Su empleador debe proveer esta información y estas protecciones antes de que usted empiece trabajar en el área</a:t>
            </a:r>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224156"/>
            <a:ext cx="4450466" cy="3554276"/>
          </a:xfrm>
          <a:prstGeom prst="rect">
            <a:avLst/>
          </a:prstGeom>
        </p:spPr>
      </p:pic>
      <p:sp>
        <p:nvSpPr>
          <p:cNvPr id="5" name="TextBox 4"/>
          <p:cNvSpPr txBox="1"/>
          <p:nvPr/>
        </p:nvSpPr>
        <p:spPr>
          <a:xfrm>
            <a:off x="130987" y="6518028"/>
            <a:ext cx="6308724" cy="338554"/>
          </a:xfrm>
          <a:prstGeom prst="rect">
            <a:avLst/>
          </a:prstGeom>
          <a:noFill/>
        </p:spPr>
        <p:txBody>
          <a:bodyPr wrap="square" rtlCol="0">
            <a:spAutoFit/>
          </a:bodyPr>
          <a:lstStyle/>
          <a:p>
            <a:r>
              <a:rPr lang="en-US" sz="1600" dirty="0" err="1" smtClean="0"/>
              <a:t>Crédito</a:t>
            </a:r>
            <a:r>
              <a:rPr lang="en-US" sz="1600" dirty="0" smtClean="0"/>
              <a:t> de la </a:t>
            </a:r>
            <a:r>
              <a:rPr lang="en-US" sz="1600" dirty="0" err="1" smtClean="0"/>
              <a:t>imagen</a:t>
            </a:r>
            <a:r>
              <a:rPr lang="en-US" sz="1600" dirty="0" smtClean="0"/>
              <a:t>: </a:t>
            </a:r>
            <a:r>
              <a:rPr lang="en-US" sz="1600" dirty="0"/>
              <a:t>Betsy Buffington, Iowa State University</a:t>
            </a:r>
          </a:p>
        </p:txBody>
      </p:sp>
      <p:sp>
        <p:nvSpPr>
          <p:cNvPr id="6" name="Rectangle 5"/>
          <p:cNvSpPr/>
          <p:nvPr/>
        </p:nvSpPr>
        <p:spPr>
          <a:xfrm>
            <a:off x="8871626" y="6518028"/>
            <a:ext cx="3320374" cy="338554"/>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24091020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0185"/>
            <a:ext cx="8012723" cy="1116257"/>
          </a:xfrm>
        </p:spPr>
        <p:txBody>
          <a:bodyPr/>
          <a:lstStyle/>
          <a:p>
            <a:r>
              <a:rPr lang="es-ES_tradnl" noProof="0" dirty="0" smtClean="0"/>
              <a:t>Reconocimientos</a:t>
            </a:r>
            <a:endParaRPr lang="es-ES_tradnl" noProof="0"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58361" y="1435771"/>
            <a:ext cx="6433039" cy="4801314"/>
          </a:xfrm>
          <a:prstGeom prst="rect">
            <a:avLst/>
          </a:prstGeom>
          <a:noFill/>
        </p:spPr>
        <p:txBody>
          <a:bodyPr wrap="square" rtlCol="0">
            <a:spAutoFit/>
          </a:bodyPr>
          <a:lstStyle/>
          <a:p>
            <a:r>
              <a:rPr lang="en-US" b="1" dirty="0" err="1" smtClean="0"/>
              <a:t>Autora</a:t>
            </a:r>
            <a:r>
              <a:rPr lang="en-US" b="1" dirty="0" smtClean="0"/>
              <a:t> </a:t>
            </a:r>
            <a:r>
              <a:rPr lang="en-US" b="1" dirty="0"/>
              <a:t>Principal</a:t>
            </a:r>
          </a:p>
          <a:p>
            <a:r>
              <a:rPr lang="en-US" dirty="0"/>
              <a:t>Betsy Buffington, Iowa State University Extension</a:t>
            </a:r>
          </a:p>
          <a:p>
            <a:endParaRPr lang="en-US" b="1" dirty="0"/>
          </a:p>
          <a:p>
            <a:r>
              <a:rPr lang="en-US" b="1" dirty="0" err="1" smtClean="0"/>
              <a:t>Coordinadora</a:t>
            </a:r>
            <a:r>
              <a:rPr lang="en-US" b="1" dirty="0" smtClean="0"/>
              <a:t> </a:t>
            </a:r>
            <a:r>
              <a:rPr lang="en-US" b="1" dirty="0"/>
              <a:t>del Proyecto</a:t>
            </a:r>
          </a:p>
          <a:p>
            <a:r>
              <a:rPr lang="en-US" dirty="0"/>
              <a:t>Amy Bamber, Association of American Pesticide Control Officials</a:t>
            </a:r>
          </a:p>
          <a:p>
            <a:endParaRPr lang="en-US" b="1" dirty="0"/>
          </a:p>
          <a:p>
            <a:r>
              <a:rPr lang="en-US" b="1" dirty="0" err="1"/>
              <a:t>Desarolladores</a:t>
            </a:r>
            <a:r>
              <a:rPr lang="en-US" b="1" dirty="0"/>
              <a:t> del </a:t>
            </a:r>
            <a:r>
              <a:rPr lang="en-US" b="1" dirty="0" err="1"/>
              <a:t>Contenido</a:t>
            </a:r>
            <a:endParaRPr lang="en-US" b="1" dirty="0"/>
          </a:p>
          <a:p>
            <a:r>
              <a:rPr lang="en-US" dirty="0"/>
              <a:t>Lisa Blecker, University of California, Davis Extension</a:t>
            </a:r>
          </a:p>
          <a:p>
            <a:r>
              <a:rPr lang="en-US" dirty="0"/>
              <a:t>Ofelio Borges, Washington State Department of Agriculture</a:t>
            </a:r>
          </a:p>
          <a:p>
            <a:r>
              <a:rPr lang="en-US" dirty="0"/>
              <a:t>Ricardo Davalos, Florida Department of Agriculture</a:t>
            </a:r>
          </a:p>
          <a:p>
            <a:r>
              <a:rPr lang="en-US" dirty="0"/>
              <a:t>Irene King, New Mexico Department of Agriculture</a:t>
            </a:r>
          </a:p>
          <a:p>
            <a:r>
              <a:rPr lang="en-US" dirty="0"/>
              <a:t>Kerry Richards, American Association of Pesticide Safety Educators</a:t>
            </a:r>
          </a:p>
          <a:p>
            <a:r>
              <a:rPr lang="en-US" dirty="0"/>
              <a:t>Flor Servin, Washington State Department of Labor and Industries</a:t>
            </a:r>
          </a:p>
          <a:p>
            <a:r>
              <a:rPr lang="en-US" dirty="0"/>
              <a:t>Thia Walker, Colorado State University Extension</a:t>
            </a:r>
          </a:p>
          <a:p>
            <a:endParaRPr lang="en-US" b="1" dirty="0"/>
          </a:p>
          <a:p>
            <a:r>
              <a:rPr lang="en-US" b="1" dirty="0" err="1"/>
              <a:t>Revisores</a:t>
            </a:r>
            <a:r>
              <a:rPr lang="en-US" b="1" dirty="0"/>
              <a:t> que </a:t>
            </a:r>
            <a:r>
              <a:rPr lang="en-US" b="1" dirty="0" err="1"/>
              <a:t>Representan</a:t>
            </a:r>
            <a:r>
              <a:rPr lang="en-US" b="1" dirty="0"/>
              <a:t> U.S. EPA Office of Pesticide Programs </a:t>
            </a:r>
            <a:r>
              <a:rPr lang="en-US" dirty="0"/>
              <a:t>Kathy Davis, Jennifer Park, Nancy Fitz, Richard Pont</a:t>
            </a:r>
            <a:endParaRPr lang="en-US" b="1" dirty="0"/>
          </a:p>
        </p:txBody>
      </p:sp>
      <p:sp>
        <p:nvSpPr>
          <p:cNvPr id="7" name="TextBox 6"/>
          <p:cNvSpPr txBox="1"/>
          <p:nvPr/>
        </p:nvSpPr>
        <p:spPr>
          <a:xfrm>
            <a:off x="7708901" y="2589757"/>
            <a:ext cx="4191000" cy="923330"/>
          </a:xfrm>
          <a:prstGeom prst="rect">
            <a:avLst/>
          </a:prstGeom>
          <a:noFill/>
        </p:spPr>
        <p:txBody>
          <a:bodyPr wrap="square" rtlCol="0">
            <a:spAutoFit/>
          </a:bodyPr>
          <a:lstStyle/>
          <a:p>
            <a:r>
              <a:rPr lang="en-US" sz="1200" dirty="0"/>
              <a:t>This program was developed through a cooperative agreement between the US EPA (#X8-83616301) and University of California Davis Extension in cooperation with Oregon State University.</a:t>
            </a:r>
          </a:p>
          <a:p>
            <a:endParaRPr lang="en-US" dirty="0"/>
          </a:p>
        </p:txBody>
      </p:sp>
      <p:sp>
        <p:nvSpPr>
          <p:cNvPr id="8" name="TextBox 7"/>
          <p:cNvSpPr txBox="1"/>
          <p:nvPr/>
        </p:nvSpPr>
        <p:spPr>
          <a:xfrm>
            <a:off x="7708901" y="1371917"/>
            <a:ext cx="4267199" cy="1723549"/>
          </a:xfrm>
          <a:prstGeom prst="rect">
            <a:avLst/>
          </a:prstGeom>
          <a:noFill/>
        </p:spPr>
        <p:txBody>
          <a:bodyPr wrap="square" rtlCol="0">
            <a:spAutoFit/>
          </a:bodyPr>
          <a:lstStyle/>
          <a:p>
            <a:r>
              <a:rPr lang="en-US" sz="1400" b="1" dirty="0" err="1"/>
              <a:t>Administradores</a:t>
            </a:r>
            <a:r>
              <a:rPr lang="en-US" sz="1400" b="1" dirty="0"/>
              <a:t> de “PERC”</a:t>
            </a:r>
          </a:p>
          <a:p>
            <a:r>
              <a:rPr lang="en-US" sz="1400" dirty="0"/>
              <a:t>Suzanne Forsyth, University of California Davis Extension</a:t>
            </a:r>
          </a:p>
          <a:p>
            <a:pPr lvl="0"/>
            <a:r>
              <a:rPr lang="en-US" sz="1400" dirty="0"/>
              <a:t>Kaci Buhl, Oregon State University </a:t>
            </a:r>
          </a:p>
          <a:p>
            <a:pPr lvl="0"/>
            <a:r>
              <a:rPr lang="en-US" sz="1400" dirty="0"/>
              <a:t>Jeff Loux, University of California Davis Extension</a:t>
            </a:r>
          </a:p>
          <a:p>
            <a:pPr lvl="0"/>
            <a:r>
              <a:rPr lang="en-US" sz="1400" dirty="0"/>
              <a:t>Jeanne Kasai, U.S. EPA</a:t>
            </a:r>
          </a:p>
          <a:p>
            <a:r>
              <a:rPr lang="en-US" dirty="0"/>
              <a:t> </a:t>
            </a:r>
          </a:p>
          <a:p>
            <a:endParaRPr lang="en-US" dirty="0"/>
          </a:p>
        </p:txBody>
      </p:sp>
      <p:sp>
        <p:nvSpPr>
          <p:cNvPr id="3" name="Rectangle 2"/>
          <p:cNvSpPr/>
          <p:nvPr/>
        </p:nvSpPr>
        <p:spPr>
          <a:xfrm>
            <a:off x="7708901" y="3376409"/>
            <a:ext cx="4406901" cy="3108543"/>
          </a:xfrm>
          <a:prstGeom prst="rect">
            <a:avLst/>
          </a:prstGeom>
        </p:spPr>
        <p:txBody>
          <a:bodyPr wrap="square">
            <a:spAutoFit/>
          </a:bodyPr>
          <a:lstStyle/>
          <a:p>
            <a:r>
              <a:rPr lang="en-US" sz="1400" b="1" dirty="0" err="1" smtClean="0"/>
              <a:t>Traductora</a:t>
            </a:r>
            <a:r>
              <a:rPr lang="en-US" sz="1400" b="1" dirty="0" smtClean="0"/>
              <a:t> </a:t>
            </a:r>
            <a:r>
              <a:rPr lang="en-US" sz="1400" b="1" dirty="0"/>
              <a:t>Principal</a:t>
            </a:r>
          </a:p>
          <a:p>
            <a:r>
              <a:rPr lang="en-US" sz="1400" dirty="0"/>
              <a:t>Jennifer Weber, Arizona Department of Agriculture</a:t>
            </a:r>
          </a:p>
          <a:p>
            <a:endParaRPr lang="en-US" sz="1400" dirty="0">
              <a:solidFill>
                <a:srgbClr val="FF0000"/>
              </a:solidFill>
            </a:endParaRPr>
          </a:p>
          <a:p>
            <a:r>
              <a:rPr lang="en-US" sz="1400" b="1" dirty="0" err="1"/>
              <a:t>Revisores</a:t>
            </a:r>
            <a:r>
              <a:rPr lang="en-US" sz="1400" b="1" dirty="0"/>
              <a:t> de la </a:t>
            </a:r>
            <a:r>
              <a:rPr lang="en-US" sz="1400" b="1" dirty="0" err="1" smtClean="0"/>
              <a:t>Traducción</a:t>
            </a:r>
            <a:endParaRPr lang="en-US" b="1" dirty="0"/>
          </a:p>
          <a:p>
            <a:r>
              <a:rPr lang="en-US" sz="1400" dirty="0"/>
              <a:t>Antonio Castro-Escobar, Michigan Department of Agriculture and Rural Development</a:t>
            </a:r>
          </a:p>
          <a:p>
            <a:r>
              <a:rPr lang="en-US" sz="1400" dirty="0"/>
              <a:t>Juan Concha, Innovative Research and Intercultural Education, Center</a:t>
            </a:r>
          </a:p>
          <a:p>
            <a:r>
              <a:rPr lang="en-US" sz="1400" dirty="0"/>
              <a:t>Ricardo Davalos, Florida Department of Agriculture and Consumer Services.</a:t>
            </a:r>
          </a:p>
          <a:p>
            <a:r>
              <a:rPr lang="en-US" sz="1400" dirty="0"/>
              <a:t>Melanie Forti </a:t>
            </a:r>
            <a:r>
              <a:rPr lang="en-US" sz="1400" dirty="0" err="1"/>
              <a:t>Roggenhofer</a:t>
            </a:r>
            <a:r>
              <a:rPr lang="en-US" sz="1400" dirty="0"/>
              <a:t>, Association of Farmworker Opportunity Programs</a:t>
            </a:r>
          </a:p>
          <a:p>
            <a:r>
              <a:rPr lang="en-US" sz="1400" dirty="0"/>
              <a:t>Luis A. Urias, Idaho State Department of Agriculture</a:t>
            </a:r>
          </a:p>
          <a:p>
            <a:endParaRPr lang="en-US" sz="1400" b="1" dirty="0">
              <a:solidFill>
                <a:srgbClr val="FF0000"/>
              </a:solidFill>
            </a:endParaRPr>
          </a:p>
        </p:txBody>
      </p:sp>
    </p:spTree>
    <p:extLst>
      <p:ext uri="{BB962C8B-B14F-4D97-AF65-F5344CB8AC3E}">
        <p14:creationId xmlns:p14="http://schemas.microsoft.com/office/powerpoint/2010/main" val="2538224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84308" cy="1325563"/>
          </a:xfrm>
        </p:spPr>
        <p:txBody>
          <a:bodyPr>
            <a:normAutofit/>
          </a:bodyPr>
          <a:lstStyle/>
          <a:p>
            <a:r>
              <a:rPr lang="en-US" sz="4000" dirty="0"/>
              <a:t>¿</a:t>
            </a:r>
            <a:r>
              <a:rPr lang="en-US" sz="4000" dirty="0" err="1"/>
              <a:t>Quién</a:t>
            </a:r>
            <a:r>
              <a:rPr lang="en-US" sz="4000" dirty="0"/>
              <a:t> </a:t>
            </a:r>
            <a:r>
              <a:rPr lang="en-US" sz="4000" dirty="0" err="1"/>
              <a:t>es</a:t>
            </a:r>
            <a:r>
              <a:rPr lang="en-US" sz="4000" dirty="0"/>
              <a:t> un </a:t>
            </a:r>
            <a:r>
              <a:rPr lang="en-US" sz="4000" dirty="0" err="1"/>
              <a:t>trabajador</a:t>
            </a:r>
            <a:r>
              <a:rPr lang="en-US" sz="4000" dirty="0"/>
              <a:t> de entrada </a:t>
            </a:r>
            <a:r>
              <a:rPr lang="en-US" sz="4000" dirty="0" err="1" smtClean="0"/>
              <a:t>anticipada</a:t>
            </a:r>
            <a:r>
              <a:rPr lang="en-US" sz="4000" dirty="0" smtClean="0"/>
              <a:t>?</a:t>
            </a:r>
            <a:endParaRPr lang="en-US" sz="4000" dirty="0"/>
          </a:p>
        </p:txBody>
      </p:sp>
      <p:sp>
        <p:nvSpPr>
          <p:cNvPr id="3" name="Content Placeholder 2"/>
          <p:cNvSpPr>
            <a:spLocks noGrp="1"/>
          </p:cNvSpPr>
          <p:nvPr>
            <p:ph idx="1"/>
          </p:nvPr>
        </p:nvSpPr>
        <p:spPr>
          <a:xfrm>
            <a:off x="838200" y="1814286"/>
            <a:ext cx="10515600" cy="4362677"/>
          </a:xfrm>
        </p:spPr>
        <p:txBody>
          <a:bodyPr/>
          <a:lstStyle/>
          <a:p>
            <a:pPr>
              <a:buFont typeface="+mj-lt"/>
              <a:buAutoNum type="arabicPeriod"/>
            </a:pPr>
            <a:r>
              <a:rPr lang="en-US" dirty="0"/>
              <a:t>Un </a:t>
            </a:r>
            <a:r>
              <a:rPr lang="en-US" dirty="0" err="1"/>
              <a:t>trabajador</a:t>
            </a:r>
            <a:r>
              <a:rPr lang="en-US" dirty="0"/>
              <a:t> que </a:t>
            </a:r>
            <a:r>
              <a:rPr lang="en-US" dirty="0" err="1"/>
              <a:t>entra</a:t>
            </a:r>
            <a:r>
              <a:rPr lang="en-US" dirty="0"/>
              <a:t> </a:t>
            </a:r>
            <a:r>
              <a:rPr lang="en-US" dirty="0" err="1"/>
              <a:t>en</a:t>
            </a:r>
            <a:r>
              <a:rPr lang="en-US" dirty="0"/>
              <a:t> un </a:t>
            </a:r>
            <a:r>
              <a:rPr lang="en-US" dirty="0" err="1"/>
              <a:t>área</a:t>
            </a:r>
            <a:r>
              <a:rPr lang="en-US" dirty="0"/>
              <a:t> </a:t>
            </a:r>
            <a:r>
              <a:rPr lang="en-US" dirty="0" err="1"/>
              <a:t>después</a:t>
            </a:r>
            <a:r>
              <a:rPr lang="en-US" dirty="0"/>
              <a:t> de que </a:t>
            </a:r>
            <a:r>
              <a:rPr lang="en-US" dirty="0" err="1"/>
              <a:t>una</a:t>
            </a:r>
            <a:r>
              <a:rPr lang="en-US" dirty="0"/>
              <a:t> </a:t>
            </a:r>
            <a:r>
              <a:rPr lang="en-US" dirty="0" err="1"/>
              <a:t>aplicación</a:t>
            </a:r>
            <a:r>
              <a:rPr lang="en-US" dirty="0"/>
              <a:t> de </a:t>
            </a:r>
            <a:r>
              <a:rPr lang="en-US" dirty="0" err="1"/>
              <a:t>pesticidas</a:t>
            </a:r>
            <a:r>
              <a:rPr lang="en-US" dirty="0"/>
              <a:t> ha </a:t>
            </a:r>
            <a:r>
              <a:rPr lang="en-US" dirty="0" err="1"/>
              <a:t>terminado</a:t>
            </a:r>
            <a:r>
              <a:rPr lang="en-US" dirty="0"/>
              <a:t>, </a:t>
            </a:r>
            <a:r>
              <a:rPr lang="en-US" dirty="0" err="1"/>
              <a:t>pero</a:t>
            </a:r>
            <a:r>
              <a:rPr lang="en-US" dirty="0"/>
              <a:t> antes de que el </a:t>
            </a:r>
            <a:r>
              <a:rPr lang="en-US" dirty="0" err="1"/>
              <a:t>intervalo</a:t>
            </a:r>
            <a:r>
              <a:rPr lang="en-US" dirty="0"/>
              <a:t> de entrada </a:t>
            </a:r>
            <a:r>
              <a:rPr lang="en-US" dirty="0" err="1"/>
              <a:t>restringida</a:t>
            </a:r>
            <a:r>
              <a:rPr lang="en-US" dirty="0"/>
              <a:t> (REI, </a:t>
            </a:r>
            <a:r>
              <a:rPr lang="en-US" dirty="0" err="1"/>
              <a:t>por</a:t>
            </a:r>
            <a:r>
              <a:rPr lang="en-US" dirty="0"/>
              <a:t> </a:t>
            </a:r>
            <a:r>
              <a:rPr lang="en-US" dirty="0" err="1"/>
              <a:t>sus</a:t>
            </a:r>
            <a:r>
              <a:rPr lang="en-US" dirty="0"/>
              <a:t> </a:t>
            </a:r>
            <a:r>
              <a:rPr lang="en-US" dirty="0" err="1"/>
              <a:t>siglas</a:t>
            </a:r>
            <a:r>
              <a:rPr lang="en-US" dirty="0"/>
              <a:t> </a:t>
            </a:r>
            <a:r>
              <a:rPr lang="en-US" dirty="0" err="1"/>
              <a:t>en</a:t>
            </a:r>
            <a:r>
              <a:rPr lang="en-US" dirty="0"/>
              <a:t> </a:t>
            </a:r>
            <a:r>
              <a:rPr lang="en-US" dirty="0" err="1" smtClean="0"/>
              <a:t>inglés</a:t>
            </a:r>
            <a:r>
              <a:rPr lang="en-US" dirty="0"/>
              <a:t>) </a:t>
            </a:r>
            <a:r>
              <a:rPr lang="en-US" dirty="0" err="1"/>
              <a:t>haya</a:t>
            </a:r>
            <a:r>
              <a:rPr lang="en-US" dirty="0"/>
              <a:t> </a:t>
            </a:r>
            <a:r>
              <a:rPr lang="en-US" dirty="0" err="1"/>
              <a:t>vencido</a:t>
            </a:r>
            <a:r>
              <a:rPr lang="en-US" dirty="0"/>
              <a:t>.</a:t>
            </a:r>
          </a:p>
          <a:p>
            <a:endParaRPr lang="en-US" dirty="0"/>
          </a:p>
          <a:p>
            <a:r>
              <a:rPr lang="en-US" dirty="0" err="1"/>
              <a:t>Debe</a:t>
            </a:r>
            <a:r>
              <a:rPr lang="en-US" dirty="0"/>
              <a:t> </a:t>
            </a:r>
            <a:r>
              <a:rPr lang="en-US" dirty="0" err="1"/>
              <a:t>tener</a:t>
            </a:r>
            <a:r>
              <a:rPr lang="en-US" dirty="0"/>
              <a:t> </a:t>
            </a:r>
            <a:r>
              <a:rPr lang="en-US" dirty="0" err="1"/>
              <a:t>por</a:t>
            </a:r>
            <a:r>
              <a:rPr lang="en-US" dirty="0"/>
              <a:t> lo </a:t>
            </a:r>
            <a:r>
              <a:rPr lang="en-US" dirty="0" err="1"/>
              <a:t>menos</a:t>
            </a:r>
            <a:r>
              <a:rPr lang="en-US" dirty="0"/>
              <a:t> 18 </a:t>
            </a:r>
            <a:r>
              <a:rPr lang="en-US" dirty="0" err="1"/>
              <a:t>años</a:t>
            </a:r>
            <a:r>
              <a:rPr lang="en-US" dirty="0"/>
              <a:t> de </a:t>
            </a:r>
            <a:r>
              <a:rPr lang="en-US" dirty="0" err="1"/>
              <a:t>edad</a:t>
            </a:r>
            <a:endParaRPr lang="en-US" dirty="0"/>
          </a:p>
          <a:p>
            <a:endParaRPr lang="en-US" dirty="0"/>
          </a:p>
          <a:p>
            <a:endParaRPr lang="es-E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57592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87" y="264318"/>
            <a:ext cx="3733721" cy="1325563"/>
          </a:xfrm>
        </p:spPr>
        <p:txBody>
          <a:bodyPr>
            <a:normAutofit/>
          </a:bodyPr>
          <a:lstStyle/>
          <a:p>
            <a:r>
              <a:rPr lang="en-US" sz="3600" dirty="0" err="1"/>
              <a:t>Miembros</a:t>
            </a:r>
            <a:r>
              <a:rPr lang="en-US" sz="3600" dirty="0"/>
              <a:t> de la </a:t>
            </a:r>
            <a:r>
              <a:rPr lang="en-US" sz="3600" dirty="0" err="1"/>
              <a:t>familia</a:t>
            </a:r>
            <a:r>
              <a:rPr lang="en-US" sz="3600" dirty="0"/>
              <a:t> </a:t>
            </a:r>
            <a:r>
              <a:rPr lang="en-US" sz="3600" dirty="0" err="1"/>
              <a:t>inmediata</a:t>
            </a:r>
            <a:endParaRPr lang="en-US" sz="3600" dirty="0"/>
          </a:p>
        </p:txBody>
      </p:sp>
      <p:sp>
        <p:nvSpPr>
          <p:cNvPr id="3" name="Content Placeholder 2"/>
          <p:cNvSpPr>
            <a:spLocks noGrp="1"/>
          </p:cNvSpPr>
          <p:nvPr>
            <p:ph idx="1"/>
          </p:nvPr>
        </p:nvSpPr>
        <p:spPr>
          <a:xfrm>
            <a:off x="251948" y="2127574"/>
            <a:ext cx="3484355" cy="4351338"/>
          </a:xfrm>
        </p:spPr>
        <p:txBody>
          <a:bodyPr>
            <a:normAutofit/>
          </a:bodyPr>
          <a:lstStyle/>
          <a:p>
            <a:r>
              <a:rPr lang="en-US" dirty="0"/>
              <a:t>Los </a:t>
            </a:r>
            <a:r>
              <a:rPr lang="en-US" dirty="0" err="1"/>
              <a:t>miembros</a:t>
            </a:r>
            <a:r>
              <a:rPr lang="en-US" dirty="0"/>
              <a:t> de la </a:t>
            </a:r>
            <a:r>
              <a:rPr lang="en-US" dirty="0" err="1"/>
              <a:t>familia</a:t>
            </a:r>
            <a:r>
              <a:rPr lang="en-US" dirty="0"/>
              <a:t> </a:t>
            </a:r>
            <a:r>
              <a:rPr lang="en-US" dirty="0" err="1"/>
              <a:t>inmediata</a:t>
            </a:r>
            <a:r>
              <a:rPr lang="en-US" dirty="0"/>
              <a:t> del </a:t>
            </a:r>
            <a:r>
              <a:rPr lang="en-US" dirty="0" err="1"/>
              <a:t>dueño</a:t>
            </a:r>
            <a:r>
              <a:rPr lang="en-US" dirty="0"/>
              <a:t> </a:t>
            </a:r>
            <a:r>
              <a:rPr lang="en-US" dirty="0" err="1"/>
              <a:t>deben</a:t>
            </a:r>
            <a:r>
              <a:rPr lang="en-US" dirty="0"/>
              <a:t> </a:t>
            </a:r>
            <a:r>
              <a:rPr lang="en-US" dirty="0" err="1"/>
              <a:t>seguir</a:t>
            </a:r>
            <a:r>
              <a:rPr lang="en-US" dirty="0"/>
              <a:t> las </a:t>
            </a:r>
            <a:r>
              <a:rPr lang="en-US" dirty="0" err="1"/>
              <a:t>instrucciones</a:t>
            </a:r>
            <a:r>
              <a:rPr lang="en-US" dirty="0"/>
              <a:t> de la </a:t>
            </a:r>
            <a:r>
              <a:rPr lang="en-US" dirty="0" err="1"/>
              <a:t>etiqueta</a:t>
            </a:r>
            <a:r>
              <a:rPr lang="en-US" dirty="0"/>
              <a:t> </a:t>
            </a:r>
            <a:r>
              <a:rPr lang="en-US" dirty="0" err="1"/>
              <a:t>cuando</a:t>
            </a:r>
            <a:r>
              <a:rPr lang="en-US" dirty="0"/>
              <a:t> </a:t>
            </a:r>
            <a:r>
              <a:rPr lang="en-US" dirty="0" err="1"/>
              <a:t>manipulan</a:t>
            </a:r>
            <a:r>
              <a:rPr lang="en-US" dirty="0"/>
              <a:t> </a:t>
            </a:r>
            <a:r>
              <a:rPr lang="en-US" dirty="0" err="1"/>
              <a:t>pesticidas</a:t>
            </a:r>
            <a:r>
              <a:rPr lang="en-US" dirty="0"/>
              <a:t>, </a:t>
            </a:r>
            <a:r>
              <a:rPr lang="en-US" dirty="0" err="1"/>
              <a:t>pero</a:t>
            </a:r>
            <a:r>
              <a:rPr lang="en-US" dirty="0"/>
              <a:t> </a:t>
            </a:r>
            <a:r>
              <a:rPr lang="en-US" dirty="0" err="1"/>
              <a:t>están</a:t>
            </a:r>
            <a:r>
              <a:rPr lang="en-US" dirty="0"/>
              <a:t> </a:t>
            </a:r>
            <a:r>
              <a:rPr lang="en-US" dirty="0" err="1"/>
              <a:t>exentos</a:t>
            </a:r>
            <a:r>
              <a:rPr lang="en-US" dirty="0"/>
              <a:t> de la </a:t>
            </a:r>
            <a:r>
              <a:rPr lang="en-US" dirty="0" err="1"/>
              <a:t>mayoría</a:t>
            </a:r>
            <a:r>
              <a:rPr lang="en-US" dirty="0"/>
              <a:t> de las </a:t>
            </a:r>
            <a:r>
              <a:rPr lang="en-US" dirty="0" err="1"/>
              <a:t>provisiones</a:t>
            </a:r>
            <a:r>
              <a:rPr lang="en-US" dirty="0"/>
              <a:t> del WPS.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8330" y="596900"/>
            <a:ext cx="9236446" cy="6009800"/>
          </a:xfrm>
          <a:prstGeom prst="rect">
            <a:avLst/>
          </a:prstGeom>
        </p:spPr>
      </p:pic>
      <p:sp>
        <p:nvSpPr>
          <p:cNvPr id="7" name="Rectangle 6"/>
          <p:cNvSpPr/>
          <p:nvPr/>
        </p:nvSpPr>
        <p:spPr>
          <a:xfrm>
            <a:off x="8748019" y="3203937"/>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Sobrinas</a:t>
            </a:r>
            <a:endParaRPr lang="en-US" dirty="0">
              <a:solidFill>
                <a:prstClr val="black"/>
              </a:solidFill>
            </a:endParaRPr>
          </a:p>
        </p:txBody>
      </p:sp>
      <p:sp>
        <p:nvSpPr>
          <p:cNvPr id="8" name="Rectangle 7"/>
          <p:cNvSpPr/>
          <p:nvPr/>
        </p:nvSpPr>
        <p:spPr>
          <a:xfrm>
            <a:off x="5851231" y="3064214"/>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Cuñada</a:t>
            </a:r>
            <a:endParaRPr lang="en-US" dirty="0">
              <a:solidFill>
                <a:prstClr val="black"/>
              </a:solidFill>
            </a:endParaRPr>
          </a:p>
        </p:txBody>
      </p:sp>
      <p:sp>
        <p:nvSpPr>
          <p:cNvPr id="9" name="Rectangle 8"/>
          <p:cNvSpPr/>
          <p:nvPr/>
        </p:nvSpPr>
        <p:spPr>
          <a:xfrm>
            <a:off x="5825617" y="1655675"/>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Suegra</a:t>
            </a:r>
            <a:endParaRPr lang="en-US" dirty="0">
              <a:solidFill>
                <a:prstClr val="black"/>
              </a:solidFill>
            </a:endParaRPr>
          </a:p>
        </p:txBody>
      </p:sp>
      <p:sp>
        <p:nvSpPr>
          <p:cNvPr id="10" name="Rectangle 9"/>
          <p:cNvSpPr/>
          <p:nvPr/>
        </p:nvSpPr>
        <p:spPr>
          <a:xfrm>
            <a:off x="5851231" y="3753967"/>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Yerno</a:t>
            </a:r>
            <a:endParaRPr lang="en-US" dirty="0">
              <a:solidFill>
                <a:prstClr val="black"/>
              </a:solidFill>
            </a:endParaRPr>
          </a:p>
        </p:txBody>
      </p:sp>
      <p:sp>
        <p:nvSpPr>
          <p:cNvPr id="11" name="Rectangle 10"/>
          <p:cNvSpPr/>
          <p:nvPr/>
        </p:nvSpPr>
        <p:spPr>
          <a:xfrm>
            <a:off x="7349309" y="4205733"/>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Hermanas</a:t>
            </a:r>
          </a:p>
        </p:txBody>
      </p:sp>
      <p:sp>
        <p:nvSpPr>
          <p:cNvPr id="12" name="Rectangle 11"/>
          <p:cNvSpPr/>
          <p:nvPr/>
        </p:nvSpPr>
        <p:spPr>
          <a:xfrm>
            <a:off x="7314781" y="1417418"/>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Padres</a:t>
            </a:r>
          </a:p>
        </p:txBody>
      </p:sp>
      <p:sp>
        <p:nvSpPr>
          <p:cNvPr id="13" name="Rectangle 12"/>
          <p:cNvSpPr/>
          <p:nvPr/>
        </p:nvSpPr>
        <p:spPr>
          <a:xfrm>
            <a:off x="7349309" y="4920711"/>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Nietos</a:t>
            </a:r>
            <a:endParaRPr lang="en-US" dirty="0">
              <a:solidFill>
                <a:prstClr val="white"/>
              </a:solidFill>
            </a:endParaRPr>
          </a:p>
        </p:txBody>
      </p:sp>
      <p:sp>
        <p:nvSpPr>
          <p:cNvPr id="14" name="Rectangle 13"/>
          <p:cNvSpPr/>
          <p:nvPr/>
        </p:nvSpPr>
        <p:spPr>
          <a:xfrm>
            <a:off x="5851231" y="4434452"/>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Nuera</a:t>
            </a:r>
            <a:endParaRPr lang="en-US" dirty="0">
              <a:solidFill>
                <a:prstClr val="black"/>
              </a:solidFill>
            </a:endParaRPr>
          </a:p>
        </p:txBody>
      </p:sp>
      <p:sp>
        <p:nvSpPr>
          <p:cNvPr id="15" name="Rectangle 14"/>
          <p:cNvSpPr/>
          <p:nvPr/>
        </p:nvSpPr>
        <p:spPr>
          <a:xfrm>
            <a:off x="10017508" y="2327347"/>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Hijastros</a:t>
            </a:r>
            <a:endParaRPr lang="en-US" dirty="0">
              <a:solidFill>
                <a:prstClr val="black"/>
              </a:solidFill>
            </a:endParaRPr>
          </a:p>
        </p:txBody>
      </p:sp>
      <p:sp>
        <p:nvSpPr>
          <p:cNvPr id="16" name="Rectangle 15"/>
          <p:cNvSpPr/>
          <p:nvPr/>
        </p:nvSpPr>
        <p:spPr>
          <a:xfrm>
            <a:off x="8764308" y="3933568"/>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black"/>
                </a:solidFill>
              </a:rPr>
              <a:t>Primos</a:t>
            </a:r>
            <a:r>
              <a:rPr lang="en-US" sz="1600" dirty="0">
                <a:solidFill>
                  <a:prstClr val="black"/>
                </a:solidFill>
              </a:rPr>
              <a:t> </a:t>
            </a:r>
            <a:r>
              <a:rPr lang="en-US" sz="1600" dirty="0" err="1">
                <a:solidFill>
                  <a:prstClr val="black"/>
                </a:solidFill>
              </a:rPr>
              <a:t>hermanos</a:t>
            </a:r>
            <a:endParaRPr lang="en-US" sz="1600" dirty="0">
              <a:solidFill>
                <a:prstClr val="black"/>
              </a:solidFill>
            </a:endParaRPr>
          </a:p>
        </p:txBody>
      </p:sp>
      <p:sp>
        <p:nvSpPr>
          <p:cNvPr id="17" name="Rectangle 16"/>
          <p:cNvSpPr/>
          <p:nvPr/>
        </p:nvSpPr>
        <p:spPr>
          <a:xfrm>
            <a:off x="7323708" y="2826091"/>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Hijos</a:t>
            </a:r>
            <a:endParaRPr lang="en-US" dirty="0">
              <a:solidFill>
                <a:prstClr val="white"/>
              </a:solidFill>
            </a:endParaRPr>
          </a:p>
        </p:txBody>
      </p:sp>
      <p:sp>
        <p:nvSpPr>
          <p:cNvPr id="18" name="Rectangle 17"/>
          <p:cNvSpPr/>
          <p:nvPr/>
        </p:nvSpPr>
        <p:spPr>
          <a:xfrm>
            <a:off x="8719666" y="2465980"/>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Sobrinos</a:t>
            </a:r>
            <a:endParaRPr lang="en-US" dirty="0">
              <a:solidFill>
                <a:prstClr val="black"/>
              </a:solidFill>
            </a:endParaRPr>
          </a:p>
        </p:txBody>
      </p:sp>
      <p:sp>
        <p:nvSpPr>
          <p:cNvPr id="19" name="Rectangle 18"/>
          <p:cNvSpPr/>
          <p:nvPr/>
        </p:nvSpPr>
        <p:spPr>
          <a:xfrm>
            <a:off x="8719666" y="1736349"/>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Tías</a:t>
            </a:r>
            <a:endParaRPr lang="en-US" dirty="0">
              <a:solidFill>
                <a:prstClr val="black"/>
              </a:solidFill>
            </a:endParaRPr>
          </a:p>
        </p:txBody>
      </p:sp>
      <p:sp>
        <p:nvSpPr>
          <p:cNvPr id="20" name="Rectangle 19"/>
          <p:cNvSpPr/>
          <p:nvPr/>
        </p:nvSpPr>
        <p:spPr>
          <a:xfrm>
            <a:off x="7310899" y="718901"/>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Abuelos</a:t>
            </a:r>
            <a:endParaRPr lang="en-US" dirty="0">
              <a:solidFill>
                <a:prstClr val="black"/>
              </a:solidFill>
            </a:endParaRPr>
          </a:p>
        </p:txBody>
      </p:sp>
      <p:sp>
        <p:nvSpPr>
          <p:cNvPr id="21" name="Rectangle 20"/>
          <p:cNvSpPr/>
          <p:nvPr/>
        </p:nvSpPr>
        <p:spPr>
          <a:xfrm>
            <a:off x="7330685" y="3525613"/>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black"/>
                </a:solidFill>
              </a:rPr>
              <a:t>Hermanos</a:t>
            </a:r>
            <a:endParaRPr lang="en-US" sz="1600" dirty="0">
              <a:solidFill>
                <a:prstClr val="black"/>
              </a:solidFill>
            </a:endParaRPr>
          </a:p>
        </p:txBody>
      </p:sp>
      <p:sp>
        <p:nvSpPr>
          <p:cNvPr id="22" name="Rectangle 21"/>
          <p:cNvSpPr/>
          <p:nvPr/>
        </p:nvSpPr>
        <p:spPr>
          <a:xfrm>
            <a:off x="5837632" y="949259"/>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Suegro</a:t>
            </a:r>
            <a:endParaRPr lang="en-US" dirty="0">
              <a:solidFill>
                <a:prstClr val="black"/>
              </a:solidFill>
            </a:endParaRPr>
          </a:p>
        </p:txBody>
      </p:sp>
      <p:sp>
        <p:nvSpPr>
          <p:cNvPr id="23" name="Rectangle 22"/>
          <p:cNvSpPr/>
          <p:nvPr/>
        </p:nvSpPr>
        <p:spPr>
          <a:xfrm>
            <a:off x="8705626" y="997405"/>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Tíos</a:t>
            </a:r>
            <a:endParaRPr lang="en-US" dirty="0">
              <a:solidFill>
                <a:prstClr val="black"/>
              </a:solidFill>
            </a:endParaRPr>
          </a:p>
        </p:txBody>
      </p:sp>
      <p:sp>
        <p:nvSpPr>
          <p:cNvPr id="24" name="Rectangle 23"/>
          <p:cNvSpPr/>
          <p:nvPr/>
        </p:nvSpPr>
        <p:spPr>
          <a:xfrm>
            <a:off x="7323708" y="2127574"/>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Esposos</a:t>
            </a:r>
            <a:endParaRPr lang="en-US" dirty="0">
              <a:solidFill>
                <a:prstClr val="black"/>
              </a:solidFill>
            </a:endParaRPr>
          </a:p>
        </p:txBody>
      </p:sp>
      <p:sp>
        <p:nvSpPr>
          <p:cNvPr id="25" name="Rectangle 24"/>
          <p:cNvSpPr/>
          <p:nvPr/>
        </p:nvSpPr>
        <p:spPr>
          <a:xfrm>
            <a:off x="10031030" y="3782066"/>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Hijos</a:t>
            </a:r>
            <a:r>
              <a:rPr lang="en-US" dirty="0">
                <a:solidFill>
                  <a:prstClr val="black"/>
                </a:solidFill>
              </a:rPr>
              <a:t> de </a:t>
            </a:r>
            <a:r>
              <a:rPr lang="en-US" dirty="0" err="1">
                <a:solidFill>
                  <a:prstClr val="black"/>
                </a:solidFill>
              </a:rPr>
              <a:t>crianza</a:t>
            </a:r>
            <a:endParaRPr lang="en-US" dirty="0">
              <a:solidFill>
                <a:prstClr val="black"/>
              </a:solidFill>
            </a:endParaRPr>
          </a:p>
        </p:txBody>
      </p:sp>
      <p:sp>
        <p:nvSpPr>
          <p:cNvPr id="26" name="Rectangle 25"/>
          <p:cNvSpPr/>
          <p:nvPr/>
        </p:nvSpPr>
        <p:spPr>
          <a:xfrm>
            <a:off x="10017508" y="1604315"/>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black"/>
                </a:solidFill>
              </a:rPr>
              <a:t>Padrastros</a:t>
            </a:r>
            <a:endParaRPr lang="en-US" sz="1600" dirty="0">
              <a:solidFill>
                <a:prstClr val="black"/>
              </a:solidFill>
            </a:endParaRPr>
          </a:p>
        </p:txBody>
      </p:sp>
      <p:sp>
        <p:nvSpPr>
          <p:cNvPr id="27" name="Rectangle 26"/>
          <p:cNvSpPr/>
          <p:nvPr/>
        </p:nvSpPr>
        <p:spPr>
          <a:xfrm>
            <a:off x="5831003" y="2345428"/>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Cuñado</a:t>
            </a:r>
            <a:endParaRPr lang="en-US" dirty="0">
              <a:solidFill>
                <a:prstClr val="black"/>
              </a:solidFill>
            </a:endParaRPr>
          </a:p>
        </p:txBody>
      </p:sp>
      <p:sp>
        <p:nvSpPr>
          <p:cNvPr id="29" name="Rectangle 28"/>
          <p:cNvSpPr/>
          <p:nvPr/>
        </p:nvSpPr>
        <p:spPr>
          <a:xfrm>
            <a:off x="10017508" y="3035192"/>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Padres de </a:t>
            </a:r>
            <a:r>
              <a:rPr lang="en-US" dirty="0" err="1">
                <a:solidFill>
                  <a:prstClr val="black"/>
                </a:solidFill>
              </a:rPr>
              <a:t>crianza</a:t>
            </a:r>
            <a:endParaRPr lang="en-US" dirty="0">
              <a:solidFill>
                <a:prstClr val="black"/>
              </a:solidFill>
            </a:endParaRPr>
          </a:p>
        </p:txBody>
      </p:sp>
    </p:spTree>
    <p:extLst>
      <p:ext uri="{BB962C8B-B14F-4D97-AF65-F5344CB8AC3E}">
        <p14:creationId xmlns:p14="http://schemas.microsoft.com/office/powerpoint/2010/main" val="4053157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159" y="196740"/>
            <a:ext cx="4695649" cy="1325563"/>
          </a:xfrm>
        </p:spPr>
        <p:txBody>
          <a:bodyPr/>
          <a:lstStyle/>
          <a:p>
            <a:r>
              <a:rPr lang="en-US" dirty="0" err="1"/>
              <a:t>Objetivos</a:t>
            </a:r>
            <a:r>
              <a:rPr lang="en-US" dirty="0"/>
              <a:t> del WPS</a:t>
            </a:r>
          </a:p>
        </p:txBody>
      </p:sp>
      <p:sp>
        <p:nvSpPr>
          <p:cNvPr id="8" name="TextBox 7"/>
          <p:cNvSpPr txBox="1"/>
          <p:nvPr/>
        </p:nvSpPr>
        <p:spPr>
          <a:xfrm>
            <a:off x="188911" y="5874384"/>
            <a:ext cx="3388824" cy="523220"/>
          </a:xfrm>
          <a:prstGeom prst="rect">
            <a:avLst/>
          </a:prstGeom>
          <a:noFill/>
        </p:spPr>
        <p:txBody>
          <a:bodyPr wrap="square" rtlCol="0">
            <a:spAutoFit/>
          </a:bodyPr>
          <a:lstStyle/>
          <a:p>
            <a:pPr algn="ctr"/>
            <a:r>
              <a:rPr lang="en-US" sz="2800" dirty="0">
                <a:solidFill>
                  <a:prstClr val="black"/>
                </a:solidFill>
              </a:rPr>
              <a:t>1. </a:t>
            </a:r>
            <a:r>
              <a:rPr lang="en-US" sz="2800" dirty="0" err="1">
                <a:solidFill>
                  <a:prstClr val="black"/>
                </a:solidFill>
              </a:rPr>
              <a:t>Informar</a:t>
            </a:r>
            <a:endParaRPr lang="en-US" sz="2800" dirty="0">
              <a:solidFill>
                <a:prstClr val="black"/>
              </a:solidFill>
            </a:endParaRPr>
          </a:p>
        </p:txBody>
      </p:sp>
      <p:sp>
        <p:nvSpPr>
          <p:cNvPr id="9" name="TextBox 8"/>
          <p:cNvSpPr txBox="1"/>
          <p:nvPr/>
        </p:nvSpPr>
        <p:spPr>
          <a:xfrm>
            <a:off x="4467616" y="5874384"/>
            <a:ext cx="3388824" cy="523220"/>
          </a:xfrm>
          <a:prstGeom prst="rect">
            <a:avLst/>
          </a:prstGeom>
          <a:noFill/>
        </p:spPr>
        <p:txBody>
          <a:bodyPr wrap="square" rtlCol="0">
            <a:spAutoFit/>
          </a:bodyPr>
          <a:lstStyle/>
          <a:p>
            <a:pPr algn="ctr"/>
            <a:r>
              <a:rPr lang="en-US" sz="2800" dirty="0">
                <a:solidFill>
                  <a:prstClr val="black"/>
                </a:solidFill>
              </a:rPr>
              <a:t>2. </a:t>
            </a:r>
            <a:r>
              <a:rPr lang="en-US" sz="2800" dirty="0" err="1">
                <a:solidFill>
                  <a:prstClr val="black"/>
                </a:solidFill>
              </a:rPr>
              <a:t>Proteger</a:t>
            </a:r>
            <a:endParaRPr lang="en-US" sz="2800" dirty="0">
              <a:solidFill>
                <a:prstClr val="black"/>
              </a:solidFill>
            </a:endParaRPr>
          </a:p>
        </p:txBody>
      </p:sp>
      <p:sp>
        <p:nvSpPr>
          <p:cNvPr id="10" name="TextBox 9"/>
          <p:cNvSpPr txBox="1"/>
          <p:nvPr/>
        </p:nvSpPr>
        <p:spPr>
          <a:xfrm>
            <a:off x="8672185" y="5874384"/>
            <a:ext cx="3388824" cy="523220"/>
          </a:xfrm>
          <a:prstGeom prst="rect">
            <a:avLst/>
          </a:prstGeom>
          <a:noFill/>
        </p:spPr>
        <p:txBody>
          <a:bodyPr wrap="square" rtlCol="0">
            <a:spAutoFit/>
          </a:bodyPr>
          <a:lstStyle/>
          <a:p>
            <a:pPr algn="ctr"/>
            <a:r>
              <a:rPr lang="en-US" sz="2800" dirty="0">
                <a:solidFill>
                  <a:prstClr val="black"/>
                </a:solidFill>
              </a:rPr>
              <a:t>3. </a:t>
            </a:r>
            <a:r>
              <a:rPr lang="en-US" sz="2800" dirty="0" err="1">
                <a:solidFill>
                  <a:prstClr val="black"/>
                </a:solidFill>
              </a:rPr>
              <a:t>Mitigar</a:t>
            </a:r>
            <a:endParaRPr lang="en-US" sz="2800" dirty="0">
              <a:solidFill>
                <a:prstClr val="black"/>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200" y="1478787"/>
            <a:ext cx="3389670" cy="4395597"/>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0767" y="2041417"/>
            <a:ext cx="4450466" cy="355427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5439" y="1515366"/>
            <a:ext cx="3090940" cy="4359018"/>
          </a:xfrm>
          <a:prstGeom prst="rect">
            <a:avLst/>
          </a:prstGeom>
        </p:spPr>
      </p:pic>
      <p:sp>
        <p:nvSpPr>
          <p:cNvPr id="14" name="TextBox 13"/>
          <p:cNvSpPr txBox="1"/>
          <p:nvPr/>
        </p:nvSpPr>
        <p:spPr>
          <a:xfrm>
            <a:off x="4807975" y="6491629"/>
            <a:ext cx="7384026" cy="307777"/>
          </a:xfrm>
          <a:prstGeom prst="rect">
            <a:avLst/>
          </a:prstGeom>
          <a:noFill/>
        </p:spPr>
        <p:txBody>
          <a:bodyPr wrap="square" rtlCol="0">
            <a:spAutoFit/>
          </a:bodyPr>
          <a:lstStyle/>
          <a:p>
            <a:pPr algn="r"/>
            <a:r>
              <a:rPr lang="en-US" sz="1400" dirty="0" err="1">
                <a:solidFill>
                  <a:prstClr val="black"/>
                </a:solidFill>
              </a:rPr>
              <a:t>Crédito</a:t>
            </a:r>
            <a:r>
              <a:rPr lang="en-US" sz="1400" dirty="0">
                <a:solidFill>
                  <a:prstClr val="black"/>
                </a:solidFill>
              </a:rPr>
              <a:t> de </a:t>
            </a:r>
            <a:r>
              <a:rPr lang="en-US" sz="1400" dirty="0" err="1">
                <a:solidFill>
                  <a:prstClr val="black"/>
                </a:solidFill>
              </a:rPr>
              <a:t>imagenes</a:t>
            </a:r>
            <a:r>
              <a:rPr lang="en-US" sz="1400" dirty="0">
                <a:solidFill>
                  <a:prstClr val="black"/>
                </a:solidFill>
              </a:rPr>
              <a:t>: 1- Chazzbo Media, 2,3- Betsy Buffington, Iowa State University</a:t>
            </a:r>
          </a:p>
        </p:txBody>
      </p:sp>
    </p:spTree>
    <p:extLst>
      <p:ext uri="{BB962C8B-B14F-4D97-AF65-F5344CB8AC3E}">
        <p14:creationId xmlns:p14="http://schemas.microsoft.com/office/powerpoint/2010/main" val="314142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56090" y="1706029"/>
            <a:ext cx="10541000" cy="3317163"/>
          </a:xfrm>
        </p:spPr>
        <p:txBody>
          <a:bodyPr>
            <a:noAutofit/>
          </a:bodyPr>
          <a:lstStyle/>
          <a:p>
            <a:pPr marL="0" indent="0">
              <a:buNone/>
            </a:pPr>
            <a:endParaRPr lang="en-US" sz="2400" dirty="0"/>
          </a:p>
          <a:p>
            <a:pPr marL="0" indent="0" defTabSz="881390">
              <a:buNone/>
              <a:defRPr/>
            </a:pPr>
            <a:r>
              <a:rPr lang="es-ES" dirty="0"/>
              <a:t>La Agencia de Protección Ambiental </a:t>
            </a:r>
            <a:r>
              <a:rPr lang="es-ES" i="1" dirty="0"/>
              <a:t>(EPA, por sus siglas en inglés) </a:t>
            </a:r>
            <a:r>
              <a:rPr lang="es-ES" dirty="0"/>
              <a:t>ha aprobado este material para la capacitación </a:t>
            </a:r>
            <a:r>
              <a:rPr lang="es-ES" dirty="0" smtClean="0"/>
              <a:t>de aquellos </a:t>
            </a:r>
            <a:r>
              <a:rPr lang="es-ES" dirty="0"/>
              <a:t>que capacitarán trabajadores agrícolas y manipuladores de pesticidas de acuerdo con el contenido de capacitación </a:t>
            </a:r>
            <a:r>
              <a:rPr lang="es-ES" dirty="0" smtClean="0"/>
              <a:t>expandida requerido </a:t>
            </a:r>
            <a:r>
              <a:rPr lang="es-ES" dirty="0"/>
              <a:t>por la </a:t>
            </a:r>
            <a:r>
              <a:rPr lang="en-US" dirty="0"/>
              <a:t>Norma para la </a:t>
            </a:r>
            <a:r>
              <a:rPr lang="en-US" dirty="0" err="1"/>
              <a:t>Protección</a:t>
            </a:r>
            <a:r>
              <a:rPr lang="en-US" dirty="0"/>
              <a:t> al </a:t>
            </a:r>
            <a:r>
              <a:rPr lang="en-US" dirty="0" err="1"/>
              <a:t>Trabajador</a:t>
            </a:r>
            <a:r>
              <a:rPr lang="en-US" dirty="0"/>
              <a:t> </a:t>
            </a:r>
            <a:r>
              <a:rPr lang="en-US" dirty="0" err="1"/>
              <a:t>Agrícola</a:t>
            </a:r>
            <a:r>
              <a:rPr lang="es-ES" dirty="0"/>
              <a:t> de 2015 (40 CFR 170). El número de aprobación es EPA WPS TTT W/H 00026.</a:t>
            </a:r>
            <a:endParaRPr lang="en-US" dirty="0"/>
          </a:p>
        </p:txBody>
      </p:sp>
      <p:sp>
        <p:nvSpPr>
          <p:cNvPr id="4" name="Rectangle 3"/>
          <p:cNvSpPr/>
          <p:nvPr/>
        </p:nvSpPr>
        <p:spPr>
          <a:xfrm>
            <a:off x="616085" y="1706029"/>
            <a:ext cx="9849757" cy="646331"/>
          </a:xfrm>
          <a:prstGeom prst="rect">
            <a:avLst/>
          </a:prstGeom>
        </p:spPr>
        <p:txBody>
          <a:bodyPr wrap="square">
            <a:spAutoFit/>
          </a:bodyPr>
          <a:lstStyle/>
          <a:p>
            <a:endParaRPr lang="en-US" b="1"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254807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Objetivo</a:t>
            </a:r>
            <a:r>
              <a:rPr lang="en-US" dirty="0"/>
              <a:t> 1: </a:t>
            </a:r>
            <a:r>
              <a:rPr lang="en-US" dirty="0" err="1"/>
              <a:t>informar</a:t>
            </a:r>
            <a:endParaRPr lang="en-US" dirty="0"/>
          </a:p>
        </p:txBody>
      </p:sp>
      <p:sp>
        <p:nvSpPr>
          <p:cNvPr id="3" name="Content Placeholder 2"/>
          <p:cNvSpPr>
            <a:spLocks noGrp="1"/>
          </p:cNvSpPr>
          <p:nvPr>
            <p:ph idx="1"/>
          </p:nvPr>
        </p:nvSpPr>
        <p:spPr/>
        <p:txBody>
          <a:bodyPr>
            <a:normAutofit/>
          </a:bodyPr>
          <a:lstStyle/>
          <a:p>
            <a:r>
              <a:rPr lang="en-US" dirty="0"/>
              <a:t>Los </a:t>
            </a:r>
            <a:r>
              <a:rPr lang="en-US" dirty="0" err="1"/>
              <a:t>empleados</a:t>
            </a:r>
            <a:r>
              <a:rPr lang="en-US" dirty="0"/>
              <a:t> </a:t>
            </a:r>
            <a:r>
              <a:rPr lang="en-US" dirty="0" err="1"/>
              <a:t>deben</a:t>
            </a:r>
            <a:r>
              <a:rPr lang="en-US" dirty="0"/>
              <a:t> </a:t>
            </a:r>
            <a:r>
              <a:rPr lang="en-US" dirty="0" err="1"/>
              <a:t>recibir</a:t>
            </a:r>
            <a:r>
              <a:rPr lang="en-US" dirty="0"/>
              <a:t> </a:t>
            </a:r>
            <a:r>
              <a:rPr lang="en-US" dirty="0" err="1" smtClean="0"/>
              <a:t>capacitación</a:t>
            </a:r>
            <a:r>
              <a:rPr lang="en-US" dirty="0" smtClean="0"/>
              <a:t> </a:t>
            </a:r>
            <a:r>
              <a:rPr lang="en-US" dirty="0"/>
              <a:t>de </a:t>
            </a:r>
            <a:r>
              <a:rPr lang="en-US" dirty="0" err="1"/>
              <a:t>seguridad</a:t>
            </a:r>
            <a:r>
              <a:rPr lang="en-US" dirty="0"/>
              <a:t> de </a:t>
            </a:r>
            <a:r>
              <a:rPr lang="en-US" dirty="0" err="1"/>
              <a:t>pesticidas</a:t>
            </a:r>
            <a:r>
              <a:rPr lang="en-US" dirty="0"/>
              <a:t> </a:t>
            </a:r>
            <a:r>
              <a:rPr lang="en-US" dirty="0" err="1"/>
              <a:t>cada</a:t>
            </a:r>
            <a:r>
              <a:rPr lang="en-US" dirty="0"/>
              <a:t> </a:t>
            </a:r>
            <a:r>
              <a:rPr lang="en-US" dirty="0" err="1"/>
              <a:t>año</a:t>
            </a:r>
            <a:r>
              <a:rPr lang="en-US" dirty="0"/>
              <a:t>. </a:t>
            </a:r>
            <a:endParaRPr lang="es-ES" dirty="0"/>
          </a:p>
          <a:p>
            <a:r>
              <a:rPr lang="en-US" dirty="0"/>
              <a:t>La </a:t>
            </a:r>
            <a:r>
              <a:rPr lang="en-US" dirty="0" err="1"/>
              <a:t>información</a:t>
            </a:r>
            <a:r>
              <a:rPr lang="en-US" dirty="0"/>
              <a:t> de </a:t>
            </a:r>
            <a:r>
              <a:rPr lang="en-US" dirty="0" err="1"/>
              <a:t>seguridad</a:t>
            </a:r>
            <a:r>
              <a:rPr lang="en-US" dirty="0"/>
              <a:t> de </a:t>
            </a:r>
            <a:r>
              <a:rPr lang="en-US" dirty="0" err="1"/>
              <a:t>pesticidas</a:t>
            </a:r>
            <a:r>
              <a:rPr lang="en-US" dirty="0"/>
              <a:t> </a:t>
            </a:r>
            <a:r>
              <a:rPr lang="en-US" dirty="0" err="1"/>
              <a:t>debe</a:t>
            </a:r>
            <a:r>
              <a:rPr lang="en-US" dirty="0"/>
              <a:t> </a:t>
            </a:r>
            <a:r>
              <a:rPr lang="en-US" dirty="0" err="1"/>
              <a:t>estar</a:t>
            </a:r>
            <a:r>
              <a:rPr lang="en-US" dirty="0"/>
              <a:t> </a:t>
            </a:r>
            <a:r>
              <a:rPr lang="en-US" dirty="0" err="1"/>
              <a:t>colocada</a:t>
            </a:r>
            <a:r>
              <a:rPr lang="en-US" dirty="0"/>
              <a:t> </a:t>
            </a:r>
            <a:r>
              <a:rPr lang="en-US" dirty="0" err="1"/>
              <a:t>en</a:t>
            </a:r>
            <a:r>
              <a:rPr lang="en-US" dirty="0"/>
              <a:t> un </a:t>
            </a:r>
            <a:r>
              <a:rPr lang="en-US" dirty="0" err="1"/>
              <a:t>lugar</a:t>
            </a:r>
            <a:r>
              <a:rPr lang="en-US" dirty="0"/>
              <a:t> central</a:t>
            </a:r>
          </a:p>
          <a:p>
            <a:r>
              <a:rPr lang="en-US" dirty="0"/>
              <a:t>La </a:t>
            </a:r>
            <a:r>
              <a:rPr lang="en-US" dirty="0" err="1"/>
              <a:t>información</a:t>
            </a:r>
            <a:r>
              <a:rPr lang="en-US" dirty="0"/>
              <a:t> </a:t>
            </a:r>
            <a:r>
              <a:rPr lang="en-US" dirty="0" err="1"/>
              <a:t>sobre</a:t>
            </a:r>
            <a:r>
              <a:rPr lang="en-US" dirty="0"/>
              <a:t> la </a:t>
            </a:r>
            <a:r>
              <a:rPr lang="en-US" dirty="0" err="1"/>
              <a:t>aplicaciones</a:t>
            </a:r>
            <a:r>
              <a:rPr lang="en-US" dirty="0"/>
              <a:t> de </a:t>
            </a:r>
            <a:r>
              <a:rPr lang="en-US" dirty="0" err="1"/>
              <a:t>pesticidas</a:t>
            </a:r>
            <a:r>
              <a:rPr lang="en-US" dirty="0"/>
              <a:t> y </a:t>
            </a:r>
            <a:r>
              <a:rPr lang="en-US" dirty="0" err="1"/>
              <a:t>los</a:t>
            </a:r>
            <a:r>
              <a:rPr lang="en-US" dirty="0"/>
              <a:t> </a:t>
            </a:r>
            <a:r>
              <a:rPr lang="en-US" dirty="0" err="1"/>
              <a:t>riesgos</a:t>
            </a:r>
            <a:r>
              <a:rPr lang="en-US" dirty="0"/>
              <a:t> </a:t>
            </a:r>
            <a:r>
              <a:rPr lang="en-US" dirty="0" err="1"/>
              <a:t>en</a:t>
            </a:r>
            <a:r>
              <a:rPr lang="en-US" dirty="0"/>
              <a:t> la forma de las </a:t>
            </a:r>
            <a:r>
              <a:rPr lang="en-US" dirty="0" err="1"/>
              <a:t>hojas</a:t>
            </a:r>
            <a:r>
              <a:rPr lang="en-US" dirty="0"/>
              <a:t> de </a:t>
            </a:r>
            <a:r>
              <a:rPr lang="en-US" dirty="0" err="1"/>
              <a:t>datos</a:t>
            </a:r>
            <a:r>
              <a:rPr lang="en-US" dirty="0"/>
              <a:t> de </a:t>
            </a:r>
            <a:r>
              <a:rPr lang="en-US" dirty="0" err="1"/>
              <a:t>seguridad</a:t>
            </a:r>
            <a:r>
              <a:rPr lang="en-US" dirty="0"/>
              <a:t> (SDS, </a:t>
            </a:r>
            <a:r>
              <a:rPr lang="en-US" dirty="0" err="1"/>
              <a:t>por</a:t>
            </a:r>
            <a:r>
              <a:rPr lang="en-US" dirty="0"/>
              <a:t> </a:t>
            </a:r>
            <a:r>
              <a:rPr lang="en-US" dirty="0" err="1"/>
              <a:t>sus</a:t>
            </a:r>
            <a:r>
              <a:rPr lang="en-US" dirty="0"/>
              <a:t> </a:t>
            </a:r>
            <a:r>
              <a:rPr lang="en-US" dirty="0" err="1"/>
              <a:t>siglas</a:t>
            </a:r>
            <a:r>
              <a:rPr lang="en-US" dirty="0"/>
              <a:t> </a:t>
            </a:r>
            <a:r>
              <a:rPr lang="en-US" dirty="0" err="1"/>
              <a:t>en</a:t>
            </a:r>
            <a:r>
              <a:rPr lang="en-US" dirty="0"/>
              <a:t> </a:t>
            </a:r>
            <a:r>
              <a:rPr lang="en-US" dirty="0" err="1" smtClean="0"/>
              <a:t>inglés</a:t>
            </a:r>
            <a:r>
              <a:rPr lang="en-US" dirty="0"/>
              <a:t>) </a:t>
            </a:r>
            <a:r>
              <a:rPr lang="en-US" dirty="0" err="1"/>
              <a:t>deben</a:t>
            </a:r>
            <a:r>
              <a:rPr lang="en-US" dirty="0"/>
              <a:t> </a:t>
            </a:r>
            <a:r>
              <a:rPr lang="en-US" dirty="0" err="1"/>
              <a:t>estar</a:t>
            </a:r>
            <a:r>
              <a:rPr lang="en-US" dirty="0"/>
              <a:t> </a:t>
            </a:r>
            <a:r>
              <a:rPr lang="en-US" dirty="0" err="1"/>
              <a:t>localizadas</a:t>
            </a:r>
            <a:r>
              <a:rPr lang="en-US" dirty="0"/>
              <a:t> </a:t>
            </a:r>
            <a:r>
              <a:rPr lang="en-US" dirty="0" err="1"/>
              <a:t>en</a:t>
            </a:r>
            <a:r>
              <a:rPr lang="en-US" dirty="0"/>
              <a:t> el </a:t>
            </a:r>
            <a:r>
              <a:rPr lang="en-US" dirty="0" err="1"/>
              <a:t>lugar</a:t>
            </a:r>
            <a:r>
              <a:rPr lang="en-US" dirty="0"/>
              <a:t> central</a:t>
            </a:r>
          </a:p>
          <a:p>
            <a:r>
              <a:rPr lang="es-ES" dirty="0"/>
              <a:t>Los manipuladores deben tener acceso al etiquetado de los pesticidas que utilizan</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98559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Objetivo</a:t>
            </a:r>
            <a:r>
              <a:rPr lang="en-US" dirty="0"/>
              <a:t> 2: </a:t>
            </a:r>
            <a:r>
              <a:rPr lang="en-US" dirty="0" err="1"/>
              <a:t>proteger</a:t>
            </a:r>
            <a:endParaRPr lang="en-US" dirty="0"/>
          </a:p>
        </p:txBody>
      </p:sp>
      <p:sp>
        <p:nvSpPr>
          <p:cNvPr id="3" name="Content Placeholder 2"/>
          <p:cNvSpPr>
            <a:spLocks noGrp="1"/>
          </p:cNvSpPr>
          <p:nvPr>
            <p:ph idx="1"/>
          </p:nvPr>
        </p:nvSpPr>
        <p:spPr/>
        <p:txBody>
          <a:bodyPr/>
          <a:lstStyle/>
          <a:p>
            <a:r>
              <a:rPr lang="en-US" dirty="0" err="1"/>
              <a:t>Avisar</a:t>
            </a:r>
            <a:r>
              <a:rPr lang="en-US" dirty="0"/>
              <a:t> a </a:t>
            </a:r>
            <a:r>
              <a:rPr lang="en-US" dirty="0" err="1"/>
              <a:t>los</a:t>
            </a:r>
            <a:r>
              <a:rPr lang="en-US" dirty="0"/>
              <a:t> </a:t>
            </a:r>
            <a:r>
              <a:rPr lang="en-US" dirty="0" err="1"/>
              <a:t>empleados</a:t>
            </a:r>
            <a:r>
              <a:rPr lang="en-US" dirty="0"/>
              <a:t> </a:t>
            </a:r>
            <a:r>
              <a:rPr lang="en-US" dirty="0" err="1"/>
              <a:t>agrícolas</a:t>
            </a:r>
            <a:r>
              <a:rPr lang="en-US" dirty="0"/>
              <a:t> </a:t>
            </a:r>
            <a:r>
              <a:rPr lang="en-US" dirty="0" err="1"/>
              <a:t>sobre</a:t>
            </a:r>
            <a:r>
              <a:rPr lang="en-US" dirty="0"/>
              <a:t> </a:t>
            </a:r>
            <a:r>
              <a:rPr lang="en-US" dirty="0" err="1"/>
              <a:t>cuándo</a:t>
            </a:r>
            <a:r>
              <a:rPr lang="en-US" dirty="0"/>
              <a:t> y </a:t>
            </a:r>
            <a:r>
              <a:rPr lang="en-US" dirty="0" err="1"/>
              <a:t>dónde</a:t>
            </a:r>
            <a:r>
              <a:rPr lang="en-US" dirty="0"/>
              <a:t> se </a:t>
            </a:r>
            <a:r>
              <a:rPr lang="en-US" dirty="0" err="1"/>
              <a:t>llevarán</a:t>
            </a:r>
            <a:r>
              <a:rPr lang="en-US" dirty="0"/>
              <a:t> a </a:t>
            </a:r>
            <a:r>
              <a:rPr lang="en-US" dirty="0" err="1"/>
              <a:t>cabo</a:t>
            </a:r>
            <a:r>
              <a:rPr lang="en-US" dirty="0"/>
              <a:t> las </a:t>
            </a:r>
            <a:r>
              <a:rPr lang="en-US" dirty="0" err="1"/>
              <a:t>aplicaciones</a:t>
            </a:r>
            <a:r>
              <a:rPr lang="en-US" dirty="0"/>
              <a:t> de </a:t>
            </a:r>
            <a:r>
              <a:rPr lang="en-US" dirty="0" err="1"/>
              <a:t>pesticidas</a:t>
            </a:r>
            <a:r>
              <a:rPr lang="en-US" dirty="0"/>
              <a:t>. </a:t>
            </a:r>
          </a:p>
          <a:p>
            <a:r>
              <a:rPr lang="en-US" dirty="0" err="1"/>
              <a:t>Implementar</a:t>
            </a:r>
            <a:r>
              <a:rPr lang="en-US" dirty="0"/>
              <a:t> zonas de </a:t>
            </a:r>
            <a:r>
              <a:rPr lang="en-US" dirty="0" err="1"/>
              <a:t>exclusión</a:t>
            </a:r>
            <a:r>
              <a:rPr lang="en-US" dirty="0"/>
              <a:t> de </a:t>
            </a:r>
            <a:r>
              <a:rPr lang="en-US" dirty="0" err="1"/>
              <a:t>aplicaciones</a:t>
            </a:r>
            <a:r>
              <a:rPr lang="en-US" dirty="0"/>
              <a:t> (AEZ, </a:t>
            </a:r>
            <a:r>
              <a:rPr lang="en-US" dirty="0" err="1"/>
              <a:t>por</a:t>
            </a:r>
            <a:r>
              <a:rPr lang="en-US" dirty="0"/>
              <a:t> </a:t>
            </a:r>
            <a:r>
              <a:rPr lang="en-US" dirty="0" err="1"/>
              <a:t>sus</a:t>
            </a:r>
            <a:r>
              <a:rPr lang="en-US" dirty="0"/>
              <a:t> </a:t>
            </a:r>
            <a:r>
              <a:rPr lang="en-US" dirty="0" err="1"/>
              <a:t>siglas</a:t>
            </a:r>
            <a:r>
              <a:rPr lang="en-US" dirty="0"/>
              <a:t> </a:t>
            </a:r>
            <a:r>
              <a:rPr lang="en-US" dirty="0" err="1"/>
              <a:t>en</a:t>
            </a:r>
            <a:r>
              <a:rPr lang="en-US" dirty="0"/>
              <a:t> </a:t>
            </a:r>
            <a:r>
              <a:rPr lang="en-US" dirty="0" err="1" smtClean="0"/>
              <a:t>inglés</a:t>
            </a:r>
            <a:r>
              <a:rPr lang="en-US" dirty="0"/>
              <a:t>) </a:t>
            </a:r>
            <a:r>
              <a:rPr lang="en-US" dirty="0" err="1"/>
              <a:t>durante</a:t>
            </a:r>
            <a:r>
              <a:rPr lang="en-US" dirty="0"/>
              <a:t> las </a:t>
            </a:r>
            <a:r>
              <a:rPr lang="en-US" dirty="0" err="1"/>
              <a:t>aplicaciones</a:t>
            </a:r>
            <a:r>
              <a:rPr lang="en-US" dirty="0"/>
              <a:t> de </a:t>
            </a:r>
            <a:r>
              <a:rPr lang="en-US" dirty="0" err="1"/>
              <a:t>pesticidas</a:t>
            </a:r>
            <a:r>
              <a:rPr lang="en-US" dirty="0"/>
              <a:t> y REIs para </a:t>
            </a:r>
            <a:r>
              <a:rPr lang="en-US" dirty="0" err="1"/>
              <a:t>áreas</a:t>
            </a:r>
            <a:r>
              <a:rPr lang="en-US" dirty="0"/>
              <a:t> </a:t>
            </a:r>
            <a:r>
              <a:rPr lang="en-US" dirty="0" err="1"/>
              <a:t>tratadas</a:t>
            </a:r>
            <a:r>
              <a:rPr lang="en-US" dirty="0"/>
              <a:t> con </a:t>
            </a:r>
            <a:r>
              <a:rPr lang="en-US" dirty="0" err="1"/>
              <a:t>pesticidas</a:t>
            </a:r>
            <a:r>
              <a:rPr lang="en-US" dirty="0"/>
              <a:t> </a:t>
            </a:r>
            <a:r>
              <a:rPr lang="en-US" dirty="0" err="1"/>
              <a:t>después</a:t>
            </a:r>
            <a:r>
              <a:rPr lang="en-US" dirty="0"/>
              <a:t> de las </a:t>
            </a:r>
            <a:r>
              <a:rPr lang="en-US" dirty="0" err="1"/>
              <a:t>aplicaciones</a:t>
            </a:r>
            <a:endParaRPr lang="en-US" dirty="0"/>
          </a:p>
          <a:p>
            <a:r>
              <a:rPr lang="en-US" dirty="0" err="1"/>
              <a:t>Proporcionar</a:t>
            </a:r>
            <a:r>
              <a:rPr lang="en-US" dirty="0"/>
              <a:t> </a:t>
            </a:r>
            <a:r>
              <a:rPr lang="en-US" dirty="0" err="1"/>
              <a:t>equipo</a:t>
            </a:r>
            <a:r>
              <a:rPr lang="en-US" dirty="0"/>
              <a:t> de </a:t>
            </a:r>
            <a:r>
              <a:rPr lang="en-US" dirty="0" err="1"/>
              <a:t>protección</a:t>
            </a:r>
            <a:r>
              <a:rPr lang="en-US" dirty="0"/>
              <a:t> personal para </a:t>
            </a:r>
            <a:r>
              <a:rPr lang="en-US" dirty="0" err="1"/>
              <a:t>los</a:t>
            </a:r>
            <a:r>
              <a:rPr lang="en-US" dirty="0"/>
              <a:t> </a:t>
            </a:r>
            <a:r>
              <a:rPr lang="en-US" dirty="0" err="1"/>
              <a:t>manipuladores</a:t>
            </a:r>
            <a:r>
              <a:rPr lang="en-US" dirty="0"/>
              <a:t> y </a:t>
            </a:r>
            <a:r>
              <a:rPr lang="en-US" dirty="0" err="1"/>
              <a:t>los</a:t>
            </a:r>
            <a:r>
              <a:rPr lang="en-US" dirty="0"/>
              <a:t> </a:t>
            </a:r>
            <a:r>
              <a:rPr lang="en-US" dirty="0" err="1"/>
              <a:t>trabajadores</a:t>
            </a:r>
            <a:r>
              <a:rPr lang="en-US" dirty="0"/>
              <a:t> de entrada </a:t>
            </a:r>
            <a:r>
              <a:rPr lang="en-US" dirty="0" err="1" smtClean="0"/>
              <a:t>anticipada</a:t>
            </a:r>
            <a:r>
              <a:rPr lang="en-US" dirty="0" smtClean="0"/>
              <a:t>.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6243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Objetivo</a:t>
            </a:r>
            <a:r>
              <a:rPr lang="en-US" dirty="0"/>
              <a:t> 3: </a:t>
            </a:r>
            <a:r>
              <a:rPr lang="en-US" dirty="0" err="1"/>
              <a:t>mitigar</a:t>
            </a:r>
            <a:endParaRPr lang="en-US" dirty="0"/>
          </a:p>
        </p:txBody>
      </p:sp>
      <p:sp>
        <p:nvSpPr>
          <p:cNvPr id="3" name="Content Placeholder 2"/>
          <p:cNvSpPr>
            <a:spLocks noGrp="1"/>
          </p:cNvSpPr>
          <p:nvPr>
            <p:ph idx="1"/>
          </p:nvPr>
        </p:nvSpPr>
        <p:spPr/>
        <p:txBody>
          <a:bodyPr/>
          <a:lstStyle/>
          <a:p>
            <a:pPr lvl="0"/>
            <a:r>
              <a:rPr lang="en-US" dirty="0"/>
              <a:t>El </a:t>
            </a:r>
            <a:r>
              <a:rPr lang="en-US" dirty="0" err="1"/>
              <a:t>empleador</a:t>
            </a:r>
            <a:r>
              <a:rPr lang="en-US" dirty="0"/>
              <a:t> </a:t>
            </a:r>
            <a:r>
              <a:rPr lang="en-US" dirty="0" err="1"/>
              <a:t>debe</a:t>
            </a:r>
            <a:r>
              <a:rPr lang="en-US" dirty="0"/>
              <a:t> </a:t>
            </a:r>
            <a:r>
              <a:rPr lang="en-US" dirty="0" err="1"/>
              <a:t>proveer</a:t>
            </a:r>
            <a:r>
              <a:rPr lang="en-US" dirty="0"/>
              <a:t> </a:t>
            </a:r>
            <a:r>
              <a:rPr lang="en-US" dirty="0" err="1"/>
              <a:t>suministros</a:t>
            </a:r>
            <a:r>
              <a:rPr lang="en-US" dirty="0"/>
              <a:t> de </a:t>
            </a:r>
            <a:r>
              <a:rPr lang="en-US" dirty="0" err="1"/>
              <a:t>descontaminación</a:t>
            </a:r>
            <a:r>
              <a:rPr lang="en-US" dirty="0"/>
              <a:t> </a:t>
            </a:r>
            <a:r>
              <a:rPr lang="en-US" dirty="0" err="1"/>
              <a:t>en</a:t>
            </a:r>
            <a:r>
              <a:rPr lang="en-US" dirty="0"/>
              <a:t> el </a:t>
            </a:r>
            <a:r>
              <a:rPr lang="en-US" dirty="0" err="1"/>
              <a:t>sitio</a:t>
            </a:r>
            <a:r>
              <a:rPr lang="en-US" dirty="0"/>
              <a:t> de </a:t>
            </a:r>
            <a:r>
              <a:rPr lang="en-US" dirty="0" err="1"/>
              <a:t>trabajo</a:t>
            </a:r>
            <a:r>
              <a:rPr lang="en-US" dirty="0"/>
              <a:t> </a:t>
            </a:r>
          </a:p>
          <a:p>
            <a:pPr lvl="0"/>
            <a:r>
              <a:rPr lang="en-US" dirty="0"/>
              <a:t>El </a:t>
            </a:r>
            <a:r>
              <a:rPr lang="en-US" dirty="0" err="1"/>
              <a:t>empleador</a:t>
            </a:r>
            <a:r>
              <a:rPr lang="en-US" dirty="0"/>
              <a:t> </a:t>
            </a:r>
            <a:r>
              <a:rPr lang="en-US" dirty="0" err="1"/>
              <a:t>debe</a:t>
            </a:r>
            <a:r>
              <a:rPr lang="en-US" dirty="0"/>
              <a:t> </a:t>
            </a:r>
            <a:r>
              <a:rPr lang="en-US" dirty="0" err="1"/>
              <a:t>proveer</a:t>
            </a:r>
            <a:r>
              <a:rPr lang="en-US" dirty="0"/>
              <a:t> </a:t>
            </a:r>
            <a:r>
              <a:rPr lang="en-US" dirty="0" err="1"/>
              <a:t>asistencia</a:t>
            </a:r>
            <a:r>
              <a:rPr lang="en-US" dirty="0"/>
              <a:t> de </a:t>
            </a:r>
            <a:r>
              <a:rPr lang="en-US" dirty="0" err="1"/>
              <a:t>emergencia</a:t>
            </a:r>
            <a:r>
              <a:rPr lang="en-US" dirty="0"/>
              <a:t> y </a:t>
            </a:r>
            <a:r>
              <a:rPr lang="en-US" dirty="0" err="1"/>
              <a:t>si</a:t>
            </a:r>
            <a:r>
              <a:rPr lang="en-US" dirty="0"/>
              <a:t> </a:t>
            </a:r>
            <a:r>
              <a:rPr lang="en-US" dirty="0" err="1"/>
              <a:t>es</a:t>
            </a:r>
            <a:r>
              <a:rPr lang="en-US" dirty="0"/>
              <a:t> </a:t>
            </a:r>
            <a:r>
              <a:rPr lang="en-US" dirty="0" err="1"/>
              <a:t>necesario</a:t>
            </a:r>
            <a:r>
              <a:rPr lang="en-US" dirty="0"/>
              <a:t>, </a:t>
            </a:r>
            <a:r>
              <a:rPr lang="en-US" dirty="0" err="1"/>
              <a:t>transporte</a:t>
            </a:r>
            <a:r>
              <a:rPr lang="en-US" dirty="0"/>
              <a:t> a un </a:t>
            </a:r>
            <a:r>
              <a:rPr lang="en-US" dirty="0" err="1"/>
              <a:t>centro</a:t>
            </a:r>
            <a:r>
              <a:rPr lang="en-US" dirty="0"/>
              <a:t> </a:t>
            </a:r>
            <a:r>
              <a:rPr lang="en-US" dirty="0" err="1"/>
              <a:t>médico</a:t>
            </a:r>
            <a:r>
              <a:rPr lang="en-US" dirty="0"/>
              <a:t> para </a:t>
            </a:r>
            <a:r>
              <a:rPr lang="en-US" dirty="0" err="1"/>
              <a:t>tratamiento</a:t>
            </a:r>
            <a:r>
              <a:rPr lang="en-US" dirty="0"/>
              <a:t> de </a:t>
            </a:r>
            <a:r>
              <a:rPr lang="en-US" dirty="0" err="1"/>
              <a:t>emergencia</a:t>
            </a:r>
            <a:r>
              <a:rPr lang="en-US" dirty="0"/>
              <a:t> para </a:t>
            </a:r>
            <a:r>
              <a:rPr lang="en-US" dirty="0" err="1"/>
              <a:t>los</a:t>
            </a:r>
            <a:r>
              <a:rPr lang="en-US" dirty="0"/>
              <a:t> </a:t>
            </a:r>
            <a:r>
              <a:rPr lang="en-US" dirty="0" err="1"/>
              <a:t>empleados</a:t>
            </a:r>
            <a:r>
              <a:rPr lang="en-US" dirty="0"/>
              <a:t> que se </a:t>
            </a:r>
            <a:r>
              <a:rPr lang="en-US" dirty="0" err="1"/>
              <a:t>enferman</a:t>
            </a:r>
            <a:r>
              <a:rPr lang="en-US" dirty="0"/>
              <a:t> o se </a:t>
            </a:r>
            <a:r>
              <a:rPr lang="en-US" dirty="0" err="1"/>
              <a:t>lesionan</a:t>
            </a:r>
            <a:r>
              <a:rPr lang="en-US" dirty="0"/>
              <a:t> </a:t>
            </a:r>
            <a:r>
              <a:rPr lang="en-US" dirty="0" err="1"/>
              <a:t>por</a:t>
            </a:r>
            <a:r>
              <a:rPr lang="en-US" dirty="0"/>
              <a:t> la </a:t>
            </a:r>
            <a:r>
              <a:rPr lang="en-US" dirty="0" err="1"/>
              <a:t>exposición</a:t>
            </a:r>
            <a:r>
              <a:rPr lang="en-US" dirty="0"/>
              <a:t> a </a:t>
            </a:r>
            <a:r>
              <a:rPr lang="en-US" dirty="0" err="1"/>
              <a:t>pesticidas</a:t>
            </a:r>
            <a:r>
              <a:rPr lang="en-US" dirty="0"/>
              <a:t> </a:t>
            </a:r>
            <a:r>
              <a:rPr lang="en-US" dirty="0" err="1"/>
              <a:t>en</a:t>
            </a:r>
            <a:r>
              <a:rPr lang="en-US" dirty="0"/>
              <a:t> el </a:t>
            </a:r>
            <a:r>
              <a:rPr lang="en-US" dirty="0" err="1"/>
              <a:t>trabajo</a:t>
            </a:r>
            <a:r>
              <a:rPr lang="en-US" dirty="0"/>
              <a:t>.</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600" b="1" dirty="0">
                <a:hlinkClick r:id="rId4" action="ppaction://hlinksldjump"/>
              </a:rPr>
              <a:t>Volver a la tabla de contenido</a:t>
            </a:r>
            <a:endParaRPr lang="en-US" sz="1600" b="1" dirty="0">
              <a:solidFill>
                <a:prstClr val="white"/>
              </a:solidFill>
            </a:endParaRPr>
          </a:p>
        </p:txBody>
      </p:sp>
    </p:spTree>
    <p:extLst>
      <p:ext uri="{BB962C8B-B14F-4D97-AF65-F5344CB8AC3E}">
        <p14:creationId xmlns:p14="http://schemas.microsoft.com/office/powerpoint/2010/main" val="2483211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a:t>Sección</a:t>
            </a:r>
            <a:r>
              <a:rPr lang="en-US" dirty="0"/>
              <a:t> 2: </a:t>
            </a:r>
            <a:r>
              <a:rPr lang="en-US" dirty="0" err="1"/>
              <a:t>p</a:t>
            </a:r>
            <a:r>
              <a:rPr lang="en-US" dirty="0" err="1" smtClean="0"/>
              <a:t>reparación</a:t>
            </a:r>
            <a:r>
              <a:rPr lang="en-US" dirty="0" smtClean="0"/>
              <a:t> </a:t>
            </a:r>
            <a:r>
              <a:rPr lang="en-US" dirty="0"/>
              <a:t>y </a:t>
            </a:r>
            <a:r>
              <a:rPr lang="en-US" dirty="0" err="1"/>
              <a:t>requisitos</a:t>
            </a:r>
            <a:r>
              <a:rPr lang="en-US" dirty="0"/>
              <a:t> de </a:t>
            </a:r>
            <a:r>
              <a:rPr lang="en-US" dirty="0" err="1"/>
              <a:t>capacitación</a:t>
            </a:r>
            <a:endParaRPr lang="en-US" dirty="0"/>
          </a:p>
        </p:txBody>
      </p:sp>
      <p:sp>
        <p:nvSpPr>
          <p:cNvPr id="3" name="Subtitle 2"/>
          <p:cNvSpPr>
            <a:spLocks noGrp="1"/>
          </p:cNvSpPr>
          <p:nvPr>
            <p:ph type="subTitle" idx="1"/>
          </p:nvPr>
        </p:nvSpPr>
        <p:spPr/>
        <p:txBody>
          <a:bodyPr/>
          <a:lstStyle/>
          <a:p>
            <a:r>
              <a:rPr lang="en-US" dirty="0" err="1"/>
              <a:t>Repaso</a:t>
            </a:r>
            <a:r>
              <a:rPr lang="en-US" dirty="0"/>
              <a:t> y </a:t>
            </a:r>
            <a:r>
              <a:rPr lang="en-US" dirty="0" err="1"/>
              <a:t>preparación</a:t>
            </a:r>
            <a:r>
              <a:rPr lang="en-US" dirty="0"/>
              <a:t> para </a:t>
            </a:r>
            <a:r>
              <a:rPr lang="en-US" dirty="0" err="1"/>
              <a:t>capacitadores</a:t>
            </a:r>
            <a:endParaRPr lang="es-ES"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600" b="1" dirty="0">
                <a:hlinkClick r:id="rId4" action="ppaction://hlinksldjump"/>
              </a:rPr>
              <a:t>Volver a la tabla de contenido</a:t>
            </a:r>
            <a:endParaRPr lang="en-US" sz="1600" b="1" dirty="0">
              <a:solidFill>
                <a:prstClr val="white"/>
              </a:solidFill>
            </a:endParaRPr>
          </a:p>
        </p:txBody>
      </p:sp>
    </p:spTree>
    <p:extLst>
      <p:ext uri="{BB962C8B-B14F-4D97-AF65-F5344CB8AC3E}">
        <p14:creationId xmlns:p14="http://schemas.microsoft.com/office/powerpoint/2010/main" val="123270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Quién</a:t>
            </a:r>
            <a:r>
              <a:rPr lang="en-US" dirty="0"/>
              <a:t> </a:t>
            </a:r>
            <a:r>
              <a:rPr lang="en-US" dirty="0" err="1"/>
              <a:t>puede</a:t>
            </a:r>
            <a:r>
              <a:rPr lang="en-US" dirty="0"/>
              <a:t> </a:t>
            </a:r>
            <a:r>
              <a:rPr lang="en-US" dirty="0" err="1"/>
              <a:t>proporcionar</a:t>
            </a:r>
            <a:r>
              <a:rPr lang="en-US" dirty="0"/>
              <a:t> </a:t>
            </a:r>
            <a:r>
              <a:rPr lang="en-US" dirty="0" err="1"/>
              <a:t>capacitación</a:t>
            </a:r>
            <a:r>
              <a:rPr lang="en-US" dirty="0"/>
              <a:t>?</a:t>
            </a:r>
          </a:p>
        </p:txBody>
      </p:sp>
      <p:sp>
        <p:nvSpPr>
          <p:cNvPr id="3" name="Content Placeholder 2"/>
          <p:cNvSpPr>
            <a:spLocks noGrp="1"/>
          </p:cNvSpPr>
          <p:nvPr>
            <p:ph idx="1"/>
          </p:nvPr>
        </p:nvSpPr>
        <p:spPr/>
        <p:txBody>
          <a:bodyPr/>
          <a:lstStyle/>
          <a:p>
            <a:r>
              <a:rPr lang="es-ES" dirty="0"/>
              <a:t>Alguien que ha completado un curso de capacitación aprobado por la EPA </a:t>
            </a:r>
          </a:p>
          <a:p>
            <a:r>
              <a:rPr lang="es-ES" dirty="0"/>
              <a:t>Una persona que es designada como capacitador por el estado, una tribu o la EPA</a:t>
            </a:r>
          </a:p>
          <a:p>
            <a:r>
              <a:rPr lang="es-ES" dirty="0"/>
              <a:t>Un aplicador certificado de pesticidas</a:t>
            </a:r>
            <a:br>
              <a:rPr lang="es-ES" dirty="0"/>
            </a:br>
            <a:r>
              <a:rPr lang="es-ES" dirty="0"/>
              <a:t/>
            </a:r>
            <a:br>
              <a:rPr lang="es-ES" dirty="0"/>
            </a:br>
            <a:endParaRPr lang="es-ES" dirty="0"/>
          </a:p>
          <a:p>
            <a:endParaRPr lang="en-US" dirty="0"/>
          </a:p>
        </p:txBody>
      </p:sp>
      <p:sp>
        <p:nvSpPr>
          <p:cNvPr id="4" name="TextBox 3"/>
          <p:cNvSpPr txBox="1"/>
          <p:nvPr/>
        </p:nvSpPr>
        <p:spPr>
          <a:xfrm>
            <a:off x="2170132" y="4502921"/>
            <a:ext cx="8107724" cy="1569660"/>
          </a:xfrm>
          <a:prstGeom prst="rect">
            <a:avLst/>
          </a:prstGeom>
          <a:noFill/>
          <a:ln w="38100">
            <a:solidFill>
              <a:schemeClr val="accent6"/>
            </a:solidFill>
          </a:ln>
        </p:spPr>
        <p:txBody>
          <a:bodyPr wrap="square" rtlCol="0">
            <a:spAutoFit/>
          </a:bodyPr>
          <a:lstStyle/>
          <a:p>
            <a:pPr algn="ctr"/>
            <a:r>
              <a:rPr lang="es-ES" sz="3200" dirty="0"/>
              <a:t>Las personas capacitadas como manipuladores de pesticidas de acuerdo con el WPS </a:t>
            </a:r>
          </a:p>
          <a:p>
            <a:pPr algn="ctr"/>
            <a:r>
              <a:rPr lang="es-ES" sz="3200" dirty="0"/>
              <a:t>NO pueden capacitar a los trabajadores.</a:t>
            </a:r>
            <a:endParaRPr lang="en-US" sz="3200" dirty="0"/>
          </a:p>
        </p:txBody>
      </p:sp>
    </p:spTree>
    <p:extLst>
      <p:ext uri="{BB962C8B-B14F-4D97-AF65-F5344CB8AC3E}">
        <p14:creationId xmlns:p14="http://schemas.microsoft.com/office/powerpoint/2010/main" val="1475076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34739" cy="1325563"/>
          </a:xfrm>
        </p:spPr>
        <p:txBody>
          <a:bodyPr/>
          <a:lstStyle/>
          <a:p>
            <a:r>
              <a:rPr lang="es-ES" dirty="0"/>
              <a:t>¿Cuándo se deben capacitar a los trabajadores y manipuladores?</a:t>
            </a:r>
            <a:endParaRPr lang="en-US" dirty="0"/>
          </a:p>
        </p:txBody>
      </p:sp>
      <p:sp>
        <p:nvSpPr>
          <p:cNvPr id="3" name="Content Placeholder 2"/>
          <p:cNvSpPr>
            <a:spLocks noGrp="1"/>
          </p:cNvSpPr>
          <p:nvPr>
            <p:ph idx="1"/>
          </p:nvPr>
        </p:nvSpPr>
        <p:spPr/>
        <p:txBody>
          <a:bodyPr>
            <a:normAutofit fontScale="92500"/>
          </a:bodyPr>
          <a:lstStyle/>
          <a:p>
            <a:r>
              <a:rPr lang="es-ES" dirty="0"/>
              <a:t>La capacitación debe ser proporcionada anualmente</a:t>
            </a:r>
          </a:p>
          <a:p>
            <a:r>
              <a:rPr lang="es-ES" dirty="0"/>
              <a:t>Los manipuladores o trabajadores que no han sido capacitados en los últimos 12 meses deben recibir capacitación de seguridad de pesticidas</a:t>
            </a:r>
          </a:p>
          <a:p>
            <a:r>
              <a:rPr lang="es-ES" dirty="0"/>
              <a:t>Los trabajadores deben ser capacitados antes de entrar en un área que ha sido tratada con un pesticida o un intervalo de entrada restringida (REI) ha estado en efecto en los últimos 30 días </a:t>
            </a:r>
          </a:p>
          <a:p>
            <a:r>
              <a:rPr lang="es-ES" dirty="0"/>
              <a:t>La EPA ha eliminado el período de gracia para capacitar a los trabajadores</a:t>
            </a:r>
          </a:p>
          <a:p>
            <a:r>
              <a:rPr lang="es-ES" dirty="0"/>
              <a:t>Los manipuladores deben ser capacitados antes de realizar cualquier tarea de manipulación de pesticidas</a:t>
            </a:r>
            <a:endParaRPr lang="en-US" dirty="0"/>
          </a:p>
        </p:txBody>
      </p:sp>
    </p:spTree>
    <p:extLst>
      <p:ext uri="{BB962C8B-B14F-4D97-AF65-F5344CB8AC3E}">
        <p14:creationId xmlns:p14="http://schemas.microsoft.com/office/powerpoint/2010/main" val="1079524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7694" y="365125"/>
            <a:ext cx="9760027" cy="900941"/>
          </a:xfrm>
        </p:spPr>
        <p:txBody>
          <a:bodyPr>
            <a:normAutofit/>
          </a:bodyPr>
          <a:lstStyle/>
          <a:p>
            <a:r>
              <a:rPr lang="en-US" sz="4000" dirty="0"/>
              <a:t>Los </a:t>
            </a:r>
            <a:r>
              <a:rPr lang="en-US" sz="4000" dirty="0" err="1"/>
              <a:t>requisitos</a:t>
            </a:r>
            <a:r>
              <a:rPr lang="en-US" sz="4000" dirty="0"/>
              <a:t> de </a:t>
            </a:r>
            <a:r>
              <a:rPr lang="en-US" sz="4000" dirty="0" err="1"/>
              <a:t>registros</a:t>
            </a:r>
            <a:r>
              <a:rPr lang="en-US" sz="4000" dirty="0"/>
              <a:t> de </a:t>
            </a:r>
            <a:r>
              <a:rPr lang="en-US" sz="4000" dirty="0" err="1"/>
              <a:t>capacitación</a:t>
            </a:r>
            <a:endParaRPr lang="en-US" sz="4000" dirty="0"/>
          </a:p>
        </p:txBody>
      </p:sp>
      <p:sp>
        <p:nvSpPr>
          <p:cNvPr id="5" name="Content Placeholder 4"/>
          <p:cNvSpPr>
            <a:spLocks noGrp="1"/>
          </p:cNvSpPr>
          <p:nvPr>
            <p:ph idx="1"/>
          </p:nvPr>
        </p:nvSpPr>
        <p:spPr>
          <a:xfrm>
            <a:off x="838200" y="1266066"/>
            <a:ext cx="10515600" cy="5591934"/>
          </a:xfrm>
        </p:spPr>
        <p:txBody>
          <a:bodyPr>
            <a:noAutofit/>
          </a:bodyPr>
          <a:lstStyle/>
          <a:p>
            <a:r>
              <a:rPr lang="es-ES" sz="2400" dirty="0"/>
              <a:t>Los empleadores son responsables de mantener registros de capacitación de trabajadores y manipuladores. </a:t>
            </a:r>
          </a:p>
          <a:p>
            <a:r>
              <a:rPr lang="es-ES" sz="2400" dirty="0"/>
              <a:t>Los registros deben incluir</a:t>
            </a:r>
            <a:r>
              <a:rPr lang="en-US" sz="2400" dirty="0"/>
              <a:t>: </a:t>
            </a:r>
          </a:p>
          <a:p>
            <a:pPr lvl="1"/>
            <a:r>
              <a:rPr lang="es-ES" dirty="0"/>
              <a:t>El nombre (en letra de molde) y la firma del manipulador o trabajador capacitado </a:t>
            </a:r>
          </a:p>
          <a:p>
            <a:pPr lvl="1"/>
            <a:r>
              <a:rPr lang="es-ES" dirty="0"/>
              <a:t>La fecha de la capacitación </a:t>
            </a:r>
          </a:p>
          <a:p>
            <a:pPr lvl="1"/>
            <a:r>
              <a:rPr lang="es-ES" dirty="0"/>
              <a:t>Información que identifica los materiales de capacitación aprobados por la EPA que usó el capacitador </a:t>
            </a:r>
          </a:p>
          <a:p>
            <a:pPr lvl="1"/>
            <a:r>
              <a:rPr lang="es-ES" dirty="0"/>
              <a:t>El nombre y calificación del capacitador para capacitar (por ejemplo, el número de licencia del aplicador certificado, información sobre el curso de capacitación) </a:t>
            </a:r>
          </a:p>
          <a:p>
            <a:pPr lvl="1"/>
            <a:r>
              <a:rPr lang="es-ES" dirty="0"/>
              <a:t>Nombre del empleador del trabajador o manipulador</a:t>
            </a:r>
            <a:endParaRPr lang="en-US" dirty="0"/>
          </a:p>
          <a:p>
            <a:r>
              <a:rPr lang="es-ES" sz="2400" dirty="0"/>
              <a:t>Los empleadores deben proporcionar una copia del registro de capacitación a cada trabajador o manipulador que lo solicite</a:t>
            </a:r>
            <a:endParaRPr lang="en-US" sz="2400" dirty="0"/>
          </a:p>
        </p:txBody>
      </p:sp>
    </p:spTree>
    <p:extLst>
      <p:ext uri="{BB962C8B-B14F-4D97-AF65-F5344CB8AC3E}">
        <p14:creationId xmlns:p14="http://schemas.microsoft.com/office/powerpoint/2010/main" val="1370289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Temas</a:t>
            </a:r>
            <a:r>
              <a:rPr lang="en-US" dirty="0"/>
              <a:t> de </a:t>
            </a:r>
            <a:r>
              <a:rPr lang="en-US" dirty="0" err="1"/>
              <a:t>capacitación</a:t>
            </a:r>
            <a:r>
              <a:rPr lang="en-US" dirty="0"/>
              <a:t> del WPS</a:t>
            </a:r>
          </a:p>
        </p:txBody>
      </p:sp>
      <p:sp>
        <p:nvSpPr>
          <p:cNvPr id="3" name="Content Placeholder 2"/>
          <p:cNvSpPr>
            <a:spLocks noGrp="1"/>
          </p:cNvSpPr>
          <p:nvPr>
            <p:ph idx="1"/>
          </p:nvPr>
        </p:nvSpPr>
        <p:spPr>
          <a:xfrm>
            <a:off x="838200" y="1690688"/>
            <a:ext cx="10515600" cy="4723364"/>
          </a:xfrm>
        </p:spPr>
        <p:txBody>
          <a:bodyPr>
            <a:normAutofit fontScale="92500" lnSpcReduction="20000"/>
          </a:bodyPr>
          <a:lstStyle/>
          <a:p>
            <a:r>
              <a:rPr lang="es-ES" dirty="0"/>
              <a:t>Sección 3: </a:t>
            </a:r>
            <a:r>
              <a:rPr lang="es-ES" dirty="0" smtClean="0"/>
              <a:t>tareas </a:t>
            </a:r>
            <a:r>
              <a:rPr lang="es-ES" dirty="0"/>
              <a:t>y restricciones </a:t>
            </a:r>
            <a:r>
              <a:rPr lang="es-ES" dirty="0" smtClean="0"/>
              <a:t>para </a:t>
            </a:r>
            <a:r>
              <a:rPr lang="es-ES" dirty="0"/>
              <a:t>los empleados agrícolas</a:t>
            </a:r>
          </a:p>
          <a:p>
            <a:r>
              <a:rPr lang="es-ES" dirty="0"/>
              <a:t>Sección 4: </a:t>
            </a:r>
            <a:r>
              <a:rPr lang="es-ES" dirty="0" smtClean="0"/>
              <a:t>donde se puede </a:t>
            </a:r>
            <a:r>
              <a:rPr lang="es-ES" dirty="0"/>
              <a:t>encontrar los pesticidas en el trabajo y cómo pueden entrar </a:t>
            </a:r>
            <a:r>
              <a:rPr lang="es-ES" dirty="0" smtClean="0"/>
              <a:t>a </a:t>
            </a:r>
            <a:r>
              <a:rPr lang="es-ES" dirty="0"/>
              <a:t>su cuerpo</a:t>
            </a:r>
          </a:p>
          <a:p>
            <a:r>
              <a:rPr lang="es-ES" dirty="0"/>
              <a:t>Sección 5: </a:t>
            </a:r>
            <a:r>
              <a:rPr lang="es-ES" dirty="0" smtClean="0"/>
              <a:t>efectos de los pesticidas en la salud</a:t>
            </a:r>
            <a:endParaRPr lang="es-ES" dirty="0"/>
          </a:p>
          <a:p>
            <a:r>
              <a:rPr lang="es-ES" dirty="0"/>
              <a:t>Sección 6: p</a:t>
            </a:r>
            <a:r>
              <a:rPr lang="es-ES" dirty="0" smtClean="0"/>
              <a:t>asos a seguir para reducir el riesgo de exposición a pesticidas</a:t>
            </a:r>
            <a:endParaRPr lang="es-ES" dirty="0"/>
          </a:p>
          <a:p>
            <a:r>
              <a:rPr lang="es-ES" dirty="0"/>
              <a:t>Sección 7: </a:t>
            </a:r>
            <a:r>
              <a:rPr lang="es-ES" dirty="0" smtClean="0"/>
              <a:t>primeros </a:t>
            </a:r>
            <a:r>
              <a:rPr lang="es-ES" dirty="0"/>
              <a:t>auxilios para enfermedades y </a:t>
            </a:r>
            <a:r>
              <a:rPr lang="es-ES" dirty="0" smtClean="0"/>
              <a:t>lesiones causados por pesticidas</a:t>
            </a:r>
            <a:endParaRPr lang="es-ES" dirty="0"/>
          </a:p>
          <a:p>
            <a:r>
              <a:rPr lang="es-ES" dirty="0"/>
              <a:t>Sección 8: </a:t>
            </a:r>
            <a:r>
              <a:rPr lang="es-ES" dirty="0" smtClean="0"/>
              <a:t>responsabilidades </a:t>
            </a:r>
            <a:r>
              <a:rPr lang="es-ES" dirty="0"/>
              <a:t>adicionales del empleador</a:t>
            </a:r>
          </a:p>
          <a:p>
            <a:r>
              <a:rPr lang="es-ES" dirty="0"/>
              <a:t>Sección 9: </a:t>
            </a:r>
            <a:r>
              <a:rPr lang="es-ES" dirty="0" smtClean="0"/>
              <a:t>información en las etiquetas </a:t>
            </a:r>
            <a:r>
              <a:rPr lang="es-ES" dirty="0"/>
              <a:t>de pesticidas</a:t>
            </a:r>
          </a:p>
          <a:p>
            <a:r>
              <a:rPr lang="es-ES" dirty="0"/>
              <a:t>Sección 10: </a:t>
            </a:r>
            <a:r>
              <a:rPr lang="es-ES" dirty="0" smtClean="0"/>
              <a:t>protección </a:t>
            </a:r>
            <a:r>
              <a:rPr lang="es-ES" dirty="0"/>
              <a:t>de las personas y el medio ambiente al utilizar pesticidas</a:t>
            </a:r>
          </a:p>
          <a:p>
            <a:r>
              <a:rPr lang="es-ES" dirty="0"/>
              <a:t>Sección 11: </a:t>
            </a:r>
            <a:r>
              <a:rPr lang="es-ES" dirty="0" smtClean="0"/>
              <a:t>equipo </a:t>
            </a:r>
            <a:r>
              <a:rPr lang="es-ES" dirty="0"/>
              <a:t>de protección personal</a:t>
            </a:r>
            <a:endParaRPr lang="en-US" dirty="0"/>
          </a:p>
        </p:txBody>
      </p:sp>
    </p:spTree>
    <p:extLst>
      <p:ext uri="{BB962C8B-B14F-4D97-AF65-F5344CB8AC3E}">
        <p14:creationId xmlns:p14="http://schemas.microsoft.com/office/powerpoint/2010/main" val="3430404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Recoger</a:t>
            </a:r>
            <a:r>
              <a:rPr lang="en-US" dirty="0"/>
              <a:t> </a:t>
            </a:r>
            <a:r>
              <a:rPr lang="en-US" dirty="0" err="1"/>
              <a:t>información</a:t>
            </a:r>
            <a:r>
              <a:rPr lang="en-US" dirty="0"/>
              <a:t> 	</a:t>
            </a:r>
          </a:p>
        </p:txBody>
      </p:sp>
      <p:sp>
        <p:nvSpPr>
          <p:cNvPr id="3" name="Content Placeholder 2"/>
          <p:cNvSpPr>
            <a:spLocks noGrp="1"/>
          </p:cNvSpPr>
          <p:nvPr>
            <p:ph idx="1"/>
          </p:nvPr>
        </p:nvSpPr>
        <p:spPr>
          <a:xfrm>
            <a:off x="4490112" y="1825625"/>
            <a:ext cx="6728348" cy="4351338"/>
          </a:xfrm>
        </p:spPr>
        <p:txBody>
          <a:bodyPr>
            <a:normAutofit/>
          </a:bodyPr>
          <a:lstStyle/>
          <a:p>
            <a:r>
              <a:rPr lang="en-US" dirty="0" err="1"/>
              <a:t>Comprender</a:t>
            </a:r>
            <a:r>
              <a:rPr lang="en-US" dirty="0"/>
              <a:t> </a:t>
            </a:r>
            <a:r>
              <a:rPr lang="en-US" dirty="0" err="1"/>
              <a:t>los</a:t>
            </a:r>
            <a:r>
              <a:rPr lang="en-US" dirty="0"/>
              <a:t> </a:t>
            </a:r>
            <a:r>
              <a:rPr lang="en-US" dirty="0" err="1"/>
              <a:t>reglamentos</a:t>
            </a:r>
            <a:endParaRPr lang="en-US" dirty="0"/>
          </a:p>
          <a:p>
            <a:pPr lvl="1"/>
            <a:r>
              <a:rPr lang="es-ES" sz="2800" dirty="0"/>
              <a:t>Asegúrese de presentar las normas federales más recientes o actualizadas</a:t>
            </a:r>
          </a:p>
          <a:p>
            <a:pPr lvl="1"/>
            <a:r>
              <a:rPr lang="es-ES" sz="2800" dirty="0"/>
              <a:t>Conozca las normas estatales, tribales y locales que rigen el uso y seguridad de pesticidas</a:t>
            </a:r>
            <a:endParaRPr lang="en-US" sz="2800" dirty="0"/>
          </a:p>
        </p:txBody>
      </p:sp>
      <p:sp>
        <p:nvSpPr>
          <p:cNvPr id="7" name="TextBox 6"/>
          <p:cNvSpPr txBox="1"/>
          <p:nvPr/>
        </p:nvSpPr>
        <p:spPr>
          <a:xfrm>
            <a:off x="0" y="6476401"/>
            <a:ext cx="6387548" cy="307777"/>
          </a:xfrm>
          <a:prstGeom prst="rect">
            <a:avLst/>
          </a:prstGeom>
          <a:noFill/>
        </p:spPr>
        <p:txBody>
          <a:bodyPr wrap="square" rtlCol="0">
            <a:spAutoFit/>
          </a:bodyPr>
          <a:lstStyle/>
          <a:p>
            <a:r>
              <a:rPr lang="en-US" sz="1400" dirty="0" err="1"/>
              <a:t>Crédito</a:t>
            </a:r>
            <a:r>
              <a:rPr lang="en-US" sz="1400" dirty="0"/>
              <a:t> de imagen: Jennifer Weber, Arizona Department of Agriculture</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6" y="1476458"/>
            <a:ext cx="4190354" cy="5049672"/>
          </a:xfrm>
          <a:prstGeom prst="rect">
            <a:avLst/>
          </a:prstGeom>
        </p:spPr>
      </p:pic>
    </p:spTree>
    <p:extLst>
      <p:ext uri="{BB962C8B-B14F-4D97-AF65-F5344CB8AC3E}">
        <p14:creationId xmlns:p14="http://schemas.microsoft.com/office/powerpoint/2010/main" val="6813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Recoger</a:t>
            </a:r>
            <a:r>
              <a:rPr lang="en-US" dirty="0"/>
              <a:t> </a:t>
            </a:r>
            <a:r>
              <a:rPr lang="en-US" dirty="0" err="1"/>
              <a:t>Información</a:t>
            </a:r>
            <a:endParaRPr lang="en-US" dirty="0"/>
          </a:p>
        </p:txBody>
      </p:sp>
      <p:sp>
        <p:nvSpPr>
          <p:cNvPr id="3" name="Content Placeholder 2"/>
          <p:cNvSpPr>
            <a:spLocks noGrp="1"/>
          </p:cNvSpPr>
          <p:nvPr>
            <p:ph idx="1"/>
          </p:nvPr>
        </p:nvSpPr>
        <p:spPr/>
        <p:txBody>
          <a:bodyPr>
            <a:normAutofit lnSpcReduction="10000"/>
          </a:bodyPr>
          <a:lstStyle/>
          <a:p>
            <a:r>
              <a:rPr lang="es-ES" dirty="0"/>
              <a:t>Aprenda todo lo que pueda sobre los asistentes antes </a:t>
            </a:r>
            <a:r>
              <a:rPr lang="es-ES" dirty="0" smtClean="0"/>
              <a:t>de la capacitación. </a:t>
            </a:r>
            <a:endParaRPr lang="es-ES" dirty="0"/>
          </a:p>
          <a:p>
            <a:pPr lvl="1"/>
            <a:r>
              <a:rPr lang="es-ES" sz="2800" dirty="0"/>
              <a:t>¿Capacitará a trabajadores agrícolas, manipuladores de pesticidas o ambos? </a:t>
            </a:r>
          </a:p>
          <a:p>
            <a:pPr lvl="1"/>
            <a:r>
              <a:rPr lang="es-ES" sz="2800" dirty="0"/>
              <a:t>¿Cuál es </a:t>
            </a:r>
            <a:r>
              <a:rPr lang="es-ES" sz="2800" dirty="0" smtClean="0"/>
              <a:t>su historia? </a:t>
            </a:r>
            <a:endParaRPr lang="es-ES" sz="2800" dirty="0"/>
          </a:p>
          <a:p>
            <a:pPr lvl="1"/>
            <a:r>
              <a:rPr lang="es-ES" sz="2800" dirty="0"/>
              <a:t>¿Qué experiencia tienen con los pesticidas? </a:t>
            </a:r>
          </a:p>
          <a:p>
            <a:pPr lvl="1"/>
            <a:r>
              <a:rPr lang="es-ES" sz="2800" dirty="0"/>
              <a:t>¿Con qué cultivos trabajarán?</a:t>
            </a:r>
            <a:endParaRPr lang="en-US" sz="2800" dirty="0"/>
          </a:p>
          <a:p>
            <a:pPr marL="457200" lvl="1" indent="0">
              <a:buNone/>
            </a:pPr>
            <a:r>
              <a:rPr lang="es-ES" sz="2800" dirty="0"/>
              <a:t/>
            </a:r>
            <a:br>
              <a:rPr lang="es-ES" sz="2800" dirty="0"/>
            </a:br>
            <a:r>
              <a:rPr lang="es-ES" sz="2800" dirty="0"/>
              <a:t/>
            </a:r>
            <a:br>
              <a:rPr lang="es-ES" sz="2800" dirty="0"/>
            </a:br>
            <a:r>
              <a:rPr lang="es-ES" sz="2800" dirty="0"/>
              <a:t/>
            </a:r>
            <a:br>
              <a:rPr lang="es-ES" sz="2800" dirty="0"/>
            </a:br>
            <a:endParaRPr lang="en-US" sz="2800" dirty="0"/>
          </a:p>
        </p:txBody>
      </p:sp>
    </p:spTree>
    <p:extLst>
      <p:ext uri="{BB962C8B-B14F-4D97-AF65-F5344CB8AC3E}">
        <p14:creationId xmlns:p14="http://schemas.microsoft.com/office/powerpoint/2010/main" val="31848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657" y="200025"/>
            <a:ext cx="10515600" cy="650875"/>
          </a:xfrm>
        </p:spPr>
        <p:txBody>
          <a:bodyPr>
            <a:normAutofit/>
          </a:bodyPr>
          <a:lstStyle/>
          <a:p>
            <a:r>
              <a:rPr lang="en-US" sz="2800" dirty="0" err="1"/>
              <a:t>Utilice</a:t>
            </a:r>
            <a:r>
              <a:rPr lang="en-US" sz="2800" dirty="0"/>
              <a:t> </a:t>
            </a:r>
            <a:r>
              <a:rPr lang="en-US" sz="2800" dirty="0" err="1"/>
              <a:t>estas</a:t>
            </a:r>
            <a:r>
              <a:rPr lang="en-US" sz="2800" dirty="0"/>
              <a:t> </a:t>
            </a:r>
            <a:r>
              <a:rPr lang="en-US" sz="2800" dirty="0" err="1"/>
              <a:t>diapositivas</a:t>
            </a:r>
            <a:r>
              <a:rPr lang="en-US" sz="2800" dirty="0"/>
              <a:t> para </a:t>
            </a:r>
            <a:r>
              <a:rPr lang="en-US" sz="2800" dirty="0" err="1"/>
              <a:t>capacitar</a:t>
            </a:r>
            <a:r>
              <a:rPr lang="en-US" sz="2800" dirty="0"/>
              <a:t> </a:t>
            </a:r>
            <a:r>
              <a:rPr lang="en-US" sz="2800" dirty="0" smtClean="0"/>
              <a:t>a </a:t>
            </a:r>
            <a:r>
              <a:rPr lang="en-US" sz="2800" dirty="0" err="1" smtClean="0"/>
              <a:t>capacitadores</a:t>
            </a:r>
            <a:endParaRPr lang="en-US" sz="2800" dirty="0"/>
          </a:p>
        </p:txBody>
      </p:sp>
      <p:sp>
        <p:nvSpPr>
          <p:cNvPr id="5" name="Content Placeholder 4"/>
          <p:cNvSpPr>
            <a:spLocks noGrp="1"/>
          </p:cNvSpPr>
          <p:nvPr>
            <p:ph idx="1"/>
          </p:nvPr>
        </p:nvSpPr>
        <p:spPr>
          <a:xfrm>
            <a:off x="812800" y="850900"/>
            <a:ext cx="10541000" cy="5715000"/>
          </a:xfrm>
        </p:spPr>
        <p:txBody>
          <a:bodyPr>
            <a:noAutofit/>
          </a:bodyPr>
          <a:lstStyle/>
          <a:p>
            <a:pPr marL="171450" indent="-171450"/>
            <a:r>
              <a:rPr lang="es-ES_tradnl" altLang="es-MX" sz="2000" dirty="0"/>
              <a:t>Esta presentación proporciona la información requerida para </a:t>
            </a:r>
            <a:r>
              <a:rPr lang="es-ES_tradnl" altLang="es-MX" sz="2000" dirty="0" smtClean="0"/>
              <a:t>capacitar de </a:t>
            </a:r>
            <a:r>
              <a:rPr lang="en-US" altLang="es-MX" sz="2000" dirty="0" err="1" smtClean="0"/>
              <a:t>aquellos</a:t>
            </a:r>
            <a:r>
              <a:rPr lang="en-US" altLang="es-MX" sz="2000" dirty="0" smtClean="0"/>
              <a:t> </a:t>
            </a:r>
            <a:r>
              <a:rPr lang="es-ES_tradnl" altLang="es-MX" sz="2000" dirty="0"/>
              <a:t>que capacitarán a trabajadores agrícolas y manipuladores de pesticidas bajo la </a:t>
            </a:r>
            <a:r>
              <a:rPr lang="en-US" sz="2000" dirty="0"/>
              <a:t>Norma para la </a:t>
            </a:r>
            <a:r>
              <a:rPr lang="en-US" sz="2000" dirty="0" err="1"/>
              <a:t>Protección</a:t>
            </a:r>
            <a:r>
              <a:rPr lang="en-US" sz="2000" dirty="0"/>
              <a:t> al </a:t>
            </a:r>
            <a:r>
              <a:rPr lang="en-US" sz="2000" dirty="0" err="1"/>
              <a:t>Trabajador</a:t>
            </a:r>
            <a:r>
              <a:rPr lang="en-US" sz="2000" dirty="0"/>
              <a:t> </a:t>
            </a:r>
            <a:r>
              <a:rPr lang="en-US" sz="2000" dirty="0" err="1"/>
              <a:t>Agrícola</a:t>
            </a:r>
            <a:r>
              <a:rPr lang="es-ES_tradnl" altLang="es-MX" sz="2000" dirty="0"/>
              <a:t> de la Agencia de Protección Ambiental. Otras reglas estatales adicionales pueden aplicar. </a:t>
            </a:r>
          </a:p>
          <a:p>
            <a:pPr marL="171450" indent="-171450">
              <a:buFont typeface="Arial" panose="020B0604020202020204" pitchFamily="34" charset="0"/>
              <a:buChar char="•"/>
            </a:pPr>
            <a:r>
              <a:rPr lang="es-ES_tradnl" sz="2000" dirty="0"/>
              <a:t>EPA ha aprobado este material para cursos de instructores de trabajadores agrícolas y manipuladores de pesticidas de acuerdo con el contenido de capacitación expandida </a:t>
            </a:r>
            <a:r>
              <a:rPr lang="es-ES_tradnl" sz="2000" dirty="0" smtClean="0"/>
              <a:t>requerid</a:t>
            </a:r>
            <a:r>
              <a:rPr lang="es-ES_tradnl" sz="2000" dirty="0" smtClean="0">
                <a:solidFill>
                  <a:srgbClr val="0070C0"/>
                </a:solidFill>
              </a:rPr>
              <a:t>o</a:t>
            </a:r>
            <a:r>
              <a:rPr lang="es-ES_tradnl" sz="2000" dirty="0" smtClean="0"/>
              <a:t> </a:t>
            </a:r>
            <a:r>
              <a:rPr lang="es-ES_tradnl" sz="2000" dirty="0"/>
              <a:t>por la Norma para la Protección al Trabajador de 2015 (40 CFR 170). El número de aprobación es EPA WPS TTT W/H. Este material de capacitación puede utilizarse en 2017, 2018 y los años </a:t>
            </a:r>
            <a:r>
              <a:rPr lang="es-ES_tradnl" sz="2000" dirty="0" smtClean="0"/>
              <a:t>siguientes.</a:t>
            </a:r>
            <a:endParaRPr lang="es-ES" sz="2000" dirty="0" smtClean="0"/>
          </a:p>
          <a:p>
            <a:r>
              <a:rPr lang="es-ES_tradnl" altLang="es-MX" sz="2000" dirty="0" smtClean="0"/>
              <a:t>Esta presentación debe darse en su totalidad.</a:t>
            </a:r>
            <a:endParaRPr lang="en-US" altLang="es-MX" sz="2000" dirty="0" smtClean="0"/>
          </a:p>
          <a:p>
            <a:pPr marL="171450" indent="-171450">
              <a:buFont typeface="Arial" panose="020B0604020202020204" pitchFamily="34" charset="0"/>
              <a:buChar char="•"/>
            </a:pPr>
            <a:r>
              <a:rPr lang="es-ES_tradnl" sz="2000" dirty="0" smtClean="0"/>
              <a:t>Si </a:t>
            </a:r>
            <a:r>
              <a:rPr lang="es-ES_tradnl" sz="2000" dirty="0"/>
              <a:t>agrega o elimina diapositivas de esta presentación, debe someter la nueva presentación a la EPA para su aprobación antes de que pueda </a:t>
            </a:r>
            <a:r>
              <a:rPr lang="es-ES_tradnl" sz="2000" dirty="0" smtClean="0"/>
              <a:t>usarla </a:t>
            </a:r>
            <a:r>
              <a:rPr lang="es-ES_tradnl" sz="2000" dirty="0"/>
              <a:t>para sus cursos de capacitación.</a:t>
            </a:r>
            <a:endParaRPr lang="es-ES" sz="2000" dirty="0"/>
          </a:p>
          <a:p>
            <a:pPr marL="171450" indent="-171450"/>
            <a:r>
              <a:rPr lang="es-ES_tradnl" sz="2000" dirty="0" smtClean="0"/>
              <a:t>Esta capacitación debe </a:t>
            </a:r>
            <a:r>
              <a:rPr lang="es-ES_tradnl" sz="2000" dirty="0"/>
              <a:t>ser </a:t>
            </a:r>
            <a:r>
              <a:rPr lang="es-ES_tradnl" sz="2000" dirty="0" smtClean="0"/>
              <a:t>conducida </a:t>
            </a:r>
            <a:r>
              <a:rPr lang="es-ES_tradnl" sz="2000" dirty="0"/>
              <a:t>de tal manera </a:t>
            </a:r>
            <a:r>
              <a:rPr lang="es-ES_tradnl" sz="2000" dirty="0" smtClean="0"/>
              <a:t>que quienes se están capacitando o los participantes entiendan </a:t>
            </a:r>
            <a:r>
              <a:rPr lang="es-ES_tradnl" sz="2000" dirty="0"/>
              <a:t>la información completamente. </a:t>
            </a:r>
            <a:endParaRPr lang="es-ES" sz="2000" i="1" dirty="0"/>
          </a:p>
          <a:p>
            <a:pPr marL="171450" indent="-171450">
              <a:buFont typeface="Arial" panose="020B0604020202020204" pitchFamily="34" charset="0"/>
              <a:buChar char="•"/>
            </a:pPr>
            <a:r>
              <a:rPr lang="es-ES_tradnl" sz="2000" dirty="0"/>
              <a:t>Debajo de cada diapositiva hay una sección que contiene notas e información importante para el capacitador y actividades diseñadas para involucrar a los participantes y reforzar la información aprendida. Revise las notas antes de realizar </a:t>
            </a:r>
            <a:r>
              <a:rPr lang="es-ES_tradnl" sz="2000" dirty="0" smtClean="0"/>
              <a:t>la capacitación.</a:t>
            </a:r>
            <a:endParaRPr lang="en-US" sz="2000" dirty="0"/>
          </a:p>
        </p:txBody>
      </p:sp>
      <p:sp>
        <p:nvSpPr>
          <p:cNvPr id="4" name="Rectangle 3"/>
          <p:cNvSpPr/>
          <p:nvPr/>
        </p:nvSpPr>
        <p:spPr>
          <a:xfrm>
            <a:off x="616085" y="1706029"/>
            <a:ext cx="9849757" cy="646331"/>
          </a:xfrm>
          <a:prstGeom prst="rect">
            <a:avLst/>
          </a:prstGeom>
        </p:spPr>
        <p:txBody>
          <a:bodyPr wrap="square">
            <a:spAutoFit/>
          </a:bodyPr>
          <a:lstStyle/>
          <a:p>
            <a:endParaRPr lang="en-US" b="1"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062668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080" y="939589"/>
            <a:ext cx="11018520" cy="954107"/>
          </a:xfrm>
          <a:prstGeom prst="rect">
            <a:avLst/>
          </a:prstGeom>
          <a:noFill/>
        </p:spPr>
        <p:txBody>
          <a:bodyPr wrap="square" rtlCol="0">
            <a:spAutoFit/>
          </a:bodyPr>
          <a:lstStyle/>
          <a:p>
            <a:r>
              <a:rPr lang="en-US" sz="2800" dirty="0" err="1"/>
              <a:t>Esto</a:t>
            </a:r>
            <a:r>
              <a:rPr lang="en-US" sz="2800" dirty="0"/>
              <a:t> </a:t>
            </a:r>
            <a:r>
              <a:rPr lang="en-US" sz="2800" dirty="0" err="1"/>
              <a:t>es</a:t>
            </a:r>
            <a:r>
              <a:rPr lang="en-US" sz="2800" dirty="0"/>
              <a:t> un </a:t>
            </a:r>
            <a:r>
              <a:rPr lang="en-US" sz="2800" dirty="0" err="1"/>
              <a:t>ejemplo</a:t>
            </a:r>
            <a:r>
              <a:rPr lang="en-US" sz="2800" dirty="0"/>
              <a:t> de </a:t>
            </a:r>
            <a:r>
              <a:rPr lang="en-US" sz="2800" dirty="0" err="1"/>
              <a:t>cómo</a:t>
            </a:r>
            <a:r>
              <a:rPr lang="en-US" sz="2800" dirty="0"/>
              <a:t> las </a:t>
            </a:r>
            <a:r>
              <a:rPr lang="en-US" sz="2800" dirty="0" err="1"/>
              <a:t>tareas</a:t>
            </a:r>
            <a:r>
              <a:rPr lang="en-US" sz="2800" dirty="0"/>
              <a:t> </a:t>
            </a:r>
            <a:r>
              <a:rPr lang="en-US" sz="2800" dirty="0" err="1"/>
              <a:t>pueden</a:t>
            </a:r>
            <a:r>
              <a:rPr lang="en-US" sz="2800" dirty="0"/>
              <a:t> </a:t>
            </a:r>
            <a:r>
              <a:rPr lang="en-US" sz="2800" dirty="0" err="1"/>
              <a:t>determinar</a:t>
            </a:r>
            <a:r>
              <a:rPr lang="en-US" sz="2800" dirty="0"/>
              <a:t> el </a:t>
            </a:r>
            <a:r>
              <a:rPr lang="en-US" sz="2800" dirty="0" err="1"/>
              <a:t>tipo</a:t>
            </a:r>
            <a:r>
              <a:rPr lang="en-US" sz="2800" dirty="0"/>
              <a:t> de </a:t>
            </a:r>
            <a:r>
              <a:rPr lang="en-US" sz="2800" dirty="0" err="1"/>
              <a:t>capacitación</a:t>
            </a:r>
            <a:r>
              <a:rPr lang="en-US" sz="2800" dirty="0"/>
              <a:t> de WPS para </a:t>
            </a:r>
            <a:r>
              <a:rPr lang="en-US" sz="2800" dirty="0" err="1"/>
              <a:t>proporcionará</a:t>
            </a:r>
            <a:r>
              <a:rPr lang="en-US" sz="2800" dirty="0"/>
              <a:t> </a:t>
            </a:r>
            <a:r>
              <a:rPr lang="en-US" sz="2800" dirty="0" err="1"/>
              <a:t>los</a:t>
            </a:r>
            <a:r>
              <a:rPr lang="en-US" sz="2800" dirty="0"/>
              <a:t> </a:t>
            </a:r>
            <a:r>
              <a:rPr lang="en-US" sz="2800" dirty="0" err="1"/>
              <a:t>empleados</a:t>
            </a:r>
            <a:r>
              <a:rPr lang="en-US" sz="2800" dirty="0"/>
              <a:t>. </a:t>
            </a:r>
          </a:p>
        </p:txBody>
      </p:sp>
      <p:graphicFrame>
        <p:nvGraphicFramePr>
          <p:cNvPr id="3" name="Table 2"/>
          <p:cNvGraphicFramePr>
            <a:graphicFrameLocks noGrp="1"/>
          </p:cNvGraphicFramePr>
          <p:nvPr>
            <p:extLst/>
          </p:nvPr>
        </p:nvGraphicFramePr>
        <p:xfrm>
          <a:off x="1444752" y="2505456"/>
          <a:ext cx="9217152" cy="3521964"/>
        </p:xfrm>
        <a:graphic>
          <a:graphicData uri="http://schemas.openxmlformats.org/drawingml/2006/table">
            <a:tbl>
              <a:tblPr firstRow="1" firstCol="1" bandRow="1">
                <a:tableStyleId>{E8B1032C-EA38-4F05-BA0D-38AFFFC7BED3}</a:tableStyleId>
              </a:tblPr>
              <a:tblGrid>
                <a:gridCol w="2124381"/>
                <a:gridCol w="4968390"/>
                <a:gridCol w="2124381"/>
              </a:tblGrid>
              <a:tr h="3401567">
                <a:tc>
                  <a:txBody>
                    <a:bodyPr/>
                    <a:lstStyle/>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err="1">
                          <a:effectLst/>
                        </a:rPr>
                        <a:t>Controla</a:t>
                      </a:r>
                      <a:r>
                        <a:rPr lang="en-US" sz="1800" dirty="0">
                          <a:effectLst/>
                        </a:rPr>
                        <a:t> </a:t>
                      </a:r>
                      <a:r>
                        <a:rPr lang="en-US" sz="1800" dirty="0" err="1">
                          <a:effectLst/>
                        </a:rPr>
                        <a:t>las</a:t>
                      </a:r>
                      <a:r>
                        <a:rPr lang="en-US" sz="1800" dirty="0">
                          <a:effectLst/>
                        </a:rPr>
                        <a:t> </a:t>
                      </a:r>
                      <a:r>
                        <a:rPr lang="en-US" sz="1800" dirty="0" err="1">
                          <a:effectLst/>
                        </a:rPr>
                        <a:t>malezas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s-ES" sz="1800" dirty="0">
                          <a:effectLst/>
                        </a:rPr>
                        <a:t> </a:t>
                      </a:r>
                      <a:endParaRPr lang="en-US" sz="1800" dirty="0">
                        <a:effectLst/>
                      </a:endParaRPr>
                    </a:p>
                    <a:p>
                      <a:pPr marL="0" marR="0">
                        <a:lnSpc>
                          <a:spcPct val="107000"/>
                        </a:lnSpc>
                        <a:spcBef>
                          <a:spcPts val="0"/>
                        </a:spcBef>
                        <a:spcAft>
                          <a:spcPts val="0"/>
                        </a:spcAft>
                      </a:pPr>
                      <a:r>
                        <a:rPr lang="es-ES" sz="1800" b="0" dirty="0">
                          <a:effectLst/>
                        </a:rPr>
                        <a:t>El empleado controla las malezas a mano o con una herramienta</a:t>
                      </a:r>
                      <a:r>
                        <a:rPr lang="en-US" sz="1800" b="0" dirty="0">
                          <a:effectLst/>
                        </a:rPr>
                        <a:t>, </a:t>
                      </a:r>
                      <a:r>
                        <a:rPr lang="en-US" sz="1800" b="0" dirty="0" err="1">
                          <a:effectLst/>
                        </a:rPr>
                        <a:t>mientras</a:t>
                      </a:r>
                      <a:r>
                        <a:rPr lang="en-US" sz="1800" b="0" dirty="0">
                          <a:effectLst/>
                        </a:rPr>
                        <a:t> </a:t>
                      </a:r>
                      <a:r>
                        <a:rPr lang="en-US" sz="1800" b="0" dirty="0" err="1">
                          <a:effectLst/>
                        </a:rPr>
                        <a:t>trabaja</a:t>
                      </a:r>
                      <a:r>
                        <a:rPr lang="en-US" sz="1800" b="0" dirty="0">
                          <a:effectLst/>
                        </a:rPr>
                        <a:t> </a:t>
                      </a:r>
                      <a:r>
                        <a:rPr lang="en-US" sz="1800" b="0" dirty="0" err="1">
                          <a:effectLst/>
                        </a:rPr>
                        <a:t>en</a:t>
                      </a:r>
                      <a:r>
                        <a:rPr lang="en-US" sz="1800" b="0" dirty="0">
                          <a:effectLst/>
                        </a:rPr>
                        <a:t> un </a:t>
                      </a:r>
                      <a:r>
                        <a:rPr lang="en-US" sz="1800" b="0" dirty="0" err="1">
                          <a:effectLst/>
                        </a:rPr>
                        <a:t>área</a:t>
                      </a:r>
                      <a:r>
                        <a:rPr lang="en-US" sz="1800" b="0" dirty="0">
                          <a:effectLst/>
                        </a:rPr>
                        <a:t> </a:t>
                      </a:r>
                      <a:r>
                        <a:rPr lang="en-US" sz="1800" b="0" dirty="0" err="1">
                          <a:effectLst/>
                        </a:rPr>
                        <a:t>tratada</a:t>
                      </a:r>
                      <a:r>
                        <a:rPr lang="en-US" sz="1800" b="0" dirty="0">
                          <a:effectLst/>
                        </a:rPr>
                        <a:t>.</a:t>
                      </a:r>
                    </a:p>
                    <a:p>
                      <a:pPr marL="0" marR="0">
                        <a:lnSpc>
                          <a:spcPct val="107000"/>
                        </a:lnSpc>
                        <a:spcBef>
                          <a:spcPts val="0"/>
                        </a:spcBef>
                        <a:spcAft>
                          <a:spcPts val="0"/>
                        </a:spcAft>
                      </a:pPr>
                      <a:r>
                        <a:rPr lang="es-ES" sz="1800" b="0" dirty="0">
                          <a:effectLst/>
                        </a:rPr>
                        <a:t> </a:t>
                      </a:r>
                      <a:endParaRPr lang="en-US" sz="1800" b="0" dirty="0">
                        <a:effectLst/>
                      </a:endParaRPr>
                    </a:p>
                    <a:p>
                      <a:pPr marL="0" marR="0">
                        <a:lnSpc>
                          <a:spcPct val="107000"/>
                        </a:lnSpc>
                        <a:spcBef>
                          <a:spcPts val="0"/>
                        </a:spcBef>
                        <a:spcAft>
                          <a:spcPts val="0"/>
                        </a:spcAft>
                      </a:pPr>
                      <a:r>
                        <a:rPr lang="es-ES" sz="1800" b="0" dirty="0">
                          <a:effectLst/>
                        </a:rPr>
                        <a:t>El empleado utiliza un herbicida para controlar las malezas en un área de producción agrícola</a:t>
                      </a:r>
                      <a:r>
                        <a:rPr lang="en-US" sz="1800" b="0" dirty="0">
                          <a:effectLst/>
                        </a:rPr>
                        <a:t>.</a:t>
                      </a:r>
                    </a:p>
                    <a:p>
                      <a:pPr marL="0" marR="0">
                        <a:lnSpc>
                          <a:spcPct val="107000"/>
                        </a:lnSpc>
                        <a:spcBef>
                          <a:spcPts val="0"/>
                        </a:spcBef>
                        <a:spcAft>
                          <a:spcPts val="0"/>
                        </a:spcAft>
                      </a:pPr>
                      <a:r>
                        <a:rPr lang="es-ES" sz="1800" b="0" dirty="0">
                          <a:effectLst/>
                        </a:rPr>
                        <a:t> </a:t>
                      </a:r>
                      <a:endParaRPr lang="en-US" sz="1800" b="0" dirty="0">
                        <a:effectLst/>
                      </a:endParaRPr>
                    </a:p>
                    <a:p>
                      <a:pPr marL="0" marR="0">
                        <a:lnSpc>
                          <a:spcPct val="107000"/>
                        </a:lnSpc>
                        <a:spcBef>
                          <a:spcPts val="0"/>
                        </a:spcBef>
                        <a:spcAft>
                          <a:spcPts val="0"/>
                        </a:spcAft>
                      </a:pPr>
                      <a:r>
                        <a:rPr lang="es-ES" sz="1800" b="0" dirty="0">
                          <a:effectLst/>
                        </a:rPr>
                        <a:t>El empleado utiliza un herbicida para controlar las malezas en un área no cultivada, tal como </a:t>
                      </a:r>
                      <a:r>
                        <a:rPr lang="es-ES" sz="1800" b="0" dirty="0" smtClean="0">
                          <a:effectLst/>
                        </a:rPr>
                        <a:t>alrededor</a:t>
                      </a:r>
                      <a:r>
                        <a:rPr lang="es-ES" sz="1800" b="0" baseline="0" dirty="0" smtClean="0">
                          <a:effectLst/>
                        </a:rPr>
                        <a:t> de</a:t>
                      </a:r>
                      <a:r>
                        <a:rPr lang="es-ES" sz="1800" b="0" dirty="0" smtClean="0">
                          <a:effectLst/>
                        </a:rPr>
                        <a:t> </a:t>
                      </a:r>
                      <a:r>
                        <a:rPr lang="es-ES" sz="1800" b="0" dirty="0">
                          <a:effectLst/>
                        </a:rPr>
                        <a:t>una </a:t>
                      </a:r>
                      <a:r>
                        <a:rPr lang="es-ES" sz="1800" b="0" dirty="0" smtClean="0">
                          <a:effectLst/>
                        </a:rPr>
                        <a:t>cerca</a:t>
                      </a:r>
                      <a:r>
                        <a:rPr lang="es-ES" sz="1800" b="0" dirty="0">
                          <a:effectLst/>
                        </a:rPr>
                        <a:t>. </a:t>
                      </a:r>
                      <a:endParaRPr lang="en-US" sz="1800" b="0" dirty="0">
                        <a:effectLst/>
                      </a:endParaRP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b="0" dirty="0" err="1">
                          <a:effectLst/>
                        </a:rPr>
                        <a:t>Trabajador</a:t>
                      </a:r>
                      <a:r>
                        <a:rPr lang="en-US" sz="1800" b="0" dirty="0">
                          <a:effectLst/>
                        </a:rPr>
                        <a:t> </a:t>
                      </a:r>
                      <a:r>
                        <a:rPr lang="en-US" sz="1800" b="0" dirty="0" err="1">
                          <a:effectLst/>
                        </a:rPr>
                        <a:t>agrícola</a:t>
                      </a:r>
                      <a:endParaRPr lang="en-US" sz="1800" b="0" dirty="0">
                        <a:effectLst/>
                      </a:endParaRPr>
                    </a:p>
                    <a:p>
                      <a:pPr marL="0" marR="0">
                        <a:lnSpc>
                          <a:spcPct val="107000"/>
                        </a:lnSpc>
                        <a:spcBef>
                          <a:spcPts val="0"/>
                        </a:spcBef>
                        <a:spcAft>
                          <a:spcPts val="0"/>
                        </a:spcAft>
                      </a:pPr>
                      <a:r>
                        <a:rPr lang="en-US" sz="1800" b="0" dirty="0">
                          <a:effectLst/>
                        </a:rPr>
                        <a:t> </a:t>
                      </a:r>
                    </a:p>
                    <a:p>
                      <a:pPr marL="0" marR="0">
                        <a:lnSpc>
                          <a:spcPct val="107000"/>
                        </a:lnSpc>
                        <a:spcBef>
                          <a:spcPts val="0"/>
                        </a:spcBef>
                        <a:spcAft>
                          <a:spcPts val="0"/>
                        </a:spcAft>
                      </a:pPr>
                      <a:r>
                        <a:rPr lang="en-US" sz="1800" b="0" dirty="0">
                          <a:effectLst/>
                        </a:rPr>
                        <a:t> </a:t>
                      </a:r>
                    </a:p>
                    <a:p>
                      <a:pPr marL="0" marR="0">
                        <a:lnSpc>
                          <a:spcPct val="107000"/>
                        </a:lnSpc>
                        <a:spcBef>
                          <a:spcPts val="0"/>
                        </a:spcBef>
                        <a:spcAft>
                          <a:spcPts val="0"/>
                        </a:spcAft>
                      </a:pPr>
                      <a:r>
                        <a:rPr lang="en-US" sz="1800" b="0" dirty="0" err="1">
                          <a:effectLst/>
                        </a:rPr>
                        <a:t>Manipulador</a:t>
                      </a:r>
                      <a:r>
                        <a:rPr lang="en-US" sz="1800" b="0" dirty="0">
                          <a:effectLst/>
                        </a:rPr>
                        <a:t> de </a:t>
                      </a:r>
                      <a:r>
                        <a:rPr lang="en-US" sz="1800" b="0" dirty="0" err="1">
                          <a:effectLst/>
                        </a:rPr>
                        <a:t>pesticidas</a:t>
                      </a:r>
                      <a:endParaRPr lang="en-US" sz="1800" b="0" dirty="0">
                        <a:effectLst/>
                      </a:endParaRPr>
                    </a:p>
                    <a:p>
                      <a:pPr marL="0" marR="0">
                        <a:lnSpc>
                          <a:spcPct val="107000"/>
                        </a:lnSpc>
                        <a:spcBef>
                          <a:spcPts val="0"/>
                        </a:spcBef>
                        <a:spcAft>
                          <a:spcPts val="0"/>
                        </a:spcAft>
                      </a:pPr>
                      <a:r>
                        <a:rPr lang="en-US" sz="1800" b="0" dirty="0">
                          <a:effectLst/>
                        </a:rPr>
                        <a:t> </a:t>
                      </a:r>
                    </a:p>
                    <a:p>
                      <a:pPr marL="0" marR="0">
                        <a:lnSpc>
                          <a:spcPct val="107000"/>
                        </a:lnSpc>
                        <a:spcBef>
                          <a:spcPts val="0"/>
                        </a:spcBef>
                        <a:spcAft>
                          <a:spcPts val="0"/>
                        </a:spcAft>
                      </a:pPr>
                      <a:r>
                        <a:rPr lang="en-US" sz="1800" b="0" dirty="0">
                          <a:effectLst/>
                        </a:rPr>
                        <a:t>No se </a:t>
                      </a:r>
                      <a:r>
                        <a:rPr lang="en-US" sz="1800" b="0" dirty="0" err="1">
                          <a:effectLst/>
                        </a:rPr>
                        <a:t>requiere</a:t>
                      </a:r>
                      <a:r>
                        <a:rPr lang="en-US" sz="1800" b="0" dirty="0">
                          <a:effectLst/>
                        </a:rPr>
                        <a:t> </a:t>
                      </a:r>
                      <a:r>
                        <a:rPr lang="en-US" sz="1800" b="0" dirty="0" err="1">
                          <a:effectLst/>
                        </a:rPr>
                        <a:t>capacitación</a:t>
                      </a:r>
                      <a:r>
                        <a:rPr lang="en-US" sz="1800" b="0" dirty="0">
                          <a:effectLst/>
                        </a:rPr>
                        <a:t> de WPS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3201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Recoger</a:t>
            </a:r>
            <a:r>
              <a:rPr lang="en-US" dirty="0"/>
              <a:t> </a:t>
            </a:r>
            <a:r>
              <a:rPr lang="en-US" dirty="0" err="1"/>
              <a:t>información</a:t>
            </a:r>
            <a:r>
              <a:rPr lang="en-US" dirty="0"/>
              <a:t>	</a:t>
            </a:r>
          </a:p>
        </p:txBody>
      </p:sp>
      <p:sp>
        <p:nvSpPr>
          <p:cNvPr id="3" name="Content Placeholder 2"/>
          <p:cNvSpPr>
            <a:spLocks noGrp="1"/>
          </p:cNvSpPr>
          <p:nvPr>
            <p:ph idx="1"/>
          </p:nvPr>
        </p:nvSpPr>
        <p:spPr>
          <a:xfrm>
            <a:off x="838200" y="1914009"/>
            <a:ext cx="4855464" cy="4351338"/>
          </a:xfrm>
        </p:spPr>
        <p:txBody>
          <a:bodyPr>
            <a:normAutofit/>
          </a:bodyPr>
          <a:lstStyle/>
          <a:p>
            <a:r>
              <a:rPr lang="es-ES" dirty="0"/>
              <a:t>Conozca el lugar dónde va a proporcionar la capacitación </a:t>
            </a:r>
          </a:p>
          <a:p>
            <a:pPr lvl="1"/>
            <a:r>
              <a:rPr lang="es-ES" sz="2800" dirty="0"/>
              <a:t>Visite el sitio de la </a:t>
            </a:r>
            <a:r>
              <a:rPr lang="es-ES" sz="2800" dirty="0" smtClean="0"/>
              <a:t>capacitación </a:t>
            </a:r>
            <a:r>
              <a:rPr lang="es-ES" sz="2800" dirty="0"/>
              <a:t>antes </a:t>
            </a:r>
            <a:r>
              <a:rPr lang="es-ES" sz="2800" dirty="0" smtClean="0"/>
              <a:t>de que está programada</a:t>
            </a:r>
            <a:endParaRPr lang="es-ES" sz="2800" dirty="0"/>
          </a:p>
          <a:p>
            <a:pPr lvl="1"/>
            <a:r>
              <a:rPr lang="en-US" sz="2800" dirty="0" err="1"/>
              <a:t>Capacitar</a:t>
            </a:r>
            <a:r>
              <a:rPr lang="en-US" sz="2800" dirty="0"/>
              <a:t> </a:t>
            </a:r>
            <a:r>
              <a:rPr lang="es-ES" sz="2800" dirty="0"/>
              <a:t>al aire libre presenta desafíos específicos</a:t>
            </a:r>
          </a:p>
          <a:p>
            <a:pPr marL="665229" lvl="1" indent="-224534">
              <a:buFont typeface="Arial" panose="020B0604020202020204" pitchFamily="34" charset="0"/>
              <a:buChar char="•"/>
            </a:pPr>
            <a:r>
              <a:rPr lang="es-ES" sz="2800" dirty="0"/>
              <a:t>Arregle el lugar cuando se capacita al </a:t>
            </a:r>
            <a:r>
              <a:rPr lang="en-US" sz="2800" dirty="0"/>
              <a:t>interior</a:t>
            </a:r>
          </a:p>
          <a:p>
            <a:pPr lvl="1"/>
            <a:endParaRPr lang="en-US" dirty="0"/>
          </a:p>
          <a:p>
            <a:pPr lvl="1"/>
            <a:endParaRPr lang="en-US" dirty="0"/>
          </a:p>
        </p:txBody>
      </p:sp>
      <p:sp>
        <p:nvSpPr>
          <p:cNvPr id="7" name="TextBox 6"/>
          <p:cNvSpPr txBox="1"/>
          <p:nvPr/>
        </p:nvSpPr>
        <p:spPr>
          <a:xfrm>
            <a:off x="5802839" y="6488668"/>
            <a:ext cx="6389162" cy="307777"/>
          </a:xfrm>
          <a:prstGeom prst="rect">
            <a:avLst/>
          </a:prstGeom>
          <a:noFill/>
        </p:spPr>
        <p:txBody>
          <a:bodyPr wrap="square" rtlCol="0">
            <a:spAutoFit/>
          </a:bodyPr>
          <a:lstStyle/>
          <a:p>
            <a:pPr algn="r"/>
            <a:r>
              <a:rPr lang="en-US" sz="1400" dirty="0" err="1"/>
              <a:t>Crédito</a:t>
            </a:r>
            <a:r>
              <a:rPr lang="en-US" sz="1400" dirty="0"/>
              <a:t> de imagen: Jennifer Weber, Arizona Department of Agriculture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2839" y="2106785"/>
            <a:ext cx="6389162" cy="4419983"/>
          </a:xfrm>
          <a:prstGeom prst="rect">
            <a:avLst/>
          </a:prstGeom>
        </p:spPr>
      </p:pic>
    </p:spTree>
    <p:extLst>
      <p:ext uri="{BB962C8B-B14F-4D97-AF65-F5344CB8AC3E}">
        <p14:creationId xmlns:p14="http://schemas.microsoft.com/office/powerpoint/2010/main" val="89500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Organizar</a:t>
            </a:r>
            <a:r>
              <a:rPr lang="en-US" dirty="0"/>
              <a:t> </a:t>
            </a:r>
            <a:r>
              <a:rPr lang="en-US" dirty="0" smtClean="0"/>
              <a:t>la </a:t>
            </a:r>
            <a:r>
              <a:rPr lang="en-US" dirty="0" err="1" smtClean="0"/>
              <a:t>capacitación</a:t>
            </a:r>
            <a:r>
              <a:rPr lang="en-US" dirty="0" smtClean="0"/>
              <a:t> </a:t>
            </a:r>
            <a:endParaRPr lang="en-US" dirty="0"/>
          </a:p>
        </p:txBody>
      </p:sp>
      <p:sp>
        <p:nvSpPr>
          <p:cNvPr id="3" name="Content Placeholder 2"/>
          <p:cNvSpPr>
            <a:spLocks noGrp="1"/>
          </p:cNvSpPr>
          <p:nvPr>
            <p:ph idx="1"/>
          </p:nvPr>
        </p:nvSpPr>
        <p:spPr/>
        <p:txBody>
          <a:bodyPr/>
          <a:lstStyle/>
          <a:p>
            <a:r>
              <a:rPr lang="en-US" dirty="0" err="1" smtClean="0"/>
              <a:t>Haga</a:t>
            </a:r>
            <a:r>
              <a:rPr lang="en-US" dirty="0" smtClean="0"/>
              <a:t> un </a:t>
            </a:r>
            <a:r>
              <a:rPr lang="en-US" dirty="0"/>
              <a:t>plan para </a:t>
            </a:r>
            <a:r>
              <a:rPr lang="en-US" dirty="0" smtClean="0"/>
              <a:t>la </a:t>
            </a:r>
            <a:r>
              <a:rPr lang="en-US" dirty="0" err="1"/>
              <a:t>capacitación</a:t>
            </a:r>
            <a:r>
              <a:rPr lang="en-US" dirty="0"/>
              <a:t> con </a:t>
            </a:r>
            <a:r>
              <a:rPr lang="en-US" dirty="0" err="1"/>
              <a:t>objetivos</a:t>
            </a:r>
            <a:r>
              <a:rPr lang="en-US" dirty="0"/>
              <a:t> </a:t>
            </a:r>
            <a:r>
              <a:rPr lang="en-US" dirty="0" err="1"/>
              <a:t>claros</a:t>
            </a:r>
            <a:r>
              <a:rPr lang="en-US" dirty="0"/>
              <a:t> y un </a:t>
            </a:r>
            <a:r>
              <a:rPr lang="en-US" dirty="0" err="1"/>
              <a:t>esquema</a:t>
            </a:r>
            <a:r>
              <a:rPr lang="en-US" dirty="0"/>
              <a:t> del </a:t>
            </a:r>
            <a:r>
              <a:rPr lang="en-US" dirty="0" err="1"/>
              <a:t>curso</a:t>
            </a:r>
            <a:endParaRPr lang="en-US" dirty="0"/>
          </a:p>
          <a:p>
            <a:r>
              <a:rPr lang="en-US" dirty="0" err="1"/>
              <a:t>Piense</a:t>
            </a:r>
            <a:r>
              <a:rPr lang="en-US" dirty="0"/>
              <a:t> </a:t>
            </a:r>
            <a:r>
              <a:rPr lang="en-US" dirty="0" err="1"/>
              <a:t>en</a:t>
            </a:r>
            <a:r>
              <a:rPr lang="en-US" dirty="0"/>
              <a:t> el </a:t>
            </a:r>
            <a:r>
              <a:rPr lang="en-US" dirty="0" err="1"/>
              <a:t>tiempo</a:t>
            </a:r>
            <a:r>
              <a:rPr lang="en-US" dirty="0"/>
              <a:t> </a:t>
            </a:r>
            <a:r>
              <a:rPr lang="en-US" dirty="0" err="1"/>
              <a:t>requerido</a:t>
            </a:r>
            <a:endParaRPr lang="en-US" dirty="0"/>
          </a:p>
          <a:p>
            <a:r>
              <a:rPr lang="en-US" dirty="0" err="1"/>
              <a:t>Piense</a:t>
            </a:r>
            <a:r>
              <a:rPr lang="en-US" dirty="0"/>
              <a:t> </a:t>
            </a:r>
            <a:r>
              <a:rPr lang="en-US" dirty="0" err="1"/>
              <a:t>en</a:t>
            </a:r>
            <a:r>
              <a:rPr lang="en-US" dirty="0"/>
              <a:t> las </a:t>
            </a:r>
            <a:r>
              <a:rPr lang="en-US" dirty="0" err="1"/>
              <a:t>cosas</a:t>
            </a:r>
            <a:r>
              <a:rPr lang="en-US" dirty="0"/>
              <a:t> o </a:t>
            </a:r>
            <a:r>
              <a:rPr lang="en-US" dirty="0" err="1"/>
              <a:t>actividades</a:t>
            </a:r>
            <a:r>
              <a:rPr lang="en-US" dirty="0"/>
              <a:t> que </a:t>
            </a:r>
            <a:r>
              <a:rPr lang="en-US" dirty="0" err="1"/>
              <a:t>necesiten</a:t>
            </a:r>
            <a:r>
              <a:rPr lang="en-US" dirty="0"/>
              <a:t> </a:t>
            </a:r>
            <a:r>
              <a:rPr lang="en-US" dirty="0" err="1"/>
              <a:t>tiempo</a:t>
            </a:r>
            <a:r>
              <a:rPr lang="en-US" dirty="0"/>
              <a:t> </a:t>
            </a:r>
            <a:r>
              <a:rPr lang="en-US" dirty="0" err="1"/>
              <a:t>adicional</a:t>
            </a:r>
            <a:endParaRPr lang="en-US" dirty="0"/>
          </a:p>
        </p:txBody>
      </p:sp>
    </p:spTree>
    <p:extLst>
      <p:ext uri="{BB962C8B-B14F-4D97-AF65-F5344CB8AC3E}">
        <p14:creationId xmlns:p14="http://schemas.microsoft.com/office/powerpoint/2010/main" val="4015198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Organizar</a:t>
            </a:r>
            <a:r>
              <a:rPr lang="en-US" dirty="0"/>
              <a:t> </a:t>
            </a:r>
            <a:r>
              <a:rPr lang="en-US" dirty="0" smtClean="0"/>
              <a:t>la </a:t>
            </a:r>
            <a:r>
              <a:rPr lang="en-US" dirty="0" err="1" smtClean="0"/>
              <a:t>capacitación</a:t>
            </a:r>
            <a:r>
              <a:rPr lang="en-US" dirty="0" smtClean="0"/>
              <a:t> </a:t>
            </a:r>
            <a:endParaRPr lang="en-US" dirty="0"/>
          </a:p>
        </p:txBody>
      </p:sp>
      <p:sp>
        <p:nvSpPr>
          <p:cNvPr id="3" name="Content Placeholder 2"/>
          <p:cNvSpPr>
            <a:spLocks noGrp="1"/>
          </p:cNvSpPr>
          <p:nvPr>
            <p:ph idx="1"/>
          </p:nvPr>
        </p:nvSpPr>
        <p:spPr>
          <a:xfrm>
            <a:off x="6123295" y="1881500"/>
            <a:ext cx="4325203" cy="4351338"/>
          </a:xfrm>
        </p:spPr>
        <p:txBody>
          <a:bodyPr/>
          <a:lstStyle/>
          <a:p>
            <a:r>
              <a:rPr lang="en-US" dirty="0" err="1"/>
              <a:t>Seleccione</a:t>
            </a:r>
            <a:r>
              <a:rPr lang="en-US" dirty="0"/>
              <a:t> </a:t>
            </a:r>
            <a:r>
              <a:rPr lang="en-US" dirty="0" err="1"/>
              <a:t>los</a:t>
            </a:r>
            <a:r>
              <a:rPr lang="en-US" dirty="0"/>
              <a:t> </a:t>
            </a:r>
            <a:r>
              <a:rPr lang="en-US" dirty="0" err="1"/>
              <a:t>materiales</a:t>
            </a:r>
            <a:r>
              <a:rPr lang="en-US" dirty="0"/>
              <a:t> y </a:t>
            </a:r>
            <a:r>
              <a:rPr lang="en-US" dirty="0" err="1"/>
              <a:t>recursos</a:t>
            </a:r>
            <a:r>
              <a:rPr lang="en-US" dirty="0"/>
              <a:t> </a:t>
            </a:r>
            <a:r>
              <a:rPr lang="en-US" dirty="0" err="1"/>
              <a:t>educativos</a:t>
            </a:r>
            <a:r>
              <a:rPr lang="en-US" dirty="0"/>
              <a:t> que </a:t>
            </a:r>
            <a:r>
              <a:rPr lang="en-US" dirty="0" err="1"/>
              <a:t>utilizará</a:t>
            </a:r>
            <a:r>
              <a:rPr lang="en-US" dirty="0"/>
              <a:t>.</a:t>
            </a:r>
          </a:p>
          <a:p>
            <a:r>
              <a:rPr lang="en-US" dirty="0" err="1"/>
              <a:t>Haga</a:t>
            </a:r>
            <a:r>
              <a:rPr lang="en-US" dirty="0"/>
              <a:t> </a:t>
            </a:r>
            <a:r>
              <a:rPr lang="en-US" dirty="0" err="1"/>
              <a:t>una</a:t>
            </a:r>
            <a:r>
              <a:rPr lang="en-US" dirty="0"/>
              <a:t> </a:t>
            </a:r>
            <a:r>
              <a:rPr lang="en-US" dirty="0" err="1"/>
              <a:t>lista</a:t>
            </a:r>
            <a:r>
              <a:rPr lang="en-US" dirty="0"/>
              <a:t> de </a:t>
            </a:r>
            <a:r>
              <a:rPr lang="en-US" dirty="0" err="1"/>
              <a:t>los</a:t>
            </a:r>
            <a:r>
              <a:rPr lang="en-US" dirty="0"/>
              <a:t> </a:t>
            </a:r>
            <a:r>
              <a:rPr lang="en-US" dirty="0" err="1"/>
              <a:t>equipos</a:t>
            </a:r>
            <a:r>
              <a:rPr lang="en-US" dirty="0"/>
              <a:t> y </a:t>
            </a:r>
            <a:r>
              <a:rPr lang="en-US" dirty="0" err="1"/>
              <a:t>suministros</a:t>
            </a:r>
            <a:r>
              <a:rPr lang="en-US" dirty="0"/>
              <a:t> </a:t>
            </a:r>
            <a:r>
              <a:rPr lang="en-US" dirty="0" err="1"/>
              <a:t>necesarios</a:t>
            </a:r>
            <a:endParaRPr lang="en-US" dirty="0"/>
          </a:p>
          <a:p>
            <a:r>
              <a:rPr lang="en-US" dirty="0" err="1"/>
              <a:t>Consideraciones</a:t>
            </a:r>
            <a:r>
              <a:rPr lang="en-US" dirty="0"/>
              <a:t> </a:t>
            </a:r>
            <a:r>
              <a:rPr lang="en-US" dirty="0" err="1"/>
              <a:t>adicionales</a:t>
            </a:r>
            <a:endParaRPr lang="en-US" dirty="0"/>
          </a:p>
          <a:p>
            <a:endParaRPr lang="en-US" dirty="0"/>
          </a:p>
          <a:p>
            <a:endParaRPr lang="en-US" dirty="0"/>
          </a:p>
        </p:txBody>
      </p:sp>
      <p:sp>
        <p:nvSpPr>
          <p:cNvPr id="7" name="TextBox 6"/>
          <p:cNvSpPr txBox="1"/>
          <p:nvPr/>
        </p:nvSpPr>
        <p:spPr>
          <a:xfrm>
            <a:off x="35961" y="6488668"/>
            <a:ext cx="6258822" cy="307777"/>
          </a:xfrm>
          <a:prstGeom prst="rect">
            <a:avLst/>
          </a:prstGeom>
          <a:noFill/>
        </p:spPr>
        <p:txBody>
          <a:bodyPr wrap="square" rtlCol="0">
            <a:spAutoFit/>
          </a:bodyPr>
          <a:lstStyle/>
          <a:p>
            <a:r>
              <a:rPr lang="en-US" sz="1400" dirty="0" err="1"/>
              <a:t>Crédito</a:t>
            </a:r>
            <a:r>
              <a:rPr lang="en-US" sz="1400" dirty="0"/>
              <a:t> de imagen: Jennifer Weber, Arizona Department of Agriculture</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06496"/>
            <a:ext cx="5690752" cy="5115510"/>
          </a:xfrm>
          <a:prstGeom prst="rect">
            <a:avLst/>
          </a:prstGeom>
        </p:spPr>
      </p:pic>
    </p:spTree>
    <p:extLst>
      <p:ext uri="{BB962C8B-B14F-4D97-AF65-F5344CB8AC3E}">
        <p14:creationId xmlns:p14="http://schemas.microsoft.com/office/powerpoint/2010/main" val="2556813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¿Cómo presenta la capacitación?</a:t>
            </a:r>
            <a:endParaRPr lang="en-US" dirty="0"/>
          </a:p>
        </p:txBody>
      </p:sp>
      <p:sp>
        <p:nvSpPr>
          <p:cNvPr id="5" name="Content Placeholder 4"/>
          <p:cNvSpPr>
            <a:spLocks noGrp="1"/>
          </p:cNvSpPr>
          <p:nvPr>
            <p:ph idx="1"/>
          </p:nvPr>
        </p:nvSpPr>
        <p:spPr>
          <a:xfrm>
            <a:off x="838200" y="1690687"/>
            <a:ext cx="10515600" cy="4670355"/>
          </a:xfrm>
        </p:spPr>
        <p:txBody>
          <a:bodyPr>
            <a:normAutofit fontScale="92500" lnSpcReduction="20000"/>
          </a:bodyPr>
          <a:lstStyle/>
          <a:p>
            <a:r>
              <a:rPr lang="es-ES" dirty="0"/>
              <a:t>La información debe presentarse oralmente, utilizando materiales escritos,  materiales audiovisuales o ambos</a:t>
            </a:r>
          </a:p>
          <a:p>
            <a:r>
              <a:rPr lang="es-ES" dirty="0" smtClean="0"/>
              <a:t>La capacitación </a:t>
            </a:r>
            <a:r>
              <a:rPr lang="es-ES" dirty="0"/>
              <a:t>debe ser proporcionado de una manera que los trabajadores y manipuladores comprendan</a:t>
            </a:r>
            <a:r>
              <a:rPr lang="en-US" dirty="0"/>
              <a:t> </a:t>
            </a:r>
          </a:p>
          <a:p>
            <a:r>
              <a:rPr lang="es-ES" dirty="0"/>
              <a:t>El sitio </a:t>
            </a:r>
            <a:r>
              <a:rPr lang="es-ES" dirty="0" smtClean="0"/>
              <a:t>de la capacitación </a:t>
            </a:r>
            <a:r>
              <a:rPr lang="es-ES" dirty="0"/>
              <a:t>debe estar razonablemente libre de distracciones y ser favorable para la capacitación</a:t>
            </a:r>
          </a:p>
          <a:p>
            <a:r>
              <a:rPr lang="es-ES" dirty="0"/>
              <a:t>Los materiales de capacitación para trabajadores o manipuladores deben estar aprobados por la EPA</a:t>
            </a:r>
          </a:p>
          <a:p>
            <a:r>
              <a:rPr lang="es-ES" dirty="0"/>
              <a:t>El curso de capacitación en su totalidad para calificar como capacitador de trabajadores o manipuladores debe estar aprobado por la EPA</a:t>
            </a:r>
          </a:p>
          <a:p>
            <a:r>
              <a:rPr lang="es-ES" dirty="0"/>
              <a:t>Un capacitador calificado debe estar presente (y el traductor si se utiliza) durante todo </a:t>
            </a:r>
            <a:r>
              <a:rPr lang="es-ES" dirty="0" smtClean="0"/>
              <a:t>la capacitación para </a:t>
            </a:r>
            <a:r>
              <a:rPr lang="es-ES" dirty="0"/>
              <a:t>responder a las preguntas de los participantes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11594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Tiempo</a:t>
            </a:r>
            <a:r>
              <a:rPr lang="en-US" dirty="0"/>
              <a:t> para </a:t>
            </a:r>
            <a:r>
              <a:rPr lang="en-US" dirty="0" err="1"/>
              <a:t>capacitar</a:t>
            </a:r>
            <a:endParaRPr lang="en-US" dirty="0"/>
          </a:p>
        </p:txBody>
      </p:sp>
      <p:sp>
        <p:nvSpPr>
          <p:cNvPr id="3" name="Content Placeholder 2"/>
          <p:cNvSpPr>
            <a:spLocks noGrp="1"/>
          </p:cNvSpPr>
          <p:nvPr>
            <p:ph idx="1"/>
          </p:nvPr>
        </p:nvSpPr>
        <p:spPr>
          <a:xfrm>
            <a:off x="5387301" y="1899089"/>
            <a:ext cx="6534189" cy="4351338"/>
          </a:xfrm>
        </p:spPr>
        <p:txBody>
          <a:bodyPr/>
          <a:lstStyle/>
          <a:p>
            <a:r>
              <a:rPr lang="es-ES_tradnl" dirty="0" smtClean="0"/>
              <a:t>De a los asistentes información personal y antecedentes del entrenamiento</a:t>
            </a:r>
          </a:p>
          <a:p>
            <a:r>
              <a:rPr lang="es-ES_tradnl" dirty="0" smtClean="0"/>
              <a:t>Involucre a los asistentes</a:t>
            </a:r>
          </a:p>
          <a:p>
            <a:r>
              <a:rPr lang="es-ES_tradnl" dirty="0" smtClean="0"/>
              <a:t>Diviértase</a:t>
            </a:r>
          </a:p>
          <a:p>
            <a:r>
              <a:rPr lang="es-ES_tradnl" dirty="0" smtClean="0"/>
              <a:t>Lea el grupo</a:t>
            </a:r>
            <a:endParaRPr lang="es-ES_tradnl" dirty="0"/>
          </a:p>
        </p:txBody>
      </p:sp>
      <p:sp>
        <p:nvSpPr>
          <p:cNvPr id="7" name="TextBox 6"/>
          <p:cNvSpPr txBox="1"/>
          <p:nvPr/>
        </p:nvSpPr>
        <p:spPr>
          <a:xfrm>
            <a:off x="0" y="6488428"/>
            <a:ext cx="6912864" cy="307777"/>
          </a:xfrm>
          <a:prstGeom prst="rect">
            <a:avLst/>
          </a:prstGeom>
          <a:noFill/>
        </p:spPr>
        <p:txBody>
          <a:bodyPr wrap="square" rtlCol="0">
            <a:spAutoFit/>
          </a:bodyPr>
          <a:lstStyle/>
          <a:p>
            <a:r>
              <a:rPr lang="en-US" sz="1400" dirty="0" err="1"/>
              <a:t>Crédito</a:t>
            </a:r>
            <a:r>
              <a:rPr lang="en-US" sz="1400" dirty="0"/>
              <a:t> de imagen: Jennifer Weber, Arizona Department of Agriculture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8400"/>
            <a:ext cx="4940300" cy="5139317"/>
          </a:xfrm>
          <a:prstGeom prst="rect">
            <a:avLst/>
          </a:prstGeom>
        </p:spPr>
      </p:pic>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600" b="1" dirty="0">
                <a:hlinkClick r:id="rId4" action="ppaction://hlinksldjump"/>
              </a:rPr>
              <a:t>Volver a la tabla de contenido</a:t>
            </a:r>
            <a:endParaRPr lang="en-US" sz="1600" b="1" dirty="0">
              <a:solidFill>
                <a:prstClr val="white"/>
              </a:solidFill>
            </a:endParaRPr>
          </a:p>
        </p:txBody>
      </p:sp>
    </p:spTree>
    <p:extLst>
      <p:ext uri="{BB962C8B-B14F-4D97-AF65-F5344CB8AC3E}">
        <p14:creationId xmlns:p14="http://schemas.microsoft.com/office/powerpoint/2010/main" val="1900407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err="1"/>
              <a:t>Sección</a:t>
            </a:r>
            <a:r>
              <a:rPr lang="en-US" sz="5400" dirty="0"/>
              <a:t> 3: </a:t>
            </a:r>
            <a:r>
              <a:rPr lang="es-ES" sz="5400" dirty="0" smtClean="0"/>
              <a:t>tareas </a:t>
            </a:r>
            <a:r>
              <a:rPr lang="es-ES" sz="5400" dirty="0"/>
              <a:t>y </a:t>
            </a:r>
            <a:r>
              <a:rPr lang="es-ES" sz="5400" dirty="0" smtClean="0"/>
              <a:t>restricciones para </a:t>
            </a:r>
            <a:r>
              <a:rPr lang="es-ES" sz="5400" dirty="0"/>
              <a:t>los e</a:t>
            </a:r>
            <a:r>
              <a:rPr lang="es-ES" sz="5400" dirty="0" smtClean="0"/>
              <a:t>mpleados agrícolas</a:t>
            </a:r>
            <a:endParaRPr lang="en-US" sz="5400" dirty="0"/>
          </a:p>
        </p:txBody>
      </p:sp>
      <p:sp>
        <p:nvSpPr>
          <p:cNvPr id="3" name="Subtitle 2"/>
          <p:cNvSpPr>
            <a:spLocks noGrp="1"/>
          </p:cNvSpPr>
          <p:nvPr>
            <p:ph type="subTitle" idx="1"/>
          </p:nvPr>
        </p:nvSpPr>
        <p:spPr>
          <a:xfrm>
            <a:off x="955497" y="3602038"/>
            <a:ext cx="10037851" cy="993408"/>
          </a:xfrm>
        </p:spPr>
        <p:txBody>
          <a:bodyPr/>
          <a:lstStyle/>
          <a:p>
            <a:r>
              <a:rPr lang="en-US" dirty="0" err="1"/>
              <a:t>Temas</a:t>
            </a:r>
            <a:r>
              <a:rPr lang="en-US" dirty="0"/>
              <a:t> de </a:t>
            </a:r>
            <a:r>
              <a:rPr lang="en-US" dirty="0" err="1" smtClean="0"/>
              <a:t>capacitación</a:t>
            </a:r>
            <a:r>
              <a:rPr lang="en-US" dirty="0" smtClean="0"/>
              <a:t> </a:t>
            </a:r>
            <a:r>
              <a:rPr lang="en-US" dirty="0"/>
              <a:t>para </a:t>
            </a:r>
            <a:r>
              <a:rPr lang="en-US" dirty="0" err="1" smtClean="0"/>
              <a:t>trabajadores</a:t>
            </a:r>
            <a:r>
              <a:rPr lang="en-US" dirty="0" smtClean="0"/>
              <a:t> </a:t>
            </a:r>
            <a:r>
              <a:rPr lang="en-US" dirty="0"/>
              <a:t>y </a:t>
            </a:r>
            <a:r>
              <a:rPr lang="en-US" dirty="0" err="1" smtClean="0"/>
              <a:t>manipuladores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88244" y="6518028"/>
            <a:ext cx="3103756"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385398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Tareas</a:t>
            </a:r>
            <a:r>
              <a:rPr lang="en-US" dirty="0"/>
              <a:t> de </a:t>
            </a:r>
            <a:r>
              <a:rPr lang="en-US" dirty="0" err="1" smtClean="0"/>
              <a:t>trabajadores</a:t>
            </a:r>
            <a:endParaRPr lang="en-US" dirty="0"/>
          </a:p>
        </p:txBody>
      </p:sp>
      <p:sp>
        <p:nvSpPr>
          <p:cNvPr id="6" name="Content Placeholder 5"/>
          <p:cNvSpPr>
            <a:spLocks noGrp="1"/>
          </p:cNvSpPr>
          <p:nvPr>
            <p:ph idx="1"/>
          </p:nvPr>
        </p:nvSpPr>
        <p:spPr/>
        <p:txBody>
          <a:bodyPr/>
          <a:lstStyle/>
          <a:p>
            <a:r>
              <a:rPr lang="en-US" dirty="0" err="1"/>
              <a:t>Trabajan</a:t>
            </a:r>
            <a:r>
              <a:rPr lang="en-US" dirty="0"/>
              <a:t> </a:t>
            </a:r>
            <a:r>
              <a:rPr lang="en-US" dirty="0" err="1"/>
              <a:t>en</a:t>
            </a:r>
            <a:r>
              <a:rPr lang="en-US" dirty="0"/>
              <a:t> </a:t>
            </a:r>
            <a:r>
              <a:rPr lang="en-US" dirty="0" err="1"/>
              <a:t>campos</a:t>
            </a:r>
            <a:r>
              <a:rPr lang="en-US" dirty="0"/>
              <a:t> </a:t>
            </a:r>
            <a:r>
              <a:rPr lang="en-US" dirty="0" err="1"/>
              <a:t>tratados</a:t>
            </a:r>
            <a:endParaRPr lang="en-US" dirty="0"/>
          </a:p>
          <a:p>
            <a:r>
              <a:rPr lang="en-US" dirty="0" err="1" smtClean="0"/>
              <a:t>Realizan</a:t>
            </a:r>
            <a:r>
              <a:rPr lang="en-US" dirty="0" smtClean="0"/>
              <a:t> </a:t>
            </a:r>
            <a:r>
              <a:rPr lang="en-US" dirty="0" err="1" smtClean="0"/>
              <a:t>actividades</a:t>
            </a:r>
            <a:r>
              <a:rPr lang="en-US" dirty="0" smtClean="0"/>
              <a:t> y </a:t>
            </a:r>
            <a:r>
              <a:rPr lang="en-US" dirty="0" err="1"/>
              <a:t>tareas</a:t>
            </a:r>
            <a:r>
              <a:rPr lang="en-US" dirty="0"/>
              <a:t> </a:t>
            </a:r>
            <a:r>
              <a:rPr lang="en-US" dirty="0" err="1"/>
              <a:t>agrícolas</a:t>
            </a:r>
            <a:endParaRPr lang="en-US" dirty="0"/>
          </a:p>
          <a:p>
            <a:r>
              <a:rPr lang="en-US" dirty="0" err="1" smtClean="0"/>
              <a:t>Estan</a:t>
            </a:r>
            <a:r>
              <a:rPr lang="en-US" dirty="0" smtClean="0"/>
              <a:t> </a:t>
            </a:r>
            <a:r>
              <a:rPr lang="en-US" dirty="0" err="1"/>
              <a:t>e</a:t>
            </a:r>
            <a:r>
              <a:rPr lang="en-US" dirty="0" err="1" smtClean="0"/>
              <a:t>xpuestos</a:t>
            </a:r>
            <a:r>
              <a:rPr lang="en-US" dirty="0" smtClean="0"/>
              <a:t> a </a:t>
            </a:r>
            <a:r>
              <a:rPr lang="en-US" dirty="0" err="1"/>
              <a:t>residuos</a:t>
            </a:r>
            <a:r>
              <a:rPr lang="en-US" dirty="0"/>
              <a:t> de </a:t>
            </a:r>
            <a:r>
              <a:rPr lang="en-US" dirty="0" err="1"/>
              <a:t>pesticidas</a:t>
            </a:r>
            <a:endParaRPr lang="en-US" dirty="0"/>
          </a:p>
          <a:p>
            <a:r>
              <a:rPr lang="en-US" dirty="0"/>
              <a:t>NO MANEJAN PESTICIDAS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err="1" smtClean="0"/>
              <a:t>Crédito</a:t>
            </a:r>
            <a:r>
              <a:rPr lang="en-US" dirty="0" smtClean="0"/>
              <a:t> de la imagen: </a:t>
            </a:r>
            <a:r>
              <a:rPr lang="en-US" dirty="0"/>
              <a:t>Chazzbo Media</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1084743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Trabajadores</a:t>
            </a:r>
            <a:r>
              <a:rPr lang="en-US" dirty="0" smtClean="0"/>
              <a:t> </a:t>
            </a:r>
            <a:r>
              <a:rPr lang="en-US" dirty="0"/>
              <a:t>de </a:t>
            </a:r>
            <a:r>
              <a:rPr lang="en-US" dirty="0" smtClean="0"/>
              <a:t>entrada </a:t>
            </a:r>
            <a:r>
              <a:rPr lang="en-US" dirty="0" err="1" smtClean="0"/>
              <a:t>anticipada</a:t>
            </a:r>
            <a:endParaRPr lang="en-US" dirty="0"/>
          </a:p>
        </p:txBody>
      </p:sp>
      <p:sp>
        <p:nvSpPr>
          <p:cNvPr id="6" name="Content Placeholder 5"/>
          <p:cNvSpPr>
            <a:spLocks noGrp="1"/>
          </p:cNvSpPr>
          <p:nvPr>
            <p:ph idx="1"/>
          </p:nvPr>
        </p:nvSpPr>
        <p:spPr>
          <a:xfrm>
            <a:off x="5565912" y="2024078"/>
            <a:ext cx="5787887" cy="4351338"/>
          </a:xfrm>
        </p:spPr>
        <p:txBody>
          <a:bodyPr>
            <a:normAutofit/>
          </a:bodyPr>
          <a:lstStyle/>
          <a:p>
            <a:r>
              <a:rPr lang="en-US" dirty="0" smtClean="0"/>
              <a:t>Deben </a:t>
            </a:r>
            <a:r>
              <a:rPr lang="en-US" dirty="0" err="1" smtClean="0"/>
              <a:t>estar</a:t>
            </a:r>
            <a:r>
              <a:rPr lang="en-US" dirty="0" smtClean="0"/>
              <a:t> </a:t>
            </a:r>
            <a:r>
              <a:rPr lang="en-US" dirty="0" err="1" smtClean="0"/>
              <a:t>capacitados</a:t>
            </a:r>
            <a:r>
              <a:rPr lang="en-US" dirty="0" smtClean="0"/>
              <a:t> para </a:t>
            </a:r>
            <a:r>
              <a:rPr lang="en-US" dirty="0" err="1" smtClean="0"/>
              <a:t>entrar</a:t>
            </a:r>
            <a:r>
              <a:rPr lang="en-US" dirty="0" smtClean="0"/>
              <a:t> en un </a:t>
            </a:r>
            <a:r>
              <a:rPr lang="en-US" dirty="0" err="1" smtClean="0"/>
              <a:t>área</a:t>
            </a:r>
            <a:r>
              <a:rPr lang="en-US" dirty="0" smtClean="0"/>
              <a:t> </a:t>
            </a:r>
            <a:r>
              <a:rPr lang="en-US" dirty="0" err="1"/>
              <a:t>tratada</a:t>
            </a:r>
            <a:r>
              <a:rPr lang="en-US" dirty="0"/>
              <a:t> </a:t>
            </a:r>
            <a:r>
              <a:rPr lang="en-US" dirty="0" err="1"/>
              <a:t>durante</a:t>
            </a:r>
            <a:r>
              <a:rPr lang="en-US" dirty="0"/>
              <a:t> el </a:t>
            </a:r>
            <a:r>
              <a:rPr lang="en-US" dirty="0" err="1"/>
              <a:t>intervalo</a:t>
            </a:r>
            <a:r>
              <a:rPr lang="en-US" dirty="0"/>
              <a:t> de entrada </a:t>
            </a:r>
            <a:r>
              <a:rPr lang="en-US" dirty="0" err="1"/>
              <a:t>restringida</a:t>
            </a:r>
            <a:r>
              <a:rPr lang="en-US" dirty="0"/>
              <a:t> (REI)</a:t>
            </a:r>
          </a:p>
          <a:p>
            <a:r>
              <a:rPr lang="es-ES" dirty="0"/>
              <a:t>Deben recibir </a:t>
            </a:r>
            <a:r>
              <a:rPr lang="es-ES" dirty="0" smtClean="0"/>
              <a:t>capacitación </a:t>
            </a:r>
            <a:r>
              <a:rPr lang="es-ES" dirty="0"/>
              <a:t>y protecciones adicionales de </a:t>
            </a:r>
            <a:r>
              <a:rPr lang="es-ES" dirty="0" smtClean="0"/>
              <a:t>entrada anticipada </a:t>
            </a:r>
            <a:r>
              <a:rPr lang="es-ES" dirty="0"/>
              <a:t>antes de entrar en un área tratada.</a:t>
            </a:r>
          </a:p>
          <a:p>
            <a:r>
              <a:rPr lang="en-US" dirty="0"/>
              <a:t>Deben </a:t>
            </a:r>
            <a:r>
              <a:rPr lang="en-US" dirty="0" err="1"/>
              <a:t>tener</a:t>
            </a:r>
            <a:r>
              <a:rPr lang="en-US" dirty="0"/>
              <a:t> </a:t>
            </a:r>
            <a:r>
              <a:rPr lang="en-US" dirty="0" err="1"/>
              <a:t>por</a:t>
            </a:r>
            <a:r>
              <a:rPr lang="en-US" dirty="0"/>
              <a:t> lo </a:t>
            </a:r>
            <a:r>
              <a:rPr lang="en-US" dirty="0" err="1"/>
              <a:t>menos</a:t>
            </a:r>
            <a:r>
              <a:rPr lang="en-US" dirty="0"/>
              <a:t> 18 </a:t>
            </a:r>
            <a:r>
              <a:rPr lang="en-US" dirty="0" err="1"/>
              <a:t>años</a:t>
            </a:r>
            <a:r>
              <a:rPr lang="en-US" dirty="0"/>
              <a:t> de </a:t>
            </a:r>
            <a:r>
              <a:rPr lang="en-US" dirty="0" err="1"/>
              <a:t>edad</a:t>
            </a:r>
            <a:endParaRPr lang="en-US" dirty="0"/>
          </a:p>
          <a:p>
            <a:r>
              <a:rPr lang="en-US" dirty="0"/>
              <a:t>NO MANEJAN PESTICIDAS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07777"/>
          </a:xfrm>
          <a:prstGeom prst="rect">
            <a:avLst/>
          </a:prstGeom>
          <a:noFill/>
        </p:spPr>
        <p:txBody>
          <a:bodyPr wrap="square" rtlCol="0">
            <a:spAutoFit/>
          </a:bodyPr>
          <a:lstStyle/>
          <a:p>
            <a:r>
              <a:rPr lang="en-US" sz="1400" dirty="0" err="1" smtClean="0"/>
              <a:t>Crédito</a:t>
            </a:r>
            <a:r>
              <a:rPr lang="en-US" sz="1400" dirty="0" smtClean="0"/>
              <a:t> de la imagen: </a:t>
            </a:r>
            <a:r>
              <a:rPr lang="en-US" sz="1400" dirty="0"/>
              <a:t>Betsy Buffington, Iowa State University</a:t>
            </a:r>
          </a:p>
        </p:txBody>
      </p:sp>
    </p:spTree>
    <p:extLst>
      <p:ext uri="{BB962C8B-B14F-4D97-AF65-F5344CB8AC3E}">
        <p14:creationId xmlns:p14="http://schemas.microsoft.com/office/powerpoint/2010/main" val="4023349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Tareas</a:t>
            </a:r>
            <a:r>
              <a:rPr lang="en-US" dirty="0"/>
              <a:t> de </a:t>
            </a:r>
            <a:r>
              <a:rPr lang="en-US" dirty="0" err="1" smtClean="0"/>
              <a:t>manipuladores</a:t>
            </a:r>
            <a:r>
              <a:rPr lang="en-US" dirty="0" smtClean="0"/>
              <a:t> de </a:t>
            </a:r>
            <a:r>
              <a:rPr lang="en-US" dirty="0" err="1" smtClean="0"/>
              <a:t>pesticidas</a:t>
            </a:r>
            <a:endParaRPr lang="en-US" dirty="0"/>
          </a:p>
        </p:txBody>
      </p:sp>
      <p:sp>
        <p:nvSpPr>
          <p:cNvPr id="7" name="Content Placeholder 6"/>
          <p:cNvSpPr>
            <a:spLocks noGrp="1"/>
          </p:cNvSpPr>
          <p:nvPr>
            <p:ph idx="1"/>
          </p:nvPr>
        </p:nvSpPr>
        <p:spPr>
          <a:xfrm>
            <a:off x="6347790" y="1825625"/>
            <a:ext cx="5006009" cy="4351338"/>
          </a:xfrm>
        </p:spPr>
        <p:txBody>
          <a:bodyPr/>
          <a:lstStyle/>
          <a:p>
            <a:r>
              <a:rPr lang="en-US" dirty="0" err="1"/>
              <a:t>Mezclar</a:t>
            </a:r>
            <a:r>
              <a:rPr lang="en-US" dirty="0"/>
              <a:t>, </a:t>
            </a:r>
            <a:r>
              <a:rPr lang="en-US" dirty="0" err="1"/>
              <a:t>cargar</a:t>
            </a:r>
            <a:r>
              <a:rPr lang="en-US" dirty="0"/>
              <a:t> or </a:t>
            </a:r>
            <a:r>
              <a:rPr lang="en-US" dirty="0" err="1"/>
              <a:t>aplicar</a:t>
            </a:r>
            <a:r>
              <a:rPr lang="en-US" dirty="0"/>
              <a:t> </a:t>
            </a:r>
            <a:r>
              <a:rPr lang="en-US" dirty="0" err="1"/>
              <a:t>pesticidas</a:t>
            </a:r>
            <a:endParaRPr lang="en-US" dirty="0"/>
          </a:p>
          <a:p>
            <a:r>
              <a:rPr lang="en-US" dirty="0" err="1"/>
              <a:t>Reparar</a:t>
            </a:r>
            <a:r>
              <a:rPr lang="en-US" dirty="0"/>
              <a:t> el </a:t>
            </a:r>
            <a:r>
              <a:rPr lang="en-US" dirty="0" err="1"/>
              <a:t>equipo</a:t>
            </a:r>
            <a:r>
              <a:rPr lang="en-US" dirty="0"/>
              <a:t> de </a:t>
            </a:r>
            <a:r>
              <a:rPr lang="en-US" dirty="0" err="1"/>
              <a:t>aplicación</a:t>
            </a:r>
            <a:endParaRPr lang="en-US" dirty="0"/>
          </a:p>
          <a:p>
            <a:r>
              <a:rPr lang="en-US" dirty="0"/>
              <a:t>¡SÍ! Los </a:t>
            </a:r>
            <a:r>
              <a:rPr lang="en-US" dirty="0" err="1"/>
              <a:t>mecánicos</a:t>
            </a:r>
            <a:r>
              <a:rPr lang="en-US" dirty="0"/>
              <a:t> son </a:t>
            </a:r>
            <a:r>
              <a:rPr lang="en-US" dirty="0" err="1" smtClean="0"/>
              <a:t>manipuladores</a:t>
            </a:r>
            <a:endParaRPr lang="en-US" dirty="0"/>
          </a:p>
          <a:p>
            <a:r>
              <a:rPr lang="en-US" dirty="0" smtClean="0"/>
              <a:t>Los </a:t>
            </a:r>
            <a:r>
              <a:rPr lang="en-US" dirty="0" err="1" smtClean="0"/>
              <a:t>manipuladores</a:t>
            </a:r>
            <a:r>
              <a:rPr lang="en-US" dirty="0" smtClean="0"/>
              <a:t> </a:t>
            </a:r>
            <a:r>
              <a:rPr lang="en-US" dirty="0" err="1" smtClean="0"/>
              <a:t>deben</a:t>
            </a:r>
            <a:r>
              <a:rPr lang="en-US" dirty="0" smtClean="0"/>
              <a:t> </a:t>
            </a:r>
            <a:r>
              <a:rPr lang="en-US" dirty="0" err="1" smtClean="0"/>
              <a:t>tener</a:t>
            </a:r>
            <a:r>
              <a:rPr lang="en-US" dirty="0" smtClean="0"/>
              <a:t> </a:t>
            </a:r>
            <a:r>
              <a:rPr lang="en-US" dirty="0" err="1" smtClean="0"/>
              <a:t>por</a:t>
            </a:r>
            <a:r>
              <a:rPr lang="en-US" dirty="0" smtClean="0"/>
              <a:t> lo </a:t>
            </a:r>
            <a:r>
              <a:rPr lang="en-US" dirty="0" err="1" smtClean="0"/>
              <a:t>menos</a:t>
            </a:r>
            <a:r>
              <a:rPr lang="en-US" dirty="0" smtClean="0"/>
              <a:t> 18 </a:t>
            </a:r>
            <a:r>
              <a:rPr lang="en-US" dirty="0" err="1"/>
              <a:t>años</a:t>
            </a:r>
            <a:r>
              <a:rPr lang="en-US" dirty="0"/>
              <a:t> de </a:t>
            </a:r>
            <a:r>
              <a:rPr lang="en-US" dirty="0" err="1"/>
              <a:t>edad</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07777"/>
          </a:xfrm>
          <a:prstGeom prst="rect">
            <a:avLst/>
          </a:prstGeom>
          <a:noFill/>
        </p:spPr>
        <p:txBody>
          <a:bodyPr wrap="square" rtlCol="0">
            <a:spAutoFit/>
          </a:bodyPr>
          <a:lstStyle/>
          <a:p>
            <a:r>
              <a:rPr lang="en-US" sz="1400" dirty="0" err="1" smtClean="0"/>
              <a:t>Crédito</a:t>
            </a:r>
            <a:r>
              <a:rPr lang="en-US" sz="1400" dirty="0" smtClean="0"/>
              <a:t> de la imagen: </a:t>
            </a:r>
            <a:r>
              <a:rPr lang="en-US" sz="1400" dirty="0"/>
              <a:t>Chazzbo Media</a:t>
            </a:r>
          </a:p>
        </p:txBody>
      </p:sp>
      <p:sp>
        <p:nvSpPr>
          <p:cNvPr id="8" name="Rectangle 7"/>
          <p:cNvSpPr/>
          <p:nvPr/>
        </p:nvSpPr>
        <p:spPr>
          <a:xfrm>
            <a:off x="8809463" y="6518028"/>
            <a:ext cx="3382537"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5"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860196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86326" y="4471273"/>
            <a:ext cx="10925432" cy="1200329"/>
          </a:xfrm>
          <a:prstGeom prst="rect">
            <a:avLst/>
          </a:prstGeom>
          <a:solidFill>
            <a:schemeClr val="accent6">
              <a:lumMod val="60000"/>
              <a:lumOff val="40000"/>
            </a:schemeClr>
          </a:solidFill>
        </p:spPr>
        <p:txBody>
          <a:bodyPr wrap="square">
            <a:spAutoFit/>
          </a:bodyPr>
          <a:lstStyle/>
          <a:p>
            <a:pPr marL="514350" indent="-514350">
              <a:buFont typeface="+mj-lt"/>
              <a:buAutoNum type="arabicPeriod" startAt="9"/>
            </a:pPr>
            <a:r>
              <a:rPr lang="es-ES" sz="2400" dirty="0"/>
              <a:t>Información en las etiquetas de pesticidas </a:t>
            </a:r>
            <a:endParaRPr lang="en-US" sz="2400" dirty="0" smtClean="0"/>
          </a:p>
          <a:p>
            <a:pPr marL="514350" indent="-514350">
              <a:buFont typeface="+mj-lt"/>
              <a:buAutoNum type="arabicPeriod" startAt="9"/>
            </a:pPr>
            <a:r>
              <a:rPr lang="en-US" sz="2400" dirty="0" err="1" smtClean="0"/>
              <a:t>Protección</a:t>
            </a:r>
            <a:r>
              <a:rPr lang="en-US" sz="2400" dirty="0" smtClean="0"/>
              <a:t> </a:t>
            </a:r>
            <a:r>
              <a:rPr lang="en-US" sz="2400" dirty="0"/>
              <a:t>de las personas y el </a:t>
            </a:r>
            <a:r>
              <a:rPr lang="en-US" sz="2400" dirty="0" err="1"/>
              <a:t>medio</a:t>
            </a:r>
            <a:r>
              <a:rPr lang="en-US" sz="2400" dirty="0"/>
              <a:t> </a:t>
            </a:r>
            <a:r>
              <a:rPr lang="en-US" sz="2400" dirty="0" err="1"/>
              <a:t>ambiente</a:t>
            </a:r>
            <a:r>
              <a:rPr lang="en-US" sz="2400" dirty="0"/>
              <a:t> </a:t>
            </a:r>
            <a:r>
              <a:rPr lang="en-US" sz="2400" dirty="0" smtClean="0"/>
              <a:t>al </a:t>
            </a:r>
            <a:r>
              <a:rPr lang="en-US" sz="2400" dirty="0" err="1" smtClean="0"/>
              <a:t>utilizar</a:t>
            </a:r>
            <a:r>
              <a:rPr lang="en-US" sz="2400" dirty="0" smtClean="0"/>
              <a:t> </a:t>
            </a:r>
            <a:r>
              <a:rPr lang="en-US" sz="2400" dirty="0" err="1" smtClean="0"/>
              <a:t>pesticidas</a:t>
            </a:r>
            <a:endParaRPr lang="en-US" sz="2400" dirty="0"/>
          </a:p>
          <a:p>
            <a:pPr marL="514350" indent="-514350">
              <a:buFont typeface="+mj-lt"/>
              <a:buAutoNum type="arabicPeriod" startAt="9"/>
            </a:pPr>
            <a:r>
              <a:rPr lang="en-US" sz="2400" dirty="0" err="1"/>
              <a:t>Equipo</a:t>
            </a:r>
            <a:r>
              <a:rPr lang="en-US" sz="2400" dirty="0"/>
              <a:t> de </a:t>
            </a:r>
            <a:r>
              <a:rPr lang="en-US" sz="2400" dirty="0" err="1"/>
              <a:t>protección</a:t>
            </a:r>
            <a:r>
              <a:rPr lang="en-US" sz="2400" dirty="0"/>
              <a:t> personal (PPE, </a:t>
            </a:r>
            <a:r>
              <a:rPr lang="en-US" sz="2400" dirty="0" err="1"/>
              <a:t>por</a:t>
            </a:r>
            <a:r>
              <a:rPr lang="en-US" sz="2400" dirty="0"/>
              <a:t> </a:t>
            </a:r>
            <a:r>
              <a:rPr lang="en-US" sz="2400" dirty="0" err="1"/>
              <a:t>sus</a:t>
            </a:r>
            <a:r>
              <a:rPr lang="en-US" sz="2400" dirty="0"/>
              <a:t> </a:t>
            </a:r>
            <a:r>
              <a:rPr lang="en-US" sz="2400" dirty="0" err="1"/>
              <a:t>siglas</a:t>
            </a:r>
            <a:r>
              <a:rPr lang="en-US" sz="2400" dirty="0"/>
              <a:t> </a:t>
            </a:r>
            <a:r>
              <a:rPr lang="en-US" sz="2400" dirty="0" err="1"/>
              <a:t>en</a:t>
            </a:r>
            <a:r>
              <a:rPr lang="en-US" sz="2400" dirty="0"/>
              <a:t> </a:t>
            </a:r>
            <a:r>
              <a:rPr lang="en-US" sz="2400" dirty="0" err="1"/>
              <a:t>inglés</a:t>
            </a:r>
            <a:r>
              <a:rPr lang="en-US" sz="2400" dirty="0"/>
              <a:t>)</a:t>
            </a:r>
          </a:p>
        </p:txBody>
      </p:sp>
      <p:sp>
        <p:nvSpPr>
          <p:cNvPr id="2" name="Title 1"/>
          <p:cNvSpPr>
            <a:spLocks noGrp="1"/>
          </p:cNvSpPr>
          <p:nvPr>
            <p:ph type="title"/>
          </p:nvPr>
        </p:nvSpPr>
        <p:spPr>
          <a:xfrm>
            <a:off x="838200" y="365125"/>
            <a:ext cx="10515600" cy="764827"/>
          </a:xfrm>
        </p:spPr>
        <p:txBody>
          <a:bodyPr/>
          <a:lstStyle/>
          <a:p>
            <a:r>
              <a:rPr lang="en-US" dirty="0" err="1"/>
              <a:t>Tabla</a:t>
            </a:r>
            <a:r>
              <a:rPr lang="en-US" dirty="0"/>
              <a:t> de </a:t>
            </a:r>
            <a:r>
              <a:rPr lang="en-US" dirty="0" err="1" smtClean="0"/>
              <a:t>contenido</a:t>
            </a:r>
            <a:endParaRPr lang="en-US" dirty="0"/>
          </a:p>
        </p:txBody>
      </p:sp>
      <p:sp>
        <p:nvSpPr>
          <p:cNvPr id="3" name="Content Placeholder 2"/>
          <p:cNvSpPr>
            <a:spLocks noGrp="1"/>
          </p:cNvSpPr>
          <p:nvPr>
            <p:ph idx="1"/>
          </p:nvPr>
        </p:nvSpPr>
        <p:spPr>
          <a:xfrm>
            <a:off x="905663" y="1111201"/>
            <a:ext cx="10515600" cy="768352"/>
          </a:xfrm>
        </p:spPr>
        <p:txBody>
          <a:bodyPr>
            <a:normAutofit/>
          </a:bodyPr>
          <a:lstStyle/>
          <a:p>
            <a:pPr marL="514350" indent="-514350">
              <a:spcBef>
                <a:spcPts val="0"/>
              </a:spcBef>
              <a:buFont typeface="+mj-lt"/>
              <a:buAutoNum type="arabicPeriod"/>
            </a:pPr>
            <a:r>
              <a:rPr lang="en-US" sz="2400" dirty="0" err="1"/>
              <a:t>Leyes</a:t>
            </a:r>
            <a:r>
              <a:rPr lang="en-US" sz="2400" dirty="0"/>
              <a:t> y </a:t>
            </a:r>
            <a:r>
              <a:rPr lang="en-US" sz="2400" dirty="0" err="1"/>
              <a:t>reglamentos</a:t>
            </a:r>
            <a:endParaRPr lang="en-US" sz="2400" dirty="0"/>
          </a:p>
          <a:p>
            <a:pPr marL="514350" indent="-514350">
              <a:spcBef>
                <a:spcPts val="0"/>
              </a:spcBef>
              <a:buFont typeface="+mj-lt"/>
              <a:buAutoNum type="arabicPeriod"/>
            </a:pPr>
            <a:r>
              <a:rPr lang="en-US" sz="2400" dirty="0"/>
              <a:t>Preparación y requisitos de </a:t>
            </a:r>
            <a:r>
              <a:rPr lang="en-US" sz="2400" dirty="0" err="1"/>
              <a:t>capacitación</a:t>
            </a:r>
            <a:r>
              <a:rPr lang="en-US" sz="2400" dirty="0"/>
              <a:t> </a:t>
            </a:r>
          </a:p>
        </p:txBody>
      </p:sp>
      <p:sp>
        <p:nvSpPr>
          <p:cNvPr id="8" name="Content Placeholder 2"/>
          <p:cNvSpPr txBox="1">
            <a:spLocks/>
          </p:cNvSpPr>
          <p:nvPr/>
        </p:nvSpPr>
        <p:spPr>
          <a:xfrm>
            <a:off x="5525530" y="1551709"/>
            <a:ext cx="10515600" cy="4625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mj-lt"/>
              <a:buAutoNum type="arabicPeriod" startAt="3"/>
            </a:pPr>
            <a:endParaRPr lang="en-US" dirty="0"/>
          </a:p>
        </p:txBody>
      </p:sp>
      <p:sp>
        <p:nvSpPr>
          <p:cNvPr id="9" name="Rectangle 8"/>
          <p:cNvSpPr/>
          <p:nvPr/>
        </p:nvSpPr>
        <p:spPr>
          <a:xfrm>
            <a:off x="885386" y="1898950"/>
            <a:ext cx="10925432" cy="2677656"/>
          </a:xfrm>
          <a:prstGeom prst="rect">
            <a:avLst/>
          </a:prstGeom>
          <a:pattFill prst="pct60">
            <a:fgClr>
              <a:schemeClr val="accent6">
                <a:lumMod val="20000"/>
                <a:lumOff val="80000"/>
              </a:schemeClr>
            </a:fgClr>
            <a:bgClr>
              <a:schemeClr val="bg1"/>
            </a:bgClr>
          </a:pattFill>
        </p:spPr>
        <p:txBody>
          <a:bodyPr wrap="square">
            <a:spAutoFit/>
          </a:bodyPr>
          <a:lstStyle/>
          <a:p>
            <a:pPr marL="514350" indent="-514350">
              <a:buFont typeface="+mj-lt"/>
              <a:buAutoNum type="arabicPeriod" startAt="3"/>
            </a:pPr>
            <a:r>
              <a:rPr lang="en-US" sz="2400" dirty="0"/>
              <a:t>Tareas y </a:t>
            </a:r>
            <a:r>
              <a:rPr lang="en-US" sz="2400" dirty="0" err="1"/>
              <a:t>restricciones</a:t>
            </a:r>
            <a:r>
              <a:rPr lang="en-US" sz="2400" dirty="0"/>
              <a:t> para </a:t>
            </a:r>
            <a:r>
              <a:rPr lang="en-US" sz="2400" dirty="0" err="1" smtClean="0"/>
              <a:t>los</a:t>
            </a:r>
            <a:r>
              <a:rPr lang="en-US" sz="2400" dirty="0" smtClean="0"/>
              <a:t> </a:t>
            </a:r>
            <a:r>
              <a:rPr lang="en-US" sz="2400" dirty="0" err="1" smtClean="0"/>
              <a:t>empleados</a:t>
            </a:r>
            <a:r>
              <a:rPr lang="en-US" sz="2400" dirty="0" smtClean="0"/>
              <a:t> </a:t>
            </a:r>
            <a:r>
              <a:rPr lang="en-US" sz="2400" dirty="0" err="1"/>
              <a:t>agrícolas</a:t>
            </a:r>
            <a:r>
              <a:rPr lang="en-US" sz="2400" dirty="0"/>
              <a:t> </a:t>
            </a:r>
            <a:endParaRPr lang="en-US" sz="2400" dirty="0" smtClean="0"/>
          </a:p>
          <a:p>
            <a:pPr marL="514350" indent="-514350">
              <a:buFont typeface="+mj-lt"/>
              <a:buAutoNum type="arabicPeriod" startAt="3"/>
            </a:pPr>
            <a:r>
              <a:rPr lang="es-ES" sz="2400" dirty="0"/>
              <a:t>Dónde </a:t>
            </a:r>
            <a:r>
              <a:rPr lang="es-ES" sz="2400" dirty="0" smtClean="0"/>
              <a:t>se </a:t>
            </a:r>
            <a:r>
              <a:rPr lang="es-ES" sz="2400" dirty="0"/>
              <a:t>puede encontrar </a:t>
            </a:r>
            <a:r>
              <a:rPr lang="es-ES" sz="2400" dirty="0" smtClean="0"/>
              <a:t>los pesticidas </a:t>
            </a:r>
            <a:r>
              <a:rPr lang="es-ES" sz="2400" dirty="0"/>
              <a:t>en el trabajo y cómo pueden entrar </a:t>
            </a:r>
            <a:r>
              <a:rPr lang="es-ES" sz="2400" dirty="0" smtClean="0"/>
              <a:t>a </a:t>
            </a:r>
            <a:r>
              <a:rPr lang="es-ES" sz="2400" dirty="0"/>
              <a:t>su cuerpo </a:t>
            </a:r>
            <a:endParaRPr lang="en-US" sz="2400" dirty="0"/>
          </a:p>
          <a:p>
            <a:pPr marL="514350" indent="-514350">
              <a:buFont typeface="+mj-lt"/>
              <a:buAutoNum type="arabicPeriod" startAt="3"/>
            </a:pPr>
            <a:r>
              <a:rPr lang="en-US" sz="2400" dirty="0" err="1"/>
              <a:t>E</a:t>
            </a:r>
            <a:r>
              <a:rPr lang="en-US" sz="2400" dirty="0" err="1" smtClean="0"/>
              <a:t>fectos</a:t>
            </a:r>
            <a:r>
              <a:rPr lang="en-US" sz="2400" dirty="0" smtClean="0"/>
              <a:t> de </a:t>
            </a:r>
            <a:r>
              <a:rPr lang="en-US" sz="2400" dirty="0" err="1" smtClean="0"/>
              <a:t>los</a:t>
            </a:r>
            <a:r>
              <a:rPr lang="en-US" sz="2400" dirty="0" smtClean="0"/>
              <a:t> </a:t>
            </a:r>
            <a:r>
              <a:rPr lang="en-US" sz="2400" dirty="0" err="1" smtClean="0"/>
              <a:t>pesticidas</a:t>
            </a:r>
            <a:r>
              <a:rPr lang="en-US" sz="2400" dirty="0" smtClean="0"/>
              <a:t> </a:t>
            </a:r>
            <a:r>
              <a:rPr lang="en-US" sz="2400" dirty="0" err="1" smtClean="0"/>
              <a:t>en</a:t>
            </a:r>
            <a:r>
              <a:rPr lang="en-US" sz="2400" dirty="0" smtClean="0"/>
              <a:t> la </a:t>
            </a:r>
            <a:r>
              <a:rPr lang="en-US" sz="2400" dirty="0" err="1" smtClean="0"/>
              <a:t>salud</a:t>
            </a:r>
            <a:endParaRPr lang="en-US" sz="2400" dirty="0" smtClean="0"/>
          </a:p>
          <a:p>
            <a:pPr marL="514350" indent="-514350">
              <a:buFont typeface="+mj-lt"/>
              <a:buAutoNum type="arabicPeriod" startAt="3"/>
            </a:pPr>
            <a:r>
              <a:rPr lang="es-ES" sz="2400" dirty="0" smtClean="0"/>
              <a:t>Pasos a seguir para reducir el riesgo de exposición a pesticidas</a:t>
            </a:r>
          </a:p>
          <a:p>
            <a:pPr marL="514350" indent="-514350">
              <a:buFont typeface="+mj-lt"/>
              <a:buAutoNum type="arabicPeriod" startAt="3"/>
            </a:pPr>
            <a:r>
              <a:rPr lang="es-ES" sz="2400" dirty="0"/>
              <a:t>Primeros auxilios para enfermedades y lesiones </a:t>
            </a:r>
            <a:r>
              <a:rPr lang="es-ES" sz="2400" dirty="0" smtClean="0"/>
              <a:t>causados por </a:t>
            </a:r>
            <a:r>
              <a:rPr lang="es-ES" sz="2400" dirty="0"/>
              <a:t>pesticidas </a:t>
            </a:r>
            <a:endParaRPr lang="en-US" sz="2400" dirty="0" smtClean="0"/>
          </a:p>
          <a:p>
            <a:pPr marL="514350" indent="-514350">
              <a:buFont typeface="+mj-lt"/>
              <a:buAutoNum type="arabicPeriod" startAt="3"/>
            </a:pPr>
            <a:r>
              <a:rPr lang="en-US" sz="2400" dirty="0" err="1" smtClean="0"/>
              <a:t>Responsabilidades</a:t>
            </a:r>
            <a:r>
              <a:rPr lang="en-US" sz="2400" dirty="0" smtClean="0"/>
              <a:t> </a:t>
            </a:r>
            <a:r>
              <a:rPr lang="en-US" sz="2400" dirty="0" err="1"/>
              <a:t>adicionales</a:t>
            </a:r>
            <a:r>
              <a:rPr lang="en-US" sz="2400" dirty="0"/>
              <a:t> del </a:t>
            </a:r>
            <a:r>
              <a:rPr lang="en-US" sz="2400" dirty="0" err="1"/>
              <a:t>empleador</a:t>
            </a:r>
            <a:endParaRPr lang="en-US" sz="2400" dirty="0"/>
          </a:p>
        </p:txBody>
      </p:sp>
      <p:sp>
        <p:nvSpPr>
          <p:cNvPr id="10" name="Rectangle 9"/>
          <p:cNvSpPr/>
          <p:nvPr/>
        </p:nvSpPr>
        <p:spPr>
          <a:xfrm>
            <a:off x="838199" y="5627650"/>
            <a:ext cx="10925433" cy="461665"/>
          </a:xfrm>
          <a:prstGeom prst="rect">
            <a:avLst/>
          </a:prstGeom>
        </p:spPr>
        <p:txBody>
          <a:bodyPr wrap="square">
            <a:spAutoFit/>
          </a:bodyPr>
          <a:lstStyle/>
          <a:p>
            <a:pPr marL="514350" indent="-514350">
              <a:buFont typeface="+mj-lt"/>
              <a:buAutoNum type="arabicPeriod" startAt="12"/>
            </a:pPr>
            <a:r>
              <a:rPr lang="en-US" sz="2400" dirty="0"/>
              <a:t>La </a:t>
            </a:r>
            <a:r>
              <a:rPr lang="en-US" sz="2400" dirty="0" smtClean="0"/>
              <a:t>entrada </a:t>
            </a:r>
            <a:r>
              <a:rPr lang="en-US" sz="2400" dirty="0" err="1" smtClean="0"/>
              <a:t>anticipada</a:t>
            </a:r>
            <a:r>
              <a:rPr lang="en-US" sz="2400" dirty="0" smtClean="0"/>
              <a:t> y </a:t>
            </a:r>
            <a:r>
              <a:rPr lang="en-US" sz="2400" dirty="0" err="1" smtClean="0"/>
              <a:t>edad</a:t>
            </a:r>
            <a:r>
              <a:rPr lang="en-US" sz="2400" dirty="0" smtClean="0"/>
              <a:t> </a:t>
            </a:r>
            <a:r>
              <a:rPr lang="en-US" sz="2400" dirty="0" err="1" smtClean="0"/>
              <a:t>mínima</a:t>
            </a:r>
            <a:r>
              <a:rPr lang="en-US" sz="2400" dirty="0" smtClean="0"/>
              <a:t> para </a:t>
            </a:r>
            <a:r>
              <a:rPr lang="en-US" sz="2400" dirty="0" err="1" smtClean="0"/>
              <a:t>trabajadores</a:t>
            </a:r>
            <a:r>
              <a:rPr lang="en-US" sz="2400" dirty="0" smtClean="0"/>
              <a:t> de entrada </a:t>
            </a:r>
            <a:r>
              <a:rPr lang="en-US" sz="2400" dirty="0" err="1" smtClean="0"/>
              <a:t>anticipada</a:t>
            </a:r>
            <a:endParaRPr lang="en-US" sz="2400" dirty="0"/>
          </a:p>
        </p:txBody>
      </p:sp>
      <p:sp>
        <p:nvSpPr>
          <p:cNvPr id="13" name="Rectangle 12"/>
          <p:cNvSpPr/>
          <p:nvPr/>
        </p:nvSpPr>
        <p:spPr>
          <a:xfrm>
            <a:off x="905663" y="6236825"/>
            <a:ext cx="333633" cy="289515"/>
          </a:xfrm>
          <a:prstGeom prst="rect">
            <a:avLst/>
          </a:prstGeom>
          <a:pattFill prst="ltUpDiag">
            <a:fgClr>
              <a:schemeClr val="accent6">
                <a:lumMod val="20000"/>
                <a:lumOff val="8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242954" y="6184354"/>
            <a:ext cx="5436584" cy="369332"/>
          </a:xfrm>
          <a:prstGeom prst="rect">
            <a:avLst/>
          </a:prstGeom>
          <a:noFill/>
        </p:spPr>
        <p:txBody>
          <a:bodyPr wrap="square" rtlCol="0">
            <a:spAutoFit/>
          </a:bodyPr>
          <a:lstStyle/>
          <a:p>
            <a:r>
              <a:rPr lang="en-US" dirty="0"/>
              <a:t>= </a:t>
            </a:r>
            <a:r>
              <a:rPr lang="en-US" sz="1600" dirty="0" err="1"/>
              <a:t>Temas</a:t>
            </a:r>
            <a:r>
              <a:rPr lang="en-US" sz="1600" dirty="0"/>
              <a:t> de </a:t>
            </a:r>
            <a:r>
              <a:rPr lang="en-US" sz="1600" dirty="0" err="1"/>
              <a:t>capacitación</a:t>
            </a:r>
            <a:r>
              <a:rPr lang="en-US" sz="1600" dirty="0"/>
              <a:t> para </a:t>
            </a:r>
            <a:r>
              <a:rPr lang="en-US" sz="1600" dirty="0" err="1"/>
              <a:t>trabajadores</a:t>
            </a:r>
            <a:r>
              <a:rPr lang="en-US" sz="1600" dirty="0"/>
              <a:t> y </a:t>
            </a:r>
            <a:r>
              <a:rPr lang="en-US" sz="1600" dirty="0" err="1"/>
              <a:t>manipuladores</a:t>
            </a:r>
            <a:endParaRPr lang="en-US" sz="1600" dirty="0"/>
          </a:p>
        </p:txBody>
      </p:sp>
      <p:sp>
        <p:nvSpPr>
          <p:cNvPr id="15" name="Rectangle 14"/>
          <p:cNvSpPr/>
          <p:nvPr/>
        </p:nvSpPr>
        <p:spPr>
          <a:xfrm>
            <a:off x="6767384" y="6238629"/>
            <a:ext cx="333633" cy="289515"/>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7188863" y="6215758"/>
            <a:ext cx="4877981" cy="369332"/>
          </a:xfrm>
          <a:prstGeom prst="rect">
            <a:avLst/>
          </a:prstGeom>
          <a:noFill/>
        </p:spPr>
        <p:txBody>
          <a:bodyPr wrap="square" rtlCol="0">
            <a:spAutoFit/>
          </a:bodyPr>
          <a:lstStyle/>
          <a:p>
            <a:r>
              <a:rPr lang="en-US" dirty="0"/>
              <a:t>= </a:t>
            </a:r>
            <a:r>
              <a:rPr lang="en-US" sz="1600" dirty="0" err="1"/>
              <a:t>Temas</a:t>
            </a:r>
            <a:r>
              <a:rPr lang="en-US" sz="1600" dirty="0"/>
              <a:t> </a:t>
            </a:r>
            <a:r>
              <a:rPr lang="en-US" sz="1600" dirty="0" err="1"/>
              <a:t>adicionales</a:t>
            </a:r>
            <a:r>
              <a:rPr lang="en-US" sz="1600" dirty="0"/>
              <a:t> </a:t>
            </a:r>
            <a:r>
              <a:rPr lang="en-US" sz="1600" dirty="0" err="1"/>
              <a:t>solamente</a:t>
            </a:r>
            <a:r>
              <a:rPr lang="en-US" sz="1600" dirty="0"/>
              <a:t> para </a:t>
            </a:r>
            <a:r>
              <a:rPr lang="en-US" sz="1600" dirty="0" err="1"/>
              <a:t>los</a:t>
            </a:r>
            <a:r>
              <a:rPr lang="en-US" sz="1600" dirty="0"/>
              <a:t> </a:t>
            </a:r>
            <a:r>
              <a:rPr lang="en-US" sz="1600" dirty="0" err="1"/>
              <a:t>manipuladores</a:t>
            </a:r>
            <a:r>
              <a:rPr lang="en-US" sz="1600" dirty="0"/>
              <a:t>  </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8451482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288" y="1122363"/>
            <a:ext cx="10105832" cy="2387600"/>
          </a:xfrm>
        </p:spPr>
        <p:txBody>
          <a:bodyPr>
            <a:normAutofit/>
          </a:bodyPr>
          <a:lstStyle/>
          <a:p>
            <a:r>
              <a:rPr lang="en-US" sz="4800" dirty="0" err="1"/>
              <a:t>Sección</a:t>
            </a:r>
            <a:r>
              <a:rPr lang="en-US" sz="4800" dirty="0"/>
              <a:t> 4: </a:t>
            </a:r>
            <a:r>
              <a:rPr lang="es-ES" sz="4800" dirty="0" smtClean="0"/>
              <a:t>dónde se puede encontrar los pesticidas </a:t>
            </a:r>
            <a:r>
              <a:rPr lang="es-ES" sz="4800" dirty="0"/>
              <a:t>en el </a:t>
            </a:r>
            <a:r>
              <a:rPr lang="es-ES" sz="4800" dirty="0" smtClean="0"/>
              <a:t>trabajo </a:t>
            </a:r>
            <a:r>
              <a:rPr lang="es-ES" sz="4800" dirty="0"/>
              <a:t>y </a:t>
            </a:r>
            <a:r>
              <a:rPr lang="es-ES" sz="4800" dirty="0" smtClean="0"/>
              <a:t>cómo pueden entrar </a:t>
            </a:r>
            <a:r>
              <a:rPr lang="es-ES" sz="4800" dirty="0"/>
              <a:t>a </a:t>
            </a:r>
            <a:r>
              <a:rPr lang="es-ES" sz="4800" dirty="0" smtClean="0"/>
              <a:t>su cuerpo</a:t>
            </a:r>
            <a:endParaRPr lang="en-US" sz="4800" dirty="0"/>
          </a:p>
        </p:txBody>
      </p:sp>
      <p:sp>
        <p:nvSpPr>
          <p:cNvPr id="3" name="Subtitle 2"/>
          <p:cNvSpPr>
            <a:spLocks noGrp="1"/>
          </p:cNvSpPr>
          <p:nvPr>
            <p:ph type="subTitle" idx="1"/>
          </p:nvPr>
        </p:nvSpPr>
        <p:spPr>
          <a:xfrm>
            <a:off x="1427594" y="3762149"/>
            <a:ext cx="9438526" cy="651463"/>
          </a:xfrm>
        </p:spPr>
        <p:txBody>
          <a:bodyPr>
            <a:normAutofit/>
          </a:bodyPr>
          <a:lstStyle/>
          <a:p>
            <a:r>
              <a:rPr lang="en-US" dirty="0" err="1"/>
              <a:t>Temas</a:t>
            </a:r>
            <a:r>
              <a:rPr lang="en-US" dirty="0"/>
              <a:t> de </a:t>
            </a:r>
            <a:r>
              <a:rPr lang="en-US" dirty="0" err="1"/>
              <a:t>c</a:t>
            </a:r>
            <a:r>
              <a:rPr lang="en-US" dirty="0" err="1" smtClean="0"/>
              <a:t>apacitación</a:t>
            </a:r>
            <a:r>
              <a:rPr lang="en-US" dirty="0" smtClean="0"/>
              <a:t> </a:t>
            </a:r>
            <a:r>
              <a:rPr lang="en-US" dirty="0"/>
              <a:t>para </a:t>
            </a:r>
            <a:r>
              <a:rPr lang="en-US" dirty="0" err="1"/>
              <a:t>t</a:t>
            </a:r>
            <a:r>
              <a:rPr lang="en-US" dirty="0" err="1" smtClean="0"/>
              <a:t>rabajadores</a:t>
            </a:r>
            <a:r>
              <a:rPr lang="en-US" dirty="0" smtClean="0"/>
              <a:t> </a:t>
            </a:r>
            <a:r>
              <a:rPr lang="en-US" dirty="0"/>
              <a:t>y </a:t>
            </a:r>
            <a:r>
              <a:rPr lang="en-US" dirty="0" err="1" smtClean="0"/>
              <a:t>manipuladores</a:t>
            </a:r>
            <a:endParaRPr lang="en-US" dirty="0"/>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8965580" y="6518028"/>
            <a:ext cx="322642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 action="ppaction://noaction"/>
              </a:rPr>
              <a:t>Volver a la tabla de contenido</a:t>
            </a:r>
            <a:endParaRPr lang="en-US" b="1" dirty="0">
              <a:solidFill>
                <a:prstClr val="white"/>
              </a:solidFill>
            </a:endParaRPr>
          </a:p>
        </p:txBody>
      </p:sp>
    </p:spTree>
    <p:extLst>
      <p:ext uri="{BB962C8B-B14F-4D97-AF65-F5344CB8AC3E}">
        <p14:creationId xmlns:p14="http://schemas.microsoft.com/office/powerpoint/2010/main" val="15132132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Tipos</a:t>
            </a:r>
            <a:r>
              <a:rPr lang="en-US" dirty="0"/>
              <a:t> de </a:t>
            </a:r>
            <a:r>
              <a:rPr lang="en-US" dirty="0" err="1" smtClean="0"/>
              <a:t>pesticidas</a:t>
            </a:r>
            <a:endParaRPr lang="en-US" dirty="0"/>
          </a:p>
        </p:txBody>
      </p:sp>
      <p:sp>
        <p:nvSpPr>
          <p:cNvPr id="17" name="Content Placeholder 16"/>
          <p:cNvSpPr>
            <a:spLocks noGrp="1"/>
          </p:cNvSpPr>
          <p:nvPr>
            <p:ph idx="1"/>
          </p:nvPr>
        </p:nvSpPr>
        <p:spPr>
          <a:xfrm>
            <a:off x="616449" y="1825625"/>
            <a:ext cx="5115611" cy="4351338"/>
          </a:xfrm>
        </p:spPr>
        <p:txBody>
          <a:bodyPr/>
          <a:lstStyle/>
          <a:p>
            <a:r>
              <a:rPr lang="en-US" dirty="0" err="1"/>
              <a:t>Insecticidas</a:t>
            </a:r>
            <a:r>
              <a:rPr lang="en-US" dirty="0"/>
              <a:t> – </a:t>
            </a:r>
            <a:r>
              <a:rPr lang="en-US" dirty="0" err="1"/>
              <a:t>controlan</a:t>
            </a:r>
            <a:r>
              <a:rPr lang="en-US" dirty="0"/>
              <a:t> </a:t>
            </a:r>
            <a:r>
              <a:rPr lang="en-US" dirty="0" err="1"/>
              <a:t>los</a:t>
            </a:r>
            <a:r>
              <a:rPr lang="en-US" dirty="0"/>
              <a:t> </a:t>
            </a:r>
            <a:r>
              <a:rPr lang="en-US" dirty="0" err="1"/>
              <a:t>insectos</a:t>
            </a:r>
            <a:r>
              <a:rPr lang="en-US" dirty="0"/>
              <a:t> </a:t>
            </a:r>
          </a:p>
          <a:p>
            <a:r>
              <a:rPr lang="en-US" dirty="0" err="1"/>
              <a:t>Herbicidas</a:t>
            </a:r>
            <a:r>
              <a:rPr lang="en-US" dirty="0"/>
              <a:t> – </a:t>
            </a:r>
            <a:r>
              <a:rPr lang="en-US" dirty="0" err="1"/>
              <a:t>controlan</a:t>
            </a:r>
            <a:r>
              <a:rPr lang="en-US" dirty="0"/>
              <a:t> las </a:t>
            </a:r>
            <a:r>
              <a:rPr lang="en-US" dirty="0" err="1"/>
              <a:t>malas</a:t>
            </a:r>
            <a:r>
              <a:rPr lang="en-US" dirty="0"/>
              <a:t> </a:t>
            </a:r>
            <a:r>
              <a:rPr lang="en-US" dirty="0" err="1"/>
              <a:t>hierbas</a:t>
            </a:r>
            <a:r>
              <a:rPr lang="en-US" dirty="0"/>
              <a:t>/</a:t>
            </a:r>
            <a:r>
              <a:rPr lang="en-US" dirty="0" err="1"/>
              <a:t>malezas</a:t>
            </a:r>
            <a:endParaRPr lang="en-US" dirty="0"/>
          </a:p>
          <a:p>
            <a:r>
              <a:rPr lang="en-US" dirty="0" err="1"/>
              <a:t>Fungicidas</a:t>
            </a:r>
            <a:r>
              <a:rPr lang="en-US" dirty="0"/>
              <a:t> – </a:t>
            </a:r>
            <a:r>
              <a:rPr lang="en-US" dirty="0" err="1"/>
              <a:t>controlan</a:t>
            </a:r>
            <a:r>
              <a:rPr lang="en-US" dirty="0"/>
              <a:t> </a:t>
            </a:r>
            <a:r>
              <a:rPr lang="en-US" dirty="0" err="1"/>
              <a:t>los</a:t>
            </a:r>
            <a:r>
              <a:rPr lang="en-US" dirty="0"/>
              <a:t> </a:t>
            </a:r>
            <a:r>
              <a:rPr lang="en-US" dirty="0" err="1" smtClean="0"/>
              <a:t>hongos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5" name="TextBox 4"/>
          <p:cNvSpPr txBox="1"/>
          <p:nvPr/>
        </p:nvSpPr>
        <p:spPr>
          <a:xfrm>
            <a:off x="6065293" y="6488668"/>
            <a:ext cx="6126707"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Ed Crow, Penn State Pesticide Education Program</a:t>
            </a:r>
          </a:p>
        </p:txBody>
      </p:sp>
    </p:spTree>
    <p:extLst>
      <p:ext uri="{BB962C8B-B14F-4D97-AF65-F5344CB8AC3E}">
        <p14:creationId xmlns:p14="http://schemas.microsoft.com/office/powerpoint/2010/main" val="3628374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a:xfrm>
            <a:off x="838199" y="196643"/>
            <a:ext cx="10515600" cy="1325563"/>
          </a:xfrm>
        </p:spPr>
        <p:txBody>
          <a:bodyPr/>
          <a:lstStyle/>
          <a:p>
            <a:r>
              <a:rPr lang="en-US" dirty="0" err="1"/>
              <a:t>Formulaciones</a:t>
            </a:r>
            <a:r>
              <a:rPr lang="en-US" dirty="0"/>
              <a:t> de </a:t>
            </a:r>
            <a:r>
              <a:rPr lang="en-US" dirty="0" err="1"/>
              <a:t>los</a:t>
            </a:r>
            <a:r>
              <a:rPr lang="en-US" dirty="0"/>
              <a:t> </a:t>
            </a:r>
            <a:r>
              <a:rPr lang="en-US" dirty="0" err="1"/>
              <a:t>p</a:t>
            </a:r>
            <a:r>
              <a:rPr lang="en-US" dirty="0" err="1" smtClean="0"/>
              <a:t>esticidas</a:t>
            </a:r>
            <a:endParaRPr lang="en-US" dirty="0"/>
          </a:p>
        </p:txBody>
      </p:sp>
      <p:sp>
        <p:nvSpPr>
          <p:cNvPr id="3" name="Content Placeholder 2"/>
          <p:cNvSpPr>
            <a:spLocks noGrp="1"/>
          </p:cNvSpPr>
          <p:nvPr>
            <p:ph idx="1"/>
          </p:nvPr>
        </p:nvSpPr>
        <p:spPr>
          <a:xfrm>
            <a:off x="6473370" y="1825625"/>
            <a:ext cx="4880429" cy="4351338"/>
          </a:xfrm>
        </p:spPr>
        <p:txBody>
          <a:bodyPr/>
          <a:lstStyle/>
          <a:p>
            <a:r>
              <a:rPr lang="en-US" dirty="0" err="1" smtClean="0"/>
              <a:t>Líquidos</a:t>
            </a:r>
            <a:endParaRPr lang="en-US" dirty="0"/>
          </a:p>
          <a:p>
            <a:r>
              <a:rPr lang="en-US" dirty="0" err="1"/>
              <a:t>Polvos</a:t>
            </a:r>
            <a:endParaRPr lang="en-US" dirty="0"/>
          </a:p>
          <a:p>
            <a:r>
              <a:rPr lang="en-US" dirty="0" err="1" smtClean="0"/>
              <a:t>Polvos</a:t>
            </a:r>
            <a:r>
              <a:rPr lang="en-US" dirty="0" smtClean="0"/>
              <a:t> </a:t>
            </a:r>
            <a:r>
              <a:rPr lang="en-US" dirty="0" err="1" smtClean="0"/>
              <a:t>mojables</a:t>
            </a:r>
            <a:endParaRPr lang="en-US" dirty="0" smtClean="0"/>
          </a:p>
          <a:p>
            <a:r>
              <a:rPr lang="en-US" dirty="0" err="1" smtClean="0"/>
              <a:t>Granulados</a:t>
            </a:r>
            <a:endParaRPr lang="en-US" dirty="0"/>
          </a:p>
          <a:p>
            <a:r>
              <a:rPr lang="en-US" dirty="0" err="1"/>
              <a:t>Comprimidos</a:t>
            </a:r>
            <a:endParaRPr lang="en-US" dirty="0"/>
          </a:p>
          <a:p>
            <a:r>
              <a:rPr lang="en-US" dirty="0"/>
              <a:t>Gases</a:t>
            </a:r>
          </a:p>
          <a:p>
            <a:r>
              <a:rPr lang="en-US" dirty="0" err="1"/>
              <a:t>Geles</a:t>
            </a:r>
            <a:endParaRPr lang="en-US" dirty="0"/>
          </a:p>
          <a:p>
            <a:r>
              <a:rPr lang="en-US" dirty="0" err="1"/>
              <a:t>Aerosoles</a:t>
            </a:r>
            <a:endParaRPr lang="en-US" dirty="0"/>
          </a:p>
        </p:txBody>
      </p:sp>
      <p:sp>
        <p:nvSpPr>
          <p:cNvPr id="6" name="TextBox 5"/>
          <p:cNvSpPr txBox="1"/>
          <p:nvPr/>
        </p:nvSpPr>
        <p:spPr>
          <a:xfrm>
            <a:off x="0" y="6488668"/>
            <a:ext cx="6850743"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Penn State Extension, The Pennsylvania State University</a:t>
            </a:r>
          </a:p>
        </p:txBody>
      </p:sp>
    </p:spTree>
    <p:extLst>
      <p:ext uri="{BB962C8B-B14F-4D97-AF65-F5344CB8AC3E}">
        <p14:creationId xmlns:p14="http://schemas.microsoft.com/office/powerpoint/2010/main" val="1663371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normAutofit fontScale="90000"/>
          </a:bodyPr>
          <a:lstStyle/>
          <a:p>
            <a:r>
              <a:rPr lang="en-US" altLang="en-US" dirty="0" err="1" smtClean="0"/>
              <a:t>En</a:t>
            </a:r>
            <a:r>
              <a:rPr lang="en-US" altLang="en-US" dirty="0" smtClean="0"/>
              <a:t> el </a:t>
            </a:r>
            <a:r>
              <a:rPr lang="en-US" altLang="en-US" dirty="0" err="1" smtClean="0"/>
              <a:t>trabajo</a:t>
            </a:r>
            <a:r>
              <a:rPr lang="en-US" altLang="en-US" dirty="0" smtClean="0"/>
              <a:t> se </a:t>
            </a:r>
            <a:r>
              <a:rPr lang="en-US" altLang="en-US" dirty="0" err="1" smtClean="0"/>
              <a:t>pueden</a:t>
            </a:r>
            <a:r>
              <a:rPr lang="en-US" altLang="en-US" dirty="0" smtClean="0"/>
              <a:t> </a:t>
            </a:r>
            <a:r>
              <a:rPr lang="en-US" altLang="en-US" dirty="0" err="1" smtClean="0"/>
              <a:t>encontrar</a:t>
            </a:r>
            <a:r>
              <a:rPr lang="en-US" altLang="en-US" dirty="0" smtClean="0"/>
              <a:t> </a:t>
            </a:r>
            <a:r>
              <a:rPr lang="en-US" altLang="en-US" dirty="0" err="1" smtClean="0"/>
              <a:t>pesticidas</a:t>
            </a:r>
            <a:r>
              <a:rPr lang="en-US" altLang="en-US" dirty="0" smtClean="0"/>
              <a:t> y </a:t>
            </a:r>
            <a:r>
              <a:rPr lang="en-US" altLang="en-US" dirty="0" err="1" smtClean="0"/>
              <a:t>los</a:t>
            </a:r>
            <a:r>
              <a:rPr lang="en-US" altLang="en-US" dirty="0" smtClean="0"/>
              <a:t> </a:t>
            </a:r>
            <a:r>
              <a:rPr lang="en-US" altLang="en-US" dirty="0" err="1" smtClean="0"/>
              <a:t>residuos</a:t>
            </a:r>
            <a:r>
              <a:rPr lang="en-US" altLang="en-US" dirty="0" smtClean="0"/>
              <a:t> de </a:t>
            </a:r>
            <a:r>
              <a:rPr lang="en-US" altLang="en-US" dirty="0" err="1" smtClean="0"/>
              <a:t>pesticidas</a:t>
            </a:r>
            <a:r>
              <a:rPr lang="en-US" altLang="en-US" dirty="0" smtClean="0"/>
              <a:t>:</a:t>
            </a:r>
            <a:endParaRPr lang="en-US" altLang="en-US" dirty="0"/>
          </a:p>
        </p:txBody>
      </p:sp>
      <p:sp>
        <p:nvSpPr>
          <p:cNvPr id="9" name="Content Placeholder 8"/>
          <p:cNvSpPr>
            <a:spLocks noGrp="1"/>
          </p:cNvSpPr>
          <p:nvPr>
            <p:ph idx="1"/>
          </p:nvPr>
        </p:nvSpPr>
        <p:spPr>
          <a:xfrm>
            <a:off x="838200" y="1825624"/>
            <a:ext cx="10515600" cy="4692403"/>
          </a:xfrm>
        </p:spPr>
        <p:txBody>
          <a:bodyPr>
            <a:normAutofit/>
          </a:bodyPr>
          <a:lstStyle/>
          <a:p>
            <a:r>
              <a:rPr lang="en-US" sz="2600" dirty="0" err="1" smtClean="0"/>
              <a:t>Sobre</a:t>
            </a:r>
            <a:r>
              <a:rPr lang="en-US" sz="2600" dirty="0" smtClean="0"/>
              <a:t> o </a:t>
            </a:r>
            <a:r>
              <a:rPr lang="en-US" sz="2600" dirty="0" err="1" smtClean="0"/>
              <a:t>dentro</a:t>
            </a:r>
            <a:r>
              <a:rPr lang="en-US" sz="2600" dirty="0" smtClean="0"/>
              <a:t> de </a:t>
            </a:r>
            <a:r>
              <a:rPr lang="en-US" sz="2600" dirty="0"/>
              <a:t>las </a:t>
            </a:r>
            <a:r>
              <a:rPr lang="en-US" sz="2600" dirty="0" err="1"/>
              <a:t>plantas</a:t>
            </a:r>
            <a:r>
              <a:rPr lang="en-US" sz="2600" dirty="0"/>
              <a:t> </a:t>
            </a:r>
            <a:r>
              <a:rPr lang="en-US" sz="2600" dirty="0" err="1"/>
              <a:t>tratadas</a:t>
            </a:r>
            <a:r>
              <a:rPr lang="en-US" sz="2600" dirty="0"/>
              <a:t> (</a:t>
            </a:r>
            <a:r>
              <a:rPr lang="en-US" sz="2600" dirty="0" err="1"/>
              <a:t>hojas</a:t>
            </a:r>
            <a:r>
              <a:rPr lang="en-US" sz="2600" dirty="0"/>
              <a:t>, </a:t>
            </a:r>
            <a:r>
              <a:rPr lang="en-US" sz="2600" dirty="0" err="1"/>
              <a:t>tallos</a:t>
            </a:r>
            <a:r>
              <a:rPr lang="en-US" sz="2600" dirty="0"/>
              <a:t>, </a:t>
            </a:r>
            <a:r>
              <a:rPr lang="en-US" sz="2600" dirty="0" err="1"/>
              <a:t>fruta</a:t>
            </a:r>
            <a:r>
              <a:rPr lang="en-US" sz="2600" dirty="0"/>
              <a:t> y </a:t>
            </a:r>
            <a:r>
              <a:rPr lang="en-US" sz="2600" dirty="0" err="1"/>
              <a:t>verduras</a:t>
            </a:r>
            <a:r>
              <a:rPr lang="en-US" sz="2600" dirty="0"/>
              <a:t>)</a:t>
            </a:r>
          </a:p>
          <a:p>
            <a:r>
              <a:rPr lang="en-US" sz="2600" dirty="0" err="1"/>
              <a:t>En</a:t>
            </a:r>
            <a:r>
              <a:rPr lang="en-US" sz="2600" dirty="0"/>
              <a:t> o </a:t>
            </a:r>
            <a:r>
              <a:rPr lang="en-US" sz="2600" dirty="0" smtClean="0"/>
              <a:t>el </a:t>
            </a:r>
            <a:r>
              <a:rPr lang="en-US" sz="2600" dirty="0" err="1" smtClean="0"/>
              <a:t>suelo</a:t>
            </a:r>
            <a:r>
              <a:rPr lang="en-US" sz="2600" dirty="0" smtClean="0"/>
              <a:t> </a:t>
            </a:r>
            <a:r>
              <a:rPr lang="en-US" sz="2600" dirty="0" err="1"/>
              <a:t>donde</a:t>
            </a:r>
            <a:r>
              <a:rPr lang="en-US" sz="2600" dirty="0"/>
              <a:t> </a:t>
            </a:r>
            <a:r>
              <a:rPr lang="en-US" sz="2600" dirty="0" smtClean="0"/>
              <a:t>se </a:t>
            </a:r>
            <a:r>
              <a:rPr lang="en-US" sz="2600" dirty="0" err="1" smtClean="0"/>
              <a:t>hayan</a:t>
            </a:r>
            <a:r>
              <a:rPr lang="en-US" sz="2600" dirty="0" smtClean="0"/>
              <a:t> </a:t>
            </a:r>
            <a:r>
              <a:rPr lang="en-US" sz="2600" dirty="0" err="1"/>
              <a:t>aplicado</a:t>
            </a:r>
            <a:r>
              <a:rPr lang="en-US" sz="2600" dirty="0"/>
              <a:t> </a:t>
            </a:r>
            <a:r>
              <a:rPr lang="en-US" sz="2600" dirty="0" err="1"/>
              <a:t>los</a:t>
            </a:r>
            <a:r>
              <a:rPr lang="en-US" sz="2600" dirty="0"/>
              <a:t> </a:t>
            </a:r>
            <a:r>
              <a:rPr lang="en-US" sz="2600" dirty="0" err="1"/>
              <a:t>pesticidas</a:t>
            </a:r>
            <a:endParaRPr lang="en-US" sz="2600" dirty="0"/>
          </a:p>
          <a:p>
            <a:r>
              <a:rPr lang="en-US" sz="2600" dirty="0" err="1"/>
              <a:t>Tractores</a:t>
            </a:r>
            <a:r>
              <a:rPr lang="en-US" sz="2600" dirty="0"/>
              <a:t>, </a:t>
            </a:r>
            <a:r>
              <a:rPr lang="en-US" sz="2600" dirty="0" err="1" smtClean="0"/>
              <a:t>rociadores</a:t>
            </a:r>
            <a:r>
              <a:rPr lang="en-US" sz="2600" dirty="0" smtClean="0"/>
              <a:t> </a:t>
            </a:r>
            <a:r>
              <a:rPr lang="en-US" sz="2600" dirty="0"/>
              <a:t>y </a:t>
            </a:r>
            <a:r>
              <a:rPr lang="en-US" sz="2600" dirty="0" err="1" smtClean="0"/>
              <a:t>otros</a:t>
            </a:r>
            <a:r>
              <a:rPr lang="en-US" sz="2600" dirty="0" smtClean="0"/>
              <a:t> </a:t>
            </a:r>
            <a:r>
              <a:rPr lang="en-US" sz="2600" dirty="0" err="1" smtClean="0"/>
              <a:t>equipos</a:t>
            </a:r>
            <a:r>
              <a:rPr lang="en-US" sz="2600" dirty="0" smtClean="0"/>
              <a:t> </a:t>
            </a:r>
            <a:r>
              <a:rPr lang="en-US" sz="2600" dirty="0"/>
              <a:t>de </a:t>
            </a:r>
            <a:r>
              <a:rPr lang="en-US" sz="2600" dirty="0" err="1"/>
              <a:t>aplicación</a:t>
            </a:r>
            <a:endParaRPr lang="en-US" sz="2600" dirty="0"/>
          </a:p>
          <a:p>
            <a:r>
              <a:rPr lang="en-US" sz="2600" dirty="0" err="1"/>
              <a:t>Ropa</a:t>
            </a:r>
            <a:r>
              <a:rPr lang="en-US" sz="2600" dirty="0"/>
              <a:t> de </a:t>
            </a:r>
            <a:r>
              <a:rPr lang="en-US" sz="2600" dirty="0" err="1"/>
              <a:t>trabajo</a:t>
            </a:r>
            <a:r>
              <a:rPr lang="en-US" sz="2600" dirty="0"/>
              <a:t> </a:t>
            </a:r>
            <a:r>
              <a:rPr lang="en-US" sz="2600" dirty="0" err="1" smtClean="0"/>
              <a:t>usada</a:t>
            </a:r>
            <a:r>
              <a:rPr lang="en-US" sz="2600" dirty="0" smtClean="0"/>
              <a:t>, </a:t>
            </a:r>
            <a:r>
              <a:rPr lang="en-US" sz="2600" dirty="0" err="1"/>
              <a:t>zapatos</a:t>
            </a:r>
            <a:r>
              <a:rPr lang="en-US" sz="2600" dirty="0"/>
              <a:t> y </a:t>
            </a:r>
            <a:r>
              <a:rPr lang="en-US" sz="2600" dirty="0" err="1"/>
              <a:t>equipo</a:t>
            </a:r>
            <a:r>
              <a:rPr lang="en-US" sz="2600" dirty="0"/>
              <a:t> de </a:t>
            </a:r>
            <a:r>
              <a:rPr lang="en-US" sz="2600" dirty="0" err="1"/>
              <a:t>protección</a:t>
            </a:r>
            <a:r>
              <a:rPr lang="en-US" sz="2600" dirty="0"/>
              <a:t> personal (</a:t>
            </a:r>
            <a:r>
              <a:rPr lang="en-US" sz="2600" dirty="0" err="1"/>
              <a:t>incluyendo</a:t>
            </a:r>
            <a:r>
              <a:rPr lang="en-US" sz="2600" dirty="0"/>
              <a:t> </a:t>
            </a:r>
            <a:r>
              <a:rPr lang="en-US" sz="2600" dirty="0" err="1" smtClean="0"/>
              <a:t>los</a:t>
            </a:r>
            <a:r>
              <a:rPr lang="en-US" sz="2600" dirty="0" smtClean="0"/>
              <a:t> </a:t>
            </a:r>
            <a:r>
              <a:rPr lang="en-US" sz="2600" dirty="0" err="1"/>
              <a:t>guantes</a:t>
            </a:r>
            <a:r>
              <a:rPr lang="en-US" sz="2600" dirty="0"/>
              <a:t>) </a:t>
            </a:r>
          </a:p>
          <a:p>
            <a:r>
              <a:rPr lang="en-US" sz="2600" dirty="0" err="1"/>
              <a:t>Áreas</a:t>
            </a:r>
            <a:r>
              <a:rPr lang="en-US" sz="2600" dirty="0"/>
              <a:t> </a:t>
            </a:r>
            <a:r>
              <a:rPr lang="en-US" sz="2600" dirty="0" err="1"/>
              <a:t>donde</a:t>
            </a:r>
            <a:r>
              <a:rPr lang="en-US" sz="2600" dirty="0"/>
              <a:t> se </a:t>
            </a:r>
            <a:r>
              <a:rPr lang="en-US" sz="2600" dirty="0" err="1"/>
              <a:t>mezclan</a:t>
            </a:r>
            <a:r>
              <a:rPr lang="en-US" sz="2600" dirty="0"/>
              <a:t> y </a:t>
            </a:r>
            <a:r>
              <a:rPr lang="en-US" sz="2600" dirty="0" err="1"/>
              <a:t>cargan</a:t>
            </a:r>
            <a:r>
              <a:rPr lang="en-US" sz="2600" dirty="0"/>
              <a:t> </a:t>
            </a:r>
            <a:r>
              <a:rPr lang="en-US" sz="2600" dirty="0" err="1"/>
              <a:t>pesticidas</a:t>
            </a:r>
            <a:r>
              <a:rPr lang="en-US" sz="2600" dirty="0"/>
              <a:t> </a:t>
            </a:r>
          </a:p>
          <a:p>
            <a:r>
              <a:rPr lang="en-US" sz="2600" dirty="0" err="1" smtClean="0"/>
              <a:t>Acarreado</a:t>
            </a:r>
            <a:r>
              <a:rPr lang="en-US" sz="2600" dirty="0" smtClean="0"/>
              <a:t> en </a:t>
            </a:r>
            <a:r>
              <a:rPr lang="en-US" sz="2600" dirty="0"/>
              <a:t>el </a:t>
            </a:r>
            <a:r>
              <a:rPr lang="en-US" sz="2600" dirty="0" err="1"/>
              <a:t>aire</a:t>
            </a:r>
            <a:r>
              <a:rPr lang="en-US" sz="2600" dirty="0"/>
              <a:t> </a:t>
            </a:r>
            <a:r>
              <a:rPr lang="en-US" sz="2600" dirty="0" err="1" smtClean="0"/>
              <a:t>desde</a:t>
            </a:r>
            <a:r>
              <a:rPr lang="en-US" sz="2600" dirty="0" smtClean="0"/>
              <a:t> </a:t>
            </a:r>
            <a:r>
              <a:rPr lang="en-US" sz="2600" dirty="0" err="1"/>
              <a:t>una</a:t>
            </a:r>
            <a:r>
              <a:rPr lang="en-US" sz="2600" dirty="0"/>
              <a:t> </a:t>
            </a:r>
            <a:r>
              <a:rPr lang="en-US" sz="2600" dirty="0" err="1"/>
              <a:t>aplicación</a:t>
            </a:r>
            <a:r>
              <a:rPr lang="en-US" sz="2600" dirty="0"/>
              <a:t> </a:t>
            </a:r>
            <a:r>
              <a:rPr lang="en-US" sz="2600" dirty="0" err="1"/>
              <a:t>cercana</a:t>
            </a:r>
            <a:endParaRPr lang="en-US" sz="2600" dirty="0"/>
          </a:p>
          <a:p>
            <a:r>
              <a:rPr lang="en-US" sz="2600" dirty="0" err="1"/>
              <a:t>En</a:t>
            </a:r>
            <a:r>
              <a:rPr lang="en-US" sz="2600" dirty="0"/>
              <a:t> el </a:t>
            </a:r>
            <a:r>
              <a:rPr lang="en-US" sz="2600" dirty="0" err="1"/>
              <a:t>agua</a:t>
            </a:r>
            <a:r>
              <a:rPr lang="en-US" sz="2600" dirty="0"/>
              <a:t> de </a:t>
            </a:r>
            <a:r>
              <a:rPr lang="en-US" sz="2600" dirty="0" err="1"/>
              <a:t>riego</a:t>
            </a:r>
            <a:r>
              <a:rPr lang="en-US" sz="2600" dirty="0"/>
              <a:t> o </a:t>
            </a:r>
            <a:r>
              <a:rPr lang="en-US" sz="2600" dirty="0" err="1"/>
              <a:t>equipo</a:t>
            </a:r>
            <a:r>
              <a:rPr lang="en-US" sz="2600" dirty="0"/>
              <a:t> de </a:t>
            </a:r>
            <a:r>
              <a:rPr lang="en-US" sz="2600" dirty="0" err="1"/>
              <a:t>riego</a:t>
            </a:r>
            <a:r>
              <a:rPr lang="en-US" sz="2600" dirty="0"/>
              <a:t> </a:t>
            </a:r>
            <a:r>
              <a:rPr lang="en-US" sz="2600" dirty="0" err="1"/>
              <a:t>si</a:t>
            </a:r>
            <a:r>
              <a:rPr lang="en-US" sz="2600" dirty="0"/>
              <a:t> el </a:t>
            </a:r>
            <a:r>
              <a:rPr lang="en-US" sz="2600" dirty="0" err="1"/>
              <a:t>sistema</a:t>
            </a:r>
            <a:r>
              <a:rPr lang="en-US" sz="2600" dirty="0"/>
              <a:t> </a:t>
            </a:r>
            <a:r>
              <a:rPr lang="en-US" sz="2600" dirty="0" smtClean="0"/>
              <a:t>de </a:t>
            </a:r>
            <a:r>
              <a:rPr lang="en-US" sz="2600" dirty="0" err="1"/>
              <a:t>riego</a:t>
            </a:r>
            <a:r>
              <a:rPr lang="en-US" sz="2600" dirty="0"/>
              <a:t> se </a:t>
            </a:r>
            <a:r>
              <a:rPr lang="en-US" sz="2600" dirty="0" err="1"/>
              <a:t>utiliza</a:t>
            </a:r>
            <a:r>
              <a:rPr lang="en-US" sz="2600" dirty="0"/>
              <a:t> para </a:t>
            </a:r>
            <a:r>
              <a:rPr lang="en-US" sz="2600" dirty="0" err="1"/>
              <a:t>aplicar</a:t>
            </a:r>
            <a:r>
              <a:rPr lang="en-US" sz="2600" dirty="0"/>
              <a:t> </a:t>
            </a:r>
            <a:r>
              <a:rPr lang="en-US" sz="2600" dirty="0" err="1"/>
              <a:t>pesticidas</a:t>
            </a:r>
            <a:r>
              <a:rPr lang="en-US" sz="2600" dirty="0"/>
              <a:t>, </a:t>
            </a:r>
            <a:r>
              <a:rPr lang="en-US" sz="2600" dirty="0" err="1"/>
              <a:t>llamado</a:t>
            </a:r>
            <a:r>
              <a:rPr lang="en-US" sz="2600" dirty="0"/>
              <a:t> </a:t>
            </a:r>
            <a:r>
              <a:rPr lang="en-US" sz="2600" dirty="0" err="1"/>
              <a:t>quimigación</a:t>
            </a:r>
            <a:r>
              <a:rPr lang="en-US" sz="2600" dirty="0"/>
              <a:t>. </a:t>
            </a:r>
          </a:p>
          <a:p>
            <a:r>
              <a:rPr lang="en-US" sz="2600" dirty="0" err="1" smtClean="0"/>
              <a:t>Sobre</a:t>
            </a:r>
            <a:r>
              <a:rPr lang="en-US" sz="2600" dirty="0" smtClean="0"/>
              <a:t> o </a:t>
            </a:r>
            <a:r>
              <a:rPr lang="en-US" sz="2600" dirty="0" err="1" smtClean="0"/>
              <a:t>dentro</a:t>
            </a:r>
            <a:r>
              <a:rPr lang="en-US" sz="2600" dirty="0" smtClean="0"/>
              <a:t> de </a:t>
            </a:r>
            <a:r>
              <a:rPr lang="en-US" sz="2600" dirty="0" err="1"/>
              <a:t>los</a:t>
            </a:r>
            <a:r>
              <a:rPr lang="en-US" sz="2600" dirty="0"/>
              <a:t> </a:t>
            </a:r>
            <a:r>
              <a:rPr lang="en-US" sz="2600" dirty="0" err="1" smtClean="0"/>
              <a:t>envases</a:t>
            </a:r>
            <a:r>
              <a:rPr lang="en-US" sz="2600" dirty="0" smtClean="0"/>
              <a:t> </a:t>
            </a:r>
            <a:r>
              <a:rPr lang="en-US" sz="2600" dirty="0"/>
              <a:t>de </a:t>
            </a:r>
            <a:r>
              <a:rPr lang="en-US" sz="2600" dirty="0" err="1"/>
              <a:t>pesticidas</a:t>
            </a:r>
            <a:r>
              <a:rPr lang="en-US" sz="2600" dirty="0"/>
              <a:t> </a:t>
            </a:r>
            <a:r>
              <a:rPr lang="en-US" sz="2600" dirty="0" smtClean="0"/>
              <a:t>(</a:t>
            </a:r>
            <a:r>
              <a:rPr lang="en-US" sz="2600" dirty="0" err="1"/>
              <a:t>i</a:t>
            </a:r>
            <a:r>
              <a:rPr lang="en-US" sz="2600" dirty="0" err="1" smtClean="0"/>
              <a:t>ncluyendo</a:t>
            </a:r>
            <a:r>
              <a:rPr lang="en-US" sz="2600" dirty="0" smtClean="0"/>
              <a:t> </a:t>
            </a:r>
            <a:r>
              <a:rPr lang="en-US" sz="2600" dirty="0" err="1"/>
              <a:t>los</a:t>
            </a:r>
            <a:r>
              <a:rPr lang="en-US" sz="2600" dirty="0"/>
              <a:t> </a:t>
            </a:r>
            <a:r>
              <a:rPr lang="en-US" sz="2600" dirty="0" err="1" smtClean="0"/>
              <a:t>envases</a:t>
            </a:r>
            <a:r>
              <a:rPr lang="en-US" sz="2600" dirty="0" smtClean="0"/>
              <a:t> </a:t>
            </a:r>
            <a:r>
              <a:rPr lang="en-US" sz="2600" dirty="0" err="1" smtClean="0"/>
              <a:t>vacíos</a:t>
            </a:r>
            <a:r>
              <a:rPr lang="en-US" sz="2600" dirty="0"/>
              <a:t>)</a:t>
            </a:r>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79633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lang="es-ES" sz="3600" dirty="0" smtClean="0"/>
              <a:t>Los pesticidas pueden entrar en el cuerpo a través de cuatro vías de entrada</a:t>
            </a:r>
            <a:endParaRPr lang="en-US" sz="360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870425" y="5294499"/>
            <a:ext cx="1748676" cy="954107"/>
          </a:xfrm>
          <a:prstGeom prst="rect">
            <a:avLst/>
          </a:prstGeom>
          <a:noFill/>
        </p:spPr>
        <p:txBody>
          <a:bodyPr wrap="square" rtlCol="0">
            <a:spAutoFit/>
          </a:bodyPr>
          <a:lstStyle/>
          <a:p>
            <a:pPr algn="ctr" defTabSz="685800"/>
            <a:r>
              <a:rPr lang="en-US" sz="2800" dirty="0">
                <a:solidFill>
                  <a:prstClr val="black"/>
                </a:solidFill>
              </a:rPr>
              <a:t> </a:t>
            </a:r>
            <a:r>
              <a:rPr lang="en-US" sz="2800" dirty="0" err="1">
                <a:solidFill>
                  <a:prstClr val="black"/>
                </a:solidFill>
              </a:rPr>
              <a:t>Piel</a:t>
            </a:r>
            <a:r>
              <a:rPr lang="en-US" sz="2800" dirty="0">
                <a:solidFill>
                  <a:prstClr val="black"/>
                </a:solidFill>
              </a:rPr>
              <a:t> (</a:t>
            </a:r>
            <a:r>
              <a:rPr lang="en-US" sz="2800" dirty="0" err="1" smtClean="0">
                <a:solidFill>
                  <a:prstClr val="black"/>
                </a:solidFill>
              </a:rPr>
              <a:t>Dérmico</a:t>
            </a:r>
            <a:r>
              <a:rPr lang="en-US" sz="2800" dirty="0" smtClean="0">
                <a:solidFill>
                  <a:prstClr val="black"/>
                </a:solidFill>
              </a:rPr>
              <a:t>)</a:t>
            </a:r>
            <a:endParaRPr lang="en-US" sz="2800" dirty="0">
              <a:solidFill>
                <a:prstClr val="black"/>
              </a:solidFill>
            </a:endParaRP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Ojos (Ocular)</a:t>
            </a:r>
          </a:p>
          <a:p>
            <a:pPr algn="ctr" defTabSz="685800"/>
            <a:r>
              <a:rPr lang="en-US" sz="2800" dirty="0">
                <a:solidFill>
                  <a:prstClr val="black"/>
                </a:solidFill>
              </a:rPr>
              <a:t> </a:t>
            </a:r>
          </a:p>
        </p:txBody>
      </p:sp>
      <p:sp>
        <p:nvSpPr>
          <p:cNvPr id="37" name="TextBox 36"/>
          <p:cNvSpPr txBox="1"/>
          <p:nvPr/>
        </p:nvSpPr>
        <p:spPr>
          <a:xfrm>
            <a:off x="6005703" y="5294499"/>
            <a:ext cx="2190443" cy="954107"/>
          </a:xfrm>
          <a:prstGeom prst="rect">
            <a:avLst/>
          </a:prstGeom>
          <a:noFill/>
        </p:spPr>
        <p:txBody>
          <a:bodyPr wrap="square" rtlCol="0">
            <a:spAutoFit/>
          </a:bodyPr>
          <a:lstStyle/>
          <a:p>
            <a:pPr algn="ctr" defTabSz="685800"/>
            <a:r>
              <a:rPr lang="en-US" sz="2800" dirty="0" err="1">
                <a:solidFill>
                  <a:prstClr val="black"/>
                </a:solidFill>
              </a:rPr>
              <a:t>Nariz</a:t>
            </a:r>
            <a:r>
              <a:rPr lang="en-US" sz="2800" dirty="0">
                <a:solidFill>
                  <a:prstClr val="black"/>
                </a:solidFill>
              </a:rPr>
              <a:t> </a:t>
            </a:r>
            <a:r>
              <a:rPr lang="en-US" sz="2800" dirty="0" smtClean="0">
                <a:solidFill>
                  <a:prstClr val="black"/>
                </a:solidFill>
              </a:rPr>
              <a:t>(</a:t>
            </a:r>
            <a:r>
              <a:rPr lang="en-US" sz="2800" dirty="0" err="1" smtClean="0">
                <a:solidFill>
                  <a:prstClr val="black"/>
                </a:solidFill>
              </a:rPr>
              <a:t>Respiratorio</a:t>
            </a:r>
            <a:r>
              <a:rPr lang="en-US" sz="2800" dirty="0" smtClean="0">
                <a:solidFill>
                  <a:prstClr val="black"/>
                </a:solidFill>
              </a:rPr>
              <a:t>)</a:t>
            </a:r>
            <a:endParaRPr lang="en-US" sz="2800" dirty="0">
              <a:solidFill>
                <a:prstClr val="black"/>
              </a:solidFill>
            </a:endParaRP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Boca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083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err="1" smtClean="0"/>
              <a:t>Vía</a:t>
            </a:r>
            <a:r>
              <a:rPr lang="en-US" altLang="en-US" dirty="0" smtClean="0"/>
              <a:t> de entrada: </a:t>
            </a:r>
            <a:r>
              <a:rPr lang="en-US" altLang="en-US" dirty="0" err="1" smtClean="0"/>
              <a:t>dérmica</a:t>
            </a:r>
            <a:endParaRPr lang="en-US" altLang="en-US" dirty="0"/>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3600" dirty="0">
                <a:solidFill>
                  <a:prstClr val="black"/>
                </a:solidFill>
              </a:rPr>
              <a:t>Algunos pesticidas pueden pasar a través de la piel y entrar </a:t>
            </a:r>
            <a:r>
              <a:rPr lang="es-ES" sz="3600" dirty="0" smtClean="0">
                <a:solidFill>
                  <a:schemeClr val="tx1"/>
                </a:solidFill>
              </a:rPr>
              <a:t>al</a:t>
            </a:r>
            <a:r>
              <a:rPr lang="es-ES" sz="3600" dirty="0" smtClean="0">
                <a:solidFill>
                  <a:prstClr val="black"/>
                </a:solidFill>
              </a:rPr>
              <a:t> </a:t>
            </a:r>
            <a:r>
              <a:rPr lang="es-ES" sz="3600" dirty="0">
                <a:solidFill>
                  <a:prstClr val="black"/>
                </a:solidFill>
              </a:rPr>
              <a:t>torrente sanguíneo</a:t>
            </a:r>
            <a:endParaRPr lang="en-US" sz="3600" dirty="0">
              <a:solidFill>
                <a:prstClr val="black"/>
              </a:solidFill>
            </a:endParaRP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17740734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err="1" smtClean="0"/>
              <a:t>Vía</a:t>
            </a:r>
            <a:r>
              <a:rPr lang="en-US" altLang="en-US" dirty="0" smtClean="0"/>
              <a:t> </a:t>
            </a:r>
            <a:r>
              <a:rPr lang="en-US" dirty="0" smtClean="0"/>
              <a:t>de entrada: ocular</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4673990" cy="3970318"/>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3600" dirty="0">
                <a:solidFill>
                  <a:schemeClr val="tx1"/>
                </a:solidFill>
              </a:rPr>
              <a:t>Cantidades significativas de pesticidas en el ojo pueden penetrar </a:t>
            </a:r>
            <a:r>
              <a:rPr lang="es-ES" sz="3600" dirty="0" smtClean="0">
                <a:solidFill>
                  <a:schemeClr val="tx1"/>
                </a:solidFill>
              </a:rPr>
              <a:t>los </a:t>
            </a:r>
            <a:r>
              <a:rPr lang="es-ES" sz="3600" dirty="0">
                <a:solidFill>
                  <a:schemeClr val="tx1"/>
                </a:solidFill>
              </a:rPr>
              <a:t>tejidos exteriores del ojo y </a:t>
            </a:r>
            <a:r>
              <a:rPr lang="es-ES" sz="3600" dirty="0" smtClean="0">
                <a:solidFill>
                  <a:schemeClr val="tx1"/>
                </a:solidFill>
              </a:rPr>
              <a:t>pasar al torrente </a:t>
            </a:r>
            <a:r>
              <a:rPr lang="es-ES" sz="3600" dirty="0">
                <a:solidFill>
                  <a:schemeClr val="tx1"/>
                </a:solidFill>
              </a:rPr>
              <a:t>sanguíneo</a:t>
            </a:r>
            <a:endParaRPr lang="en-US" sz="4000" dirty="0">
              <a:solidFill>
                <a:schemeClr val="tx1"/>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725556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a:xfrm>
            <a:off x="341148" y="253522"/>
            <a:ext cx="10515600" cy="1325563"/>
          </a:xfrm>
        </p:spPr>
        <p:txBody>
          <a:bodyPr/>
          <a:lstStyle/>
          <a:p>
            <a:r>
              <a:rPr lang="en-US" altLang="en-US" dirty="0" err="1" smtClean="0"/>
              <a:t>Vía</a:t>
            </a:r>
            <a:r>
              <a:rPr lang="en-US" altLang="en-US" dirty="0" smtClean="0"/>
              <a:t> </a:t>
            </a:r>
            <a:r>
              <a:rPr lang="en-US" dirty="0" smtClean="0"/>
              <a:t>de entrada: </a:t>
            </a:r>
            <a:r>
              <a:rPr lang="en-US" dirty="0" err="1" smtClean="0"/>
              <a:t>respiratoria</a:t>
            </a:r>
            <a:endParaRPr lang="en-US" dirty="0"/>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3600" dirty="0"/>
              <a:t>Una vez que los pesticidas han sido inhalados, entran en los pulmones y </a:t>
            </a:r>
            <a:r>
              <a:rPr lang="es-ES" sz="3600" dirty="0" smtClean="0">
                <a:solidFill>
                  <a:schemeClr val="tx1"/>
                </a:solidFill>
              </a:rPr>
              <a:t>pasan al </a:t>
            </a:r>
            <a:r>
              <a:rPr lang="es-ES" sz="3600" dirty="0"/>
              <a:t>torrente sanguíneo</a:t>
            </a:r>
            <a:endParaRPr lang="es-ES" sz="3600" dirty="0">
              <a:effectLst/>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287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err="1" smtClean="0"/>
              <a:t>Vía</a:t>
            </a:r>
            <a:r>
              <a:rPr lang="en-US" altLang="en-US" dirty="0" smtClean="0"/>
              <a:t> </a:t>
            </a:r>
            <a:r>
              <a:rPr lang="en-US" dirty="0" smtClean="0"/>
              <a:t>de entrada: oral</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953072" cy="2554545"/>
          </a:xfrm>
          <a:prstGeom prst="rect">
            <a:avLst/>
          </a:prstGeom>
          <a:no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t>La </a:t>
            </a:r>
            <a:r>
              <a:rPr lang="en-US" sz="3200" dirty="0" err="1"/>
              <a:t>exposición</a:t>
            </a:r>
            <a:r>
              <a:rPr lang="en-US" sz="3200" dirty="0"/>
              <a:t> a </a:t>
            </a:r>
            <a:r>
              <a:rPr lang="en-US" sz="3200" dirty="0" err="1"/>
              <a:t>los</a:t>
            </a:r>
            <a:r>
              <a:rPr lang="en-US" sz="3200" dirty="0"/>
              <a:t> </a:t>
            </a:r>
            <a:r>
              <a:rPr lang="en-US" sz="3200" dirty="0" err="1"/>
              <a:t>pesticidas</a:t>
            </a:r>
            <a:r>
              <a:rPr lang="en-US" sz="3200" dirty="0"/>
              <a:t> </a:t>
            </a:r>
            <a:r>
              <a:rPr lang="en-US" sz="3200" dirty="0" err="1"/>
              <a:t>puede</a:t>
            </a:r>
            <a:r>
              <a:rPr lang="en-US" sz="3200" dirty="0"/>
              <a:t> </a:t>
            </a:r>
            <a:r>
              <a:rPr lang="en-US" sz="3200" dirty="0" err="1"/>
              <a:t>ocurrir</a:t>
            </a:r>
            <a:r>
              <a:rPr lang="en-US" sz="3200" dirty="0"/>
              <a:t> </a:t>
            </a:r>
            <a:r>
              <a:rPr lang="en-US" sz="3200" dirty="0" err="1"/>
              <a:t>si</a:t>
            </a:r>
            <a:r>
              <a:rPr lang="en-US" sz="3200" dirty="0"/>
              <a:t> </a:t>
            </a:r>
            <a:r>
              <a:rPr lang="en-US" sz="3200" dirty="0" err="1"/>
              <a:t>los</a:t>
            </a:r>
            <a:r>
              <a:rPr lang="en-US" sz="3200" dirty="0"/>
              <a:t> </a:t>
            </a:r>
            <a:r>
              <a:rPr lang="en-US" sz="3200" dirty="0" err="1"/>
              <a:t>residuos</a:t>
            </a:r>
            <a:r>
              <a:rPr lang="en-US" sz="3200" dirty="0"/>
              <a:t> de </a:t>
            </a:r>
            <a:r>
              <a:rPr lang="en-US" sz="3200" dirty="0" err="1"/>
              <a:t>pesticidas</a:t>
            </a:r>
            <a:r>
              <a:rPr lang="en-US" sz="3200" dirty="0"/>
              <a:t> se </a:t>
            </a:r>
            <a:r>
              <a:rPr lang="en-US" sz="3200" dirty="0" err="1"/>
              <a:t>transfieren</a:t>
            </a:r>
            <a:r>
              <a:rPr lang="en-US" sz="3200" dirty="0"/>
              <a:t> de </a:t>
            </a:r>
            <a:r>
              <a:rPr lang="en-US" sz="3200" dirty="0" err="1"/>
              <a:t>los</a:t>
            </a:r>
            <a:r>
              <a:rPr lang="en-US" sz="3200" dirty="0"/>
              <a:t> </a:t>
            </a:r>
            <a:r>
              <a:rPr lang="en-US" sz="3200" dirty="0" err="1"/>
              <a:t>manos</a:t>
            </a:r>
            <a:r>
              <a:rPr lang="en-US" sz="3200" dirty="0"/>
              <a:t> no </a:t>
            </a:r>
            <a:r>
              <a:rPr lang="en-US" sz="3200" dirty="0" err="1"/>
              <a:t>lavadas</a:t>
            </a:r>
            <a:r>
              <a:rPr lang="en-US" sz="3200" dirty="0"/>
              <a:t> a comida.</a:t>
            </a: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776010" y="6518028"/>
            <a:ext cx="341599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5"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476121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err="1"/>
              <a:t>Sección</a:t>
            </a:r>
            <a:r>
              <a:rPr lang="en-US" sz="5400" dirty="0"/>
              <a:t> 5: </a:t>
            </a:r>
            <a:r>
              <a:rPr lang="en-US" sz="5400" dirty="0" err="1" smtClean="0"/>
              <a:t>efectos</a:t>
            </a:r>
            <a:r>
              <a:rPr lang="en-US" sz="5400" dirty="0" smtClean="0"/>
              <a:t> de los </a:t>
            </a:r>
            <a:r>
              <a:rPr lang="en-US" sz="5400" dirty="0" err="1" smtClean="0"/>
              <a:t>pesticidas</a:t>
            </a:r>
            <a:r>
              <a:rPr lang="en-US" sz="5400" dirty="0" smtClean="0"/>
              <a:t> en </a:t>
            </a:r>
            <a:r>
              <a:rPr lang="en-US" sz="5400" dirty="0"/>
              <a:t>la </a:t>
            </a:r>
            <a:r>
              <a:rPr lang="en-US" sz="5400" dirty="0" err="1" smtClean="0"/>
              <a:t>salud</a:t>
            </a:r>
            <a:endParaRPr lang="en-US" sz="5400" strike="sngStrike" dirty="0"/>
          </a:p>
        </p:txBody>
      </p:sp>
      <p:sp>
        <p:nvSpPr>
          <p:cNvPr id="3" name="Subtitle 2"/>
          <p:cNvSpPr>
            <a:spLocks noGrp="1"/>
          </p:cNvSpPr>
          <p:nvPr>
            <p:ph type="subTitle" idx="1"/>
          </p:nvPr>
        </p:nvSpPr>
        <p:spPr>
          <a:xfrm>
            <a:off x="1524000" y="3602038"/>
            <a:ext cx="9551542" cy="1655762"/>
          </a:xfrm>
        </p:spPr>
        <p:txBody>
          <a:bodyPr/>
          <a:lstStyle/>
          <a:p>
            <a:r>
              <a:rPr lang="en-US" dirty="0" err="1"/>
              <a:t>Temas</a:t>
            </a:r>
            <a:r>
              <a:rPr lang="en-US" dirty="0"/>
              <a:t> de </a:t>
            </a:r>
            <a:r>
              <a:rPr lang="en-US" dirty="0" err="1"/>
              <a:t>c</a:t>
            </a:r>
            <a:r>
              <a:rPr lang="en-US" dirty="0" err="1" smtClean="0"/>
              <a:t>apacitación</a:t>
            </a:r>
            <a:r>
              <a:rPr lang="en-US" dirty="0" smtClean="0"/>
              <a:t> </a:t>
            </a:r>
            <a:r>
              <a:rPr lang="en-US" dirty="0"/>
              <a:t>para </a:t>
            </a:r>
            <a:r>
              <a:rPr lang="en-US" dirty="0" err="1"/>
              <a:t>t</a:t>
            </a:r>
            <a:r>
              <a:rPr lang="en-US" dirty="0" err="1" smtClean="0"/>
              <a:t>rabajadores</a:t>
            </a:r>
            <a:r>
              <a:rPr lang="en-US" dirty="0" smtClean="0"/>
              <a:t> </a:t>
            </a:r>
            <a:r>
              <a:rPr lang="en-US" dirty="0"/>
              <a:t>y </a:t>
            </a:r>
            <a:r>
              <a:rPr lang="en-US" dirty="0" err="1" smtClean="0"/>
              <a:t>manipuladores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8776010" y="6518028"/>
            <a:ext cx="341599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583707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err="1"/>
              <a:t>Sección</a:t>
            </a:r>
            <a:r>
              <a:rPr lang="en-US" sz="5400" dirty="0"/>
              <a:t> 1: </a:t>
            </a:r>
            <a:r>
              <a:rPr lang="en-US" sz="5400" dirty="0" err="1"/>
              <a:t>l</a:t>
            </a:r>
            <a:r>
              <a:rPr lang="en-US" sz="5400" dirty="0" err="1" smtClean="0"/>
              <a:t>eyes</a:t>
            </a:r>
            <a:r>
              <a:rPr lang="en-US" sz="5400" dirty="0" smtClean="0"/>
              <a:t> </a:t>
            </a:r>
            <a:r>
              <a:rPr lang="en-US" sz="5400" dirty="0"/>
              <a:t>y </a:t>
            </a:r>
            <a:r>
              <a:rPr lang="en-US" sz="5400" dirty="0" err="1"/>
              <a:t>reglamentos</a:t>
            </a:r>
            <a:r>
              <a:rPr lang="en-US" sz="5400" dirty="0"/>
              <a:t/>
            </a:r>
            <a:br>
              <a:rPr lang="en-US" sz="5400" dirty="0"/>
            </a:br>
            <a:endParaRPr lang="es-ES" sz="1600" b="1" dirty="0">
              <a:solidFill>
                <a:srgbClr val="6600CC"/>
              </a:solidFill>
            </a:endParaRPr>
          </a:p>
        </p:txBody>
      </p:sp>
      <p:sp>
        <p:nvSpPr>
          <p:cNvPr id="6" name="Subtitle 5"/>
          <p:cNvSpPr>
            <a:spLocks noGrp="1"/>
          </p:cNvSpPr>
          <p:nvPr>
            <p:ph type="subTitle" idx="1"/>
          </p:nvPr>
        </p:nvSpPr>
        <p:spPr/>
        <p:txBody>
          <a:bodyPr>
            <a:normAutofit/>
          </a:bodyPr>
          <a:lstStyle/>
          <a:p>
            <a:r>
              <a:rPr lang="en-US" sz="2800" dirty="0" err="1"/>
              <a:t>Repaso</a:t>
            </a:r>
            <a:r>
              <a:rPr lang="en-US" sz="2800" dirty="0"/>
              <a:t> y </a:t>
            </a:r>
            <a:r>
              <a:rPr lang="en-US" sz="2800" dirty="0" err="1"/>
              <a:t>preparación</a:t>
            </a:r>
            <a:r>
              <a:rPr lang="en-US" sz="2800" dirty="0"/>
              <a:t> para </a:t>
            </a:r>
            <a:r>
              <a:rPr lang="en-US" sz="2800" dirty="0" err="1"/>
              <a:t>capacitadores</a:t>
            </a:r>
            <a:endParaRPr lang="es-ES" sz="28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8804953" y="6518028"/>
            <a:ext cx="3387047"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err="1">
                <a:hlinkClick r:id="rId4" action="ppaction://hlinksldjump"/>
              </a:rPr>
              <a:t>Volver</a:t>
            </a:r>
            <a:r>
              <a:rPr lang="en-US" b="1" dirty="0">
                <a:hlinkClick r:id="rId4" action="ppaction://hlinksldjump"/>
              </a:rPr>
              <a:t> a la </a:t>
            </a:r>
            <a:r>
              <a:rPr lang="en-US" b="1" dirty="0" err="1">
                <a:hlinkClick r:id="rId4" action="ppaction://hlinksldjump"/>
              </a:rPr>
              <a:t>Tabla</a:t>
            </a:r>
            <a:r>
              <a:rPr lang="en-US" b="1" dirty="0">
                <a:hlinkClick r:id="rId4" action="ppaction://hlinksldjump"/>
              </a:rPr>
              <a:t> de </a:t>
            </a:r>
            <a:r>
              <a:rPr lang="en-US" b="1" dirty="0" err="1">
                <a:hlinkClick r:id="rId4" action="ppaction://hlinksldjump"/>
              </a:rPr>
              <a:t>Contenido</a:t>
            </a:r>
            <a:endParaRPr lang="en-US" b="1" dirty="0">
              <a:solidFill>
                <a:prstClr val="white"/>
              </a:solidFill>
            </a:endParaRPr>
          </a:p>
        </p:txBody>
      </p:sp>
    </p:spTree>
    <p:extLst>
      <p:ext uri="{BB962C8B-B14F-4D97-AF65-F5344CB8AC3E}">
        <p14:creationId xmlns:p14="http://schemas.microsoft.com/office/powerpoint/2010/main" val="3644357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Signos y síntomas comunes</a:t>
            </a:r>
            <a:endParaRPr lang="en-US" dirty="0"/>
          </a:p>
        </p:txBody>
      </p:sp>
      <p:sp>
        <p:nvSpPr>
          <p:cNvPr id="6" name="Content Placeholder 5"/>
          <p:cNvSpPr>
            <a:spLocks noGrp="1"/>
          </p:cNvSpPr>
          <p:nvPr>
            <p:ph sz="half" idx="1"/>
          </p:nvPr>
        </p:nvSpPr>
        <p:spPr/>
        <p:txBody>
          <a:bodyPr>
            <a:normAutofit lnSpcReduction="10000"/>
          </a:bodyPr>
          <a:lstStyle/>
          <a:p>
            <a:r>
              <a:rPr lang="en-US" dirty="0" err="1"/>
              <a:t>Irritación</a:t>
            </a:r>
            <a:r>
              <a:rPr lang="en-US" dirty="0"/>
              <a:t> de </a:t>
            </a:r>
            <a:r>
              <a:rPr lang="en-US" dirty="0" err="1"/>
              <a:t>los</a:t>
            </a:r>
            <a:r>
              <a:rPr lang="en-US" dirty="0"/>
              <a:t> </a:t>
            </a:r>
            <a:r>
              <a:rPr lang="en-US" dirty="0" err="1"/>
              <a:t>ojos</a:t>
            </a:r>
            <a:endParaRPr lang="en-US" dirty="0"/>
          </a:p>
          <a:p>
            <a:r>
              <a:rPr lang="en-US" dirty="0"/>
              <a:t>Dolor de la </a:t>
            </a:r>
            <a:r>
              <a:rPr lang="en-US" dirty="0" err="1"/>
              <a:t>nariz</a:t>
            </a:r>
            <a:r>
              <a:rPr lang="en-US" dirty="0"/>
              <a:t> y la </a:t>
            </a:r>
            <a:r>
              <a:rPr lang="en-US" dirty="0" err="1"/>
              <a:t>garganta</a:t>
            </a:r>
            <a:endParaRPr lang="en-US" dirty="0"/>
          </a:p>
          <a:p>
            <a:r>
              <a:rPr lang="en-US" dirty="0" err="1"/>
              <a:t>Irritación</a:t>
            </a:r>
            <a:r>
              <a:rPr lang="en-US" dirty="0"/>
              <a:t> </a:t>
            </a:r>
            <a:r>
              <a:rPr lang="en-US" dirty="0" err="1"/>
              <a:t>en</a:t>
            </a:r>
            <a:r>
              <a:rPr lang="en-US" dirty="0"/>
              <a:t> la </a:t>
            </a:r>
            <a:r>
              <a:rPr lang="en-US" dirty="0" err="1"/>
              <a:t>piel</a:t>
            </a:r>
            <a:r>
              <a:rPr lang="en-US" dirty="0"/>
              <a:t>/</a:t>
            </a:r>
            <a:r>
              <a:rPr lang="en-US" dirty="0" err="1"/>
              <a:t>ronchas</a:t>
            </a:r>
            <a:endParaRPr lang="en-US" dirty="0"/>
          </a:p>
          <a:p>
            <a:r>
              <a:rPr lang="en-US" dirty="0" err="1" smtClean="0"/>
              <a:t>Mareo</a:t>
            </a:r>
            <a:endParaRPr lang="en-US" dirty="0" smtClean="0"/>
          </a:p>
          <a:p>
            <a:r>
              <a:rPr lang="en-US" dirty="0" smtClean="0"/>
              <a:t>Dolor </a:t>
            </a:r>
            <a:r>
              <a:rPr lang="en-US" dirty="0"/>
              <a:t>de </a:t>
            </a:r>
            <a:r>
              <a:rPr lang="en-US" dirty="0" err="1"/>
              <a:t>cabeza</a:t>
            </a:r>
            <a:endParaRPr lang="en-US" dirty="0"/>
          </a:p>
          <a:p>
            <a:r>
              <a:rPr lang="en-US" dirty="0" smtClean="0"/>
              <a:t>Dolor muscular </a:t>
            </a:r>
            <a:r>
              <a:rPr lang="en-US" dirty="0"/>
              <a:t>o </a:t>
            </a:r>
            <a:r>
              <a:rPr lang="en-US" dirty="0" err="1" smtClean="0"/>
              <a:t>calambre</a:t>
            </a:r>
            <a:endParaRPr lang="en-US" strike="sngStrike" dirty="0">
              <a:solidFill>
                <a:srgbClr val="FF0000"/>
              </a:solidFill>
            </a:endParaRPr>
          </a:p>
          <a:p>
            <a:r>
              <a:rPr lang="en-US" dirty="0" err="1"/>
              <a:t>Cansancio</a:t>
            </a:r>
            <a:endParaRPr lang="en-US" dirty="0"/>
          </a:p>
          <a:p>
            <a:r>
              <a:rPr lang="en-US" dirty="0" err="1" smtClean="0"/>
              <a:t>Náusea</a:t>
            </a:r>
            <a:endParaRPr lang="en-US" dirty="0"/>
          </a:p>
          <a:p>
            <a:r>
              <a:rPr lang="en-US" dirty="0" err="1"/>
              <a:t>Diarrea</a:t>
            </a:r>
            <a:endParaRPr lang="en-US" dirty="0"/>
          </a:p>
          <a:p>
            <a:endParaRPr lang="en-US" sz="2800" dirty="0"/>
          </a:p>
        </p:txBody>
      </p:sp>
      <p:sp>
        <p:nvSpPr>
          <p:cNvPr id="9" name="Content Placeholder 8"/>
          <p:cNvSpPr>
            <a:spLocks noGrp="1"/>
          </p:cNvSpPr>
          <p:nvPr>
            <p:ph sz="half" idx="2"/>
          </p:nvPr>
        </p:nvSpPr>
        <p:spPr/>
        <p:txBody>
          <a:bodyPr>
            <a:normAutofit lnSpcReduction="10000"/>
          </a:bodyPr>
          <a:lstStyle/>
          <a:p>
            <a:r>
              <a:rPr lang="en-US" dirty="0"/>
              <a:t>Dolor de </a:t>
            </a:r>
            <a:r>
              <a:rPr lang="en-US" dirty="0" err="1"/>
              <a:t>pecho</a:t>
            </a:r>
            <a:endParaRPr lang="en-US" dirty="0"/>
          </a:p>
          <a:p>
            <a:r>
              <a:rPr lang="en-US" dirty="0" err="1" smtClean="0"/>
              <a:t>Dificultad</a:t>
            </a:r>
            <a:r>
              <a:rPr lang="en-US" dirty="0" smtClean="0"/>
              <a:t> para </a:t>
            </a:r>
            <a:r>
              <a:rPr lang="en-US" dirty="0" err="1" smtClean="0"/>
              <a:t>respirar</a:t>
            </a:r>
            <a:endParaRPr lang="en-US" dirty="0"/>
          </a:p>
          <a:p>
            <a:r>
              <a:rPr lang="en-US" dirty="0" err="1"/>
              <a:t>Visión</a:t>
            </a:r>
            <a:r>
              <a:rPr lang="en-US" dirty="0"/>
              <a:t> </a:t>
            </a:r>
            <a:r>
              <a:rPr lang="en-US" dirty="0" err="1"/>
              <a:t>borrosa</a:t>
            </a:r>
            <a:endParaRPr lang="en-US" dirty="0"/>
          </a:p>
          <a:p>
            <a:r>
              <a:rPr lang="en-US" dirty="0" err="1"/>
              <a:t>Salivación</a:t>
            </a:r>
            <a:r>
              <a:rPr lang="en-US" dirty="0"/>
              <a:t> </a:t>
            </a:r>
            <a:r>
              <a:rPr lang="en-US" dirty="0" err="1"/>
              <a:t>excesiva</a:t>
            </a:r>
            <a:r>
              <a:rPr lang="en-US" dirty="0"/>
              <a:t> o </a:t>
            </a:r>
            <a:r>
              <a:rPr lang="en-US" dirty="0" err="1"/>
              <a:t>babeo</a:t>
            </a:r>
            <a:endParaRPr lang="en-US" dirty="0"/>
          </a:p>
          <a:p>
            <a:r>
              <a:rPr lang="en-US" dirty="0" err="1"/>
              <a:t>Pupilas</a:t>
            </a:r>
            <a:r>
              <a:rPr lang="en-US" dirty="0"/>
              <a:t> </a:t>
            </a:r>
            <a:r>
              <a:rPr lang="en-US" dirty="0" err="1"/>
              <a:t>pequeñas</a:t>
            </a:r>
            <a:endParaRPr lang="en-US" dirty="0"/>
          </a:p>
          <a:p>
            <a:r>
              <a:rPr lang="en-US" dirty="0" err="1"/>
              <a:t>Falta</a:t>
            </a:r>
            <a:r>
              <a:rPr lang="en-US" dirty="0"/>
              <a:t> control de </a:t>
            </a:r>
            <a:r>
              <a:rPr lang="en-US" dirty="0" err="1" smtClean="0"/>
              <a:t>los</a:t>
            </a:r>
            <a:r>
              <a:rPr lang="en-US" dirty="0" smtClean="0"/>
              <a:t> </a:t>
            </a:r>
            <a:r>
              <a:rPr lang="en-US" dirty="0" err="1" smtClean="0"/>
              <a:t>músculos</a:t>
            </a:r>
            <a:endParaRPr lang="en-US" dirty="0"/>
          </a:p>
          <a:p>
            <a:r>
              <a:rPr lang="en-US" dirty="0" err="1"/>
              <a:t>Convulsiones</a:t>
            </a:r>
            <a:endParaRPr lang="en-US" dirty="0"/>
          </a:p>
          <a:p>
            <a:r>
              <a:rPr lang="en-US" dirty="0" err="1"/>
              <a:t>Inconsciencia</a:t>
            </a:r>
            <a:endParaRPr lang="en-US" dirty="0"/>
          </a:p>
          <a:p>
            <a:r>
              <a:rPr lang="en-US" dirty="0" err="1"/>
              <a:t>Muerte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23842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Síntomas</a:t>
            </a:r>
            <a:r>
              <a:rPr lang="en-US" dirty="0" smtClean="0"/>
              <a:t> de </a:t>
            </a:r>
            <a:r>
              <a:rPr lang="en-US" dirty="0" err="1" smtClean="0"/>
              <a:t>exposición</a:t>
            </a:r>
            <a:r>
              <a:rPr lang="en-US" dirty="0" smtClean="0"/>
              <a:t> a </a:t>
            </a:r>
            <a:r>
              <a:rPr lang="en-US" dirty="0" err="1" smtClean="0"/>
              <a:t>fumigantes</a:t>
            </a:r>
            <a:endParaRPr lang="en-US" dirty="0"/>
          </a:p>
        </p:txBody>
      </p:sp>
      <p:sp>
        <p:nvSpPr>
          <p:cNvPr id="6" name="Content Placeholder 5"/>
          <p:cNvSpPr>
            <a:spLocks noGrp="1"/>
          </p:cNvSpPr>
          <p:nvPr>
            <p:ph sz="half" idx="1"/>
          </p:nvPr>
        </p:nvSpPr>
        <p:spPr/>
        <p:txBody>
          <a:bodyPr/>
          <a:lstStyle/>
          <a:p>
            <a:r>
              <a:rPr lang="en-US" dirty="0" err="1"/>
              <a:t>Comportamiento</a:t>
            </a:r>
            <a:r>
              <a:rPr lang="en-US" dirty="0"/>
              <a:t> </a:t>
            </a:r>
            <a:r>
              <a:rPr lang="en-US" dirty="0" err="1"/>
              <a:t>irracional</a:t>
            </a:r>
            <a:endParaRPr lang="en-US" dirty="0"/>
          </a:p>
          <a:p>
            <a:r>
              <a:rPr lang="en-US" dirty="0" err="1"/>
              <a:t>Temperatura</a:t>
            </a:r>
            <a:r>
              <a:rPr lang="en-US" dirty="0"/>
              <a:t> corporal </a:t>
            </a:r>
            <a:r>
              <a:rPr lang="en-US" dirty="0" err="1"/>
              <a:t>elevada</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41357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2499"/>
            <a:ext cx="10515600" cy="1325563"/>
          </a:xfrm>
        </p:spPr>
        <p:txBody>
          <a:bodyPr>
            <a:normAutofit/>
          </a:bodyPr>
          <a:lstStyle/>
          <a:p>
            <a:r>
              <a:rPr lang="en-US" sz="3200" dirty="0"/>
              <a:t>Los </a:t>
            </a:r>
            <a:r>
              <a:rPr lang="en-US" sz="3200" dirty="0" err="1"/>
              <a:t>síntomas</a:t>
            </a:r>
            <a:r>
              <a:rPr lang="en-US" sz="3200" dirty="0"/>
              <a:t> de </a:t>
            </a:r>
            <a:r>
              <a:rPr lang="en-US" sz="3200" dirty="0" err="1"/>
              <a:t>exposición</a:t>
            </a:r>
            <a:r>
              <a:rPr lang="en-US" sz="3200" dirty="0"/>
              <a:t> a </a:t>
            </a:r>
            <a:r>
              <a:rPr lang="en-US" sz="3200" dirty="0" err="1"/>
              <a:t>pesticidas</a:t>
            </a:r>
            <a:r>
              <a:rPr lang="en-US" sz="3200" dirty="0"/>
              <a:t> </a:t>
            </a:r>
            <a:r>
              <a:rPr lang="en-US" sz="3200" dirty="0" err="1"/>
              <a:t>pueden</a:t>
            </a:r>
            <a:r>
              <a:rPr lang="en-US" sz="3200" dirty="0"/>
              <a:t> </a:t>
            </a:r>
            <a:r>
              <a:rPr lang="en-US" sz="3200" dirty="0" err="1"/>
              <a:t>ser</a:t>
            </a:r>
            <a:r>
              <a:rPr lang="en-US" sz="3200" dirty="0"/>
              <a:t> </a:t>
            </a:r>
            <a:r>
              <a:rPr lang="en-US" sz="3200" dirty="0" err="1" smtClean="0"/>
              <a:t>similares</a:t>
            </a:r>
            <a:r>
              <a:rPr lang="en-US" sz="3200" dirty="0" smtClean="0"/>
              <a:t> </a:t>
            </a:r>
            <a:r>
              <a:rPr lang="en-US" sz="3200" dirty="0"/>
              <a:t>a </a:t>
            </a:r>
            <a:r>
              <a:rPr lang="en-US" sz="3200" dirty="0" err="1"/>
              <a:t>los</a:t>
            </a:r>
            <a:r>
              <a:rPr lang="en-US" sz="3200" dirty="0"/>
              <a:t> </a:t>
            </a:r>
            <a:r>
              <a:rPr lang="en-US" sz="3200" dirty="0" err="1"/>
              <a:t>síntomas</a:t>
            </a:r>
            <a:r>
              <a:rPr lang="en-US" sz="3200" dirty="0"/>
              <a:t> de </a:t>
            </a:r>
            <a:r>
              <a:rPr lang="en-US" sz="3200" dirty="0" err="1"/>
              <a:t>otras</a:t>
            </a:r>
            <a:r>
              <a:rPr lang="en-US" sz="3200" dirty="0"/>
              <a:t> </a:t>
            </a:r>
            <a:r>
              <a:rPr lang="en-US" sz="3200" dirty="0" err="1"/>
              <a:t>enfermedades</a:t>
            </a:r>
            <a:r>
              <a:rPr lang="en-US" sz="3200" dirty="0"/>
              <a:t> o </a:t>
            </a:r>
            <a:r>
              <a:rPr lang="en-US" sz="3200" dirty="0" err="1"/>
              <a:t>condiciones</a:t>
            </a:r>
            <a:endParaRPr lang="en-US" sz="3200" dirty="0"/>
          </a:p>
        </p:txBody>
      </p:sp>
      <p:sp>
        <p:nvSpPr>
          <p:cNvPr id="6" name="Content Placeholder 5"/>
          <p:cNvSpPr>
            <a:spLocks noGrp="1"/>
          </p:cNvSpPr>
          <p:nvPr>
            <p:ph idx="1"/>
          </p:nvPr>
        </p:nvSpPr>
        <p:spPr>
          <a:xfrm>
            <a:off x="5375564" y="2369127"/>
            <a:ext cx="5978236" cy="3807836"/>
          </a:xfrm>
        </p:spPr>
        <p:txBody>
          <a:bodyPr/>
          <a:lstStyle/>
          <a:p>
            <a:r>
              <a:rPr lang="en-US" dirty="0" err="1"/>
              <a:t>Resfriado</a:t>
            </a:r>
            <a:r>
              <a:rPr lang="en-US" dirty="0"/>
              <a:t> </a:t>
            </a:r>
          </a:p>
          <a:p>
            <a:r>
              <a:rPr lang="en-US" dirty="0"/>
              <a:t>Gripe (influenza)</a:t>
            </a:r>
          </a:p>
          <a:p>
            <a:r>
              <a:rPr lang="en-US" dirty="0" err="1"/>
              <a:t>Agotamiento</a:t>
            </a:r>
            <a:r>
              <a:rPr lang="en-US" dirty="0"/>
              <a:t> </a:t>
            </a:r>
            <a:r>
              <a:rPr lang="en-US" dirty="0" err="1"/>
              <a:t>por</a:t>
            </a:r>
            <a:r>
              <a:rPr lang="en-US" dirty="0"/>
              <a:t> el </a:t>
            </a:r>
            <a:r>
              <a:rPr lang="en-US" dirty="0" err="1"/>
              <a:t>calor</a:t>
            </a:r>
            <a:r>
              <a:rPr lang="en-US" dirty="0"/>
              <a:t>/</a:t>
            </a:r>
            <a:r>
              <a:rPr lang="en-US" dirty="0" err="1"/>
              <a:t>insolación</a:t>
            </a:r>
            <a:endParaRPr lang="en-US" dirty="0"/>
          </a:p>
          <a:p>
            <a:r>
              <a:rPr lang="en-US" dirty="0" err="1"/>
              <a:t>Intoxicación</a:t>
            </a:r>
            <a:r>
              <a:rPr lang="en-US" dirty="0"/>
              <a:t> </a:t>
            </a:r>
            <a:r>
              <a:rPr lang="en-US" dirty="0" err="1"/>
              <a:t>alimentaria</a:t>
            </a:r>
            <a:endParaRPr lang="en-US" dirty="0"/>
          </a:p>
          <a:p>
            <a:r>
              <a:rPr lang="en-US" dirty="0"/>
              <a:t>La </a:t>
            </a:r>
            <a:r>
              <a:rPr lang="en-US" dirty="0" err="1" smtClean="0"/>
              <a:t>cruda</a:t>
            </a:r>
            <a:r>
              <a:rPr lang="en-US" dirty="0" smtClean="0"/>
              <a:t> (</a:t>
            </a:r>
            <a:r>
              <a:rPr lang="en-US" dirty="0" err="1" smtClean="0"/>
              <a:t>resaca</a:t>
            </a:r>
            <a:r>
              <a:rPr lang="en-US" dirty="0" smtClean="0"/>
              <a:t>, </a:t>
            </a:r>
            <a:r>
              <a:rPr lang="en-US" dirty="0" err="1" smtClean="0"/>
              <a:t>trasnochada</a:t>
            </a:r>
            <a:r>
              <a:rPr lang="en-US" dirty="0" smtClean="0"/>
              <a:t>)</a:t>
            </a: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4043588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Síntomas</a:t>
            </a:r>
            <a:r>
              <a:rPr lang="en-US" dirty="0"/>
              <a:t> </a:t>
            </a:r>
            <a:r>
              <a:rPr lang="en-US" dirty="0" err="1"/>
              <a:t>leves</a:t>
            </a: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7814693" y="3063258"/>
            <a:ext cx="3539107" cy="61348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err="1">
                <a:solidFill>
                  <a:prstClr val="black"/>
                </a:solidFill>
              </a:rPr>
              <a:t>Irritación</a:t>
            </a:r>
            <a:r>
              <a:rPr lang="en-US"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los</a:t>
            </a:r>
            <a:r>
              <a:rPr lang="en-US" dirty="0">
                <a:solidFill>
                  <a:prstClr val="black"/>
                </a:solidFill>
              </a:rPr>
              <a:t> </a:t>
            </a:r>
            <a:r>
              <a:rPr lang="en-US" dirty="0" err="1">
                <a:solidFill>
                  <a:prstClr val="black"/>
                </a:solidFill>
              </a:rPr>
              <a:t>ojos</a:t>
            </a:r>
            <a:endParaRPr lang="en-US" dirty="0">
              <a:solidFill>
                <a:prstClr val="black"/>
              </a:solidFill>
            </a:endParaRPr>
          </a:p>
        </p:txBody>
      </p:sp>
      <p:sp>
        <p:nvSpPr>
          <p:cNvPr id="10" name="Content Placeholder 7"/>
          <p:cNvSpPr txBox="1">
            <a:spLocks/>
          </p:cNvSpPr>
          <p:nvPr/>
        </p:nvSpPr>
        <p:spPr>
          <a:xfrm>
            <a:off x="8581281" y="522161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err="1">
                <a:solidFill>
                  <a:prstClr val="black"/>
                </a:solidFill>
              </a:rPr>
              <a:t>Ronchas</a:t>
            </a:r>
            <a:endParaRPr lang="en-US" dirty="0">
              <a:solidFill>
                <a:prstClr val="black"/>
              </a:solidFill>
            </a:endParaRP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406293" y="5096107"/>
            <a:ext cx="2436802" cy="1332402"/>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s-ES" dirty="0">
              <a:solidFill>
                <a:prstClr val="white"/>
              </a:solidFill>
            </a:endParaRPr>
          </a:p>
          <a:p>
            <a:pPr marL="0" indent="0" algn="ctr">
              <a:buNone/>
            </a:pPr>
            <a:r>
              <a:rPr lang="es-ES" sz="7000" dirty="0">
                <a:solidFill>
                  <a:prstClr val="white"/>
                </a:solidFill>
              </a:rPr>
              <a:t>Dolor en la nariz y garganta</a:t>
            </a:r>
            <a:endParaRPr lang="en-US" sz="7000" dirty="0">
              <a:solidFill>
                <a:prstClr val="white"/>
              </a:solidFill>
            </a:endParaRP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err="1">
                <a:solidFill>
                  <a:prstClr val="black"/>
                </a:solidFill>
              </a:rPr>
              <a:t>Mareo</a:t>
            </a:r>
            <a:endParaRPr lang="en-US" dirty="0">
              <a:solidFill>
                <a:prstClr val="black"/>
              </a:solidFill>
            </a:endParaRP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12323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6112" y="365125"/>
            <a:ext cx="10515600" cy="1325563"/>
          </a:xfrm>
        </p:spPr>
        <p:txBody>
          <a:bodyPr/>
          <a:lstStyle/>
          <a:p>
            <a:r>
              <a:rPr lang="en-US" dirty="0" err="1"/>
              <a:t>Síntomas</a:t>
            </a:r>
            <a:r>
              <a:rPr lang="en-US" dirty="0"/>
              <a:t> </a:t>
            </a:r>
            <a:r>
              <a:rPr lang="en-US" dirty="0" err="1"/>
              <a:t>moderados</a:t>
            </a:r>
            <a:endParaRPr lang="en-US" dirty="0"/>
          </a:p>
        </p:txBody>
      </p:sp>
      <p:sp>
        <p:nvSpPr>
          <p:cNvPr id="4" name="Content Placeholder 3"/>
          <p:cNvSpPr>
            <a:spLocks noGrp="1"/>
          </p:cNvSpPr>
          <p:nvPr>
            <p:ph idx="1"/>
          </p:nvPr>
        </p:nvSpPr>
        <p:spPr/>
        <p:txBody>
          <a:bodyPr/>
          <a:lstStyle/>
          <a:p>
            <a:r>
              <a:rPr lang="en-US" dirty="0"/>
              <a:t>Saliva </a:t>
            </a:r>
            <a:r>
              <a:rPr lang="en-US" dirty="0" err="1"/>
              <a:t>excesiva</a:t>
            </a:r>
            <a:r>
              <a:rPr lang="en-US" dirty="0"/>
              <a:t> o </a:t>
            </a:r>
            <a:r>
              <a:rPr lang="en-US" dirty="0" err="1"/>
              <a:t>babeo</a:t>
            </a:r>
            <a:endParaRPr lang="en-US" dirty="0"/>
          </a:p>
          <a:p>
            <a:r>
              <a:rPr lang="en-US" dirty="0" err="1"/>
              <a:t>Dificultades</a:t>
            </a:r>
            <a:r>
              <a:rPr lang="en-US" dirty="0"/>
              <a:t> </a:t>
            </a:r>
            <a:r>
              <a:rPr lang="en-US" dirty="0" err="1"/>
              <a:t>respiratorias</a:t>
            </a:r>
            <a:endParaRPr lang="en-US" dirty="0"/>
          </a:p>
          <a:p>
            <a:r>
              <a:rPr lang="en-US" dirty="0" err="1"/>
              <a:t>Visión</a:t>
            </a:r>
            <a:r>
              <a:rPr lang="en-US" dirty="0"/>
              <a:t> </a:t>
            </a:r>
            <a:r>
              <a:rPr lang="en-US" dirty="0" err="1"/>
              <a:t>b</a:t>
            </a:r>
            <a:r>
              <a:rPr lang="en-US" dirty="0" err="1" smtClean="0"/>
              <a:t>orrosa</a:t>
            </a:r>
            <a:endParaRPr lang="en-US" dirty="0"/>
          </a:p>
        </p:txBody>
      </p:sp>
    </p:spTree>
    <p:extLst>
      <p:ext uri="{BB962C8B-B14F-4D97-AF65-F5344CB8AC3E}">
        <p14:creationId xmlns:p14="http://schemas.microsoft.com/office/powerpoint/2010/main" val="3824482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Síntomas</a:t>
            </a:r>
            <a:r>
              <a:rPr lang="en-US" dirty="0"/>
              <a:t> </a:t>
            </a:r>
            <a:r>
              <a:rPr lang="en-US" dirty="0" err="1" smtClean="0"/>
              <a:t>severos</a:t>
            </a:r>
            <a:endParaRPr lang="en-US" dirty="0"/>
          </a:p>
        </p:txBody>
      </p:sp>
      <p:sp>
        <p:nvSpPr>
          <p:cNvPr id="9" name="Content Placeholder 7"/>
          <p:cNvSpPr txBox="1">
            <a:spLocks/>
          </p:cNvSpPr>
          <p:nvPr/>
        </p:nvSpPr>
        <p:spPr>
          <a:xfrm>
            <a:off x="3550465" y="1771110"/>
            <a:ext cx="2849819" cy="58497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err="1">
                <a:solidFill>
                  <a:prstClr val="black"/>
                </a:solidFill>
              </a:rPr>
              <a:t>Pupilas</a:t>
            </a:r>
            <a:r>
              <a:rPr lang="en-US" dirty="0">
                <a:solidFill>
                  <a:prstClr val="black"/>
                </a:solidFill>
              </a:rPr>
              <a:t> </a:t>
            </a:r>
            <a:r>
              <a:rPr lang="en-US" dirty="0" err="1">
                <a:solidFill>
                  <a:prstClr val="black"/>
                </a:solidFill>
              </a:rPr>
              <a:t>pequeñas</a:t>
            </a:r>
            <a:endParaRPr lang="en-US" dirty="0">
              <a:solidFill>
                <a:prstClr val="black"/>
              </a:solidFill>
            </a:endParaRPr>
          </a:p>
        </p:txBody>
      </p:sp>
      <p:sp>
        <p:nvSpPr>
          <p:cNvPr id="10" name="Content Placeholder 7"/>
          <p:cNvSpPr txBox="1">
            <a:spLocks/>
          </p:cNvSpPr>
          <p:nvPr/>
        </p:nvSpPr>
        <p:spPr>
          <a:xfrm>
            <a:off x="9199419" y="3988033"/>
            <a:ext cx="2737144" cy="107926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err="1" smtClean="0">
                <a:solidFill>
                  <a:prstClr val="black"/>
                </a:solidFill>
              </a:rPr>
              <a:t>Temblando</a:t>
            </a:r>
            <a:r>
              <a:rPr lang="en-US" dirty="0" smtClean="0">
                <a:solidFill>
                  <a:prstClr val="black"/>
                </a:solidFill>
              </a:rPr>
              <a:t> </a:t>
            </a:r>
            <a:r>
              <a:rPr lang="en-US" dirty="0">
                <a:solidFill>
                  <a:prstClr val="black"/>
                </a:solidFill>
              </a:rPr>
              <a:t>o </a:t>
            </a:r>
            <a:r>
              <a:rPr lang="en-US" dirty="0" err="1">
                <a:solidFill>
                  <a:prstClr val="black"/>
                </a:solidFill>
              </a:rPr>
              <a:t>falta</a:t>
            </a:r>
            <a:r>
              <a:rPr lang="en-US" dirty="0">
                <a:solidFill>
                  <a:prstClr val="black"/>
                </a:solidFill>
              </a:rPr>
              <a:t> de control muscular</a:t>
            </a:r>
          </a:p>
        </p:txBody>
      </p:sp>
      <p:sp>
        <p:nvSpPr>
          <p:cNvPr id="13" name="Content Placeholder 7"/>
          <p:cNvSpPr txBox="1">
            <a:spLocks/>
          </p:cNvSpPr>
          <p:nvPr/>
        </p:nvSpPr>
        <p:spPr>
          <a:xfrm>
            <a:off x="829692" y="5801077"/>
            <a:ext cx="4884723"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err="1" smtClean="0">
                <a:solidFill>
                  <a:prstClr val="black"/>
                </a:solidFill>
              </a:rPr>
              <a:t>Convulsiones</a:t>
            </a:r>
            <a:endParaRPr lang="en-US" dirty="0">
              <a:solidFill>
                <a:prstClr val="black"/>
              </a:solidFill>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49277" y="3004724"/>
            <a:ext cx="7297025" cy="3762938"/>
          </a:xfrm>
          <a:prstGeom prst="rect">
            <a:avLst/>
          </a:prstGeom>
        </p:spPr>
      </p:pic>
    </p:spTree>
    <p:extLst>
      <p:ext uri="{BB962C8B-B14F-4D97-AF65-F5344CB8AC3E}">
        <p14:creationId xmlns:p14="http://schemas.microsoft.com/office/powerpoint/2010/main" val="3204102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096500" cy="1325563"/>
          </a:xfrm>
        </p:spPr>
        <p:txBody>
          <a:bodyPr/>
          <a:lstStyle/>
          <a:p>
            <a:r>
              <a:rPr lang="en-GB" dirty="0"/>
              <a:t>El </a:t>
            </a:r>
            <a:r>
              <a:rPr lang="en-GB" dirty="0" err="1"/>
              <a:t>tipo</a:t>
            </a:r>
            <a:r>
              <a:rPr lang="en-GB" dirty="0"/>
              <a:t> y </a:t>
            </a:r>
            <a:r>
              <a:rPr lang="en-GB" dirty="0" err="1"/>
              <a:t>severidad</a:t>
            </a:r>
            <a:r>
              <a:rPr lang="en-GB" dirty="0"/>
              <a:t> de </a:t>
            </a:r>
            <a:r>
              <a:rPr lang="en-GB" dirty="0" err="1"/>
              <a:t>los</a:t>
            </a:r>
            <a:r>
              <a:rPr lang="en-GB" dirty="0"/>
              <a:t> </a:t>
            </a:r>
            <a:r>
              <a:rPr lang="en-GB" dirty="0" err="1"/>
              <a:t>síntomas</a:t>
            </a:r>
            <a:r>
              <a:rPr lang="en-GB" dirty="0"/>
              <a:t> </a:t>
            </a:r>
            <a:r>
              <a:rPr lang="en-GB" dirty="0" smtClean="0"/>
              <a:t/>
            </a:r>
            <a:br>
              <a:rPr lang="en-GB" dirty="0" smtClean="0"/>
            </a:br>
            <a:r>
              <a:rPr lang="en-GB" dirty="0" err="1" smtClean="0"/>
              <a:t>depende</a:t>
            </a:r>
            <a:r>
              <a:rPr lang="en-GB" dirty="0" smtClean="0"/>
              <a:t> </a:t>
            </a:r>
            <a:r>
              <a:rPr lang="en-GB" dirty="0"/>
              <a:t>de lo </a:t>
            </a:r>
            <a:r>
              <a:rPr lang="en-GB" dirty="0" err="1"/>
              <a:t>siguiente</a:t>
            </a:r>
            <a:r>
              <a:rPr lang="en-GB" dirty="0"/>
              <a:t>:</a:t>
            </a:r>
            <a:endParaRPr lang="en-US" dirty="0"/>
          </a:p>
        </p:txBody>
      </p:sp>
      <p:sp>
        <p:nvSpPr>
          <p:cNvPr id="6" name="Content Placeholder 5"/>
          <p:cNvSpPr>
            <a:spLocks noGrp="1"/>
          </p:cNvSpPr>
          <p:nvPr>
            <p:ph idx="1"/>
          </p:nvPr>
        </p:nvSpPr>
        <p:spPr/>
        <p:txBody>
          <a:bodyPr/>
          <a:lstStyle/>
          <a:p>
            <a:r>
              <a:rPr lang="en-US" dirty="0"/>
              <a:t>El </a:t>
            </a:r>
            <a:r>
              <a:rPr lang="en-US" dirty="0" err="1"/>
              <a:t>pesticida</a:t>
            </a:r>
            <a:endParaRPr lang="en-US" dirty="0"/>
          </a:p>
          <a:p>
            <a:r>
              <a:rPr lang="en-US" dirty="0"/>
              <a:t>La </a:t>
            </a:r>
            <a:r>
              <a:rPr lang="en-US" dirty="0" err="1"/>
              <a:t>vía</a:t>
            </a:r>
            <a:r>
              <a:rPr lang="en-US" dirty="0"/>
              <a:t> de </a:t>
            </a:r>
            <a:r>
              <a:rPr lang="en-US" dirty="0" err="1"/>
              <a:t>exposición</a:t>
            </a:r>
            <a:endParaRPr lang="en-US" dirty="0"/>
          </a:p>
          <a:p>
            <a:r>
              <a:rPr lang="en-US" dirty="0"/>
              <a:t>La </a:t>
            </a:r>
            <a:r>
              <a:rPr lang="en-US" dirty="0" err="1"/>
              <a:t>duración</a:t>
            </a:r>
            <a:r>
              <a:rPr lang="en-US" dirty="0"/>
              <a:t> de la </a:t>
            </a:r>
            <a:r>
              <a:rPr lang="en-US" dirty="0" err="1"/>
              <a:t>exposición</a:t>
            </a:r>
            <a:endParaRPr lang="en-US" dirty="0"/>
          </a:p>
          <a:p>
            <a:r>
              <a:rPr lang="en-US" dirty="0"/>
              <a:t>La </a:t>
            </a:r>
            <a:r>
              <a:rPr lang="en-US" dirty="0" err="1"/>
              <a:t>frecuencia</a:t>
            </a:r>
            <a:r>
              <a:rPr lang="en-US" dirty="0"/>
              <a:t> de la </a:t>
            </a:r>
            <a:r>
              <a:rPr lang="en-US" dirty="0" err="1"/>
              <a:t>exposición</a:t>
            </a:r>
            <a:endParaRPr lang="en-US" dirty="0"/>
          </a:p>
          <a:p>
            <a:r>
              <a:rPr lang="en-US" dirty="0"/>
              <a:t>La </a:t>
            </a:r>
            <a:r>
              <a:rPr lang="en-US" dirty="0" err="1"/>
              <a:t>edad</a:t>
            </a:r>
            <a:r>
              <a:rPr lang="en-US" dirty="0"/>
              <a:t> de la persona </a:t>
            </a:r>
            <a:r>
              <a:rPr lang="en-US" dirty="0" err="1"/>
              <a:t>expuesta</a:t>
            </a:r>
            <a:endParaRPr lang="en-US" dirty="0"/>
          </a:p>
          <a:p>
            <a:r>
              <a:rPr lang="en-US" dirty="0"/>
              <a:t>La </a:t>
            </a:r>
            <a:r>
              <a:rPr lang="en-US" dirty="0" err="1"/>
              <a:t>salud</a:t>
            </a:r>
            <a:r>
              <a:rPr lang="en-US" dirty="0"/>
              <a:t> de la persona </a:t>
            </a:r>
            <a:r>
              <a:rPr lang="en-US" dirty="0" err="1"/>
              <a:t>expuesta</a:t>
            </a: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81276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lang="en-US" dirty="0" err="1" smtClean="0"/>
              <a:t>Riesgos</a:t>
            </a:r>
            <a:r>
              <a:rPr lang="en-US" dirty="0" smtClean="0"/>
              <a:t> a </a:t>
            </a:r>
            <a:r>
              <a:rPr lang="en-US" dirty="0" err="1" smtClean="0"/>
              <a:t>los</a:t>
            </a:r>
            <a:r>
              <a:rPr lang="en-US" dirty="0" smtClean="0"/>
              <a:t> </a:t>
            </a:r>
            <a:r>
              <a:rPr lang="en-US" dirty="0" err="1" smtClean="0"/>
              <a:t>niños</a:t>
            </a:r>
            <a:r>
              <a:rPr lang="en-US" dirty="0" smtClean="0"/>
              <a:t> y las </a:t>
            </a:r>
            <a:r>
              <a:rPr lang="en-US" dirty="0" err="1" smtClean="0"/>
              <a:t>mujeres</a:t>
            </a:r>
            <a:r>
              <a:rPr lang="en-US" dirty="0" smtClean="0"/>
              <a:t> </a:t>
            </a:r>
            <a:r>
              <a:rPr lang="en-US" dirty="0" err="1" smtClean="0"/>
              <a:t>embarazadas</a:t>
            </a:r>
            <a:endParaRPr lang="en-US" dirty="0"/>
          </a:p>
        </p:txBody>
      </p:sp>
      <p:sp>
        <p:nvSpPr>
          <p:cNvPr id="6" name="Content Placeholder 5"/>
          <p:cNvSpPr>
            <a:spLocks noGrp="1"/>
          </p:cNvSpPr>
          <p:nvPr>
            <p:ph idx="1"/>
          </p:nvPr>
        </p:nvSpPr>
        <p:spPr>
          <a:xfrm>
            <a:off x="838200" y="2018371"/>
            <a:ext cx="10515600" cy="4158592"/>
          </a:xfrm>
        </p:spPr>
        <p:txBody>
          <a:bodyPr>
            <a:normAutofit/>
          </a:bodyPr>
          <a:lstStyle/>
          <a:p>
            <a:r>
              <a:rPr lang="en-US" dirty="0" err="1"/>
              <a:t>Mujeres</a:t>
            </a:r>
            <a:r>
              <a:rPr lang="en-US" dirty="0"/>
              <a:t> </a:t>
            </a:r>
            <a:r>
              <a:rPr lang="en-US" dirty="0" err="1"/>
              <a:t>embarazadas</a:t>
            </a:r>
            <a:endParaRPr lang="en-US" dirty="0"/>
          </a:p>
          <a:p>
            <a:pPr lvl="1"/>
            <a:r>
              <a:rPr lang="en-US" sz="2800" dirty="0" err="1"/>
              <a:t>Aborto</a:t>
            </a:r>
            <a:r>
              <a:rPr lang="en-US" sz="2800" dirty="0"/>
              <a:t> </a:t>
            </a:r>
            <a:r>
              <a:rPr lang="en-US" sz="2800" dirty="0" err="1"/>
              <a:t>espontáneo</a:t>
            </a:r>
            <a:endParaRPr lang="en-US" sz="2800" dirty="0"/>
          </a:p>
          <a:p>
            <a:pPr lvl="1"/>
            <a:r>
              <a:rPr lang="en-US" sz="2800" dirty="0" err="1"/>
              <a:t>Defectos</a:t>
            </a:r>
            <a:r>
              <a:rPr lang="en-US" sz="2800" dirty="0"/>
              <a:t> de </a:t>
            </a:r>
            <a:r>
              <a:rPr lang="en-US" sz="2800" dirty="0" err="1" smtClean="0"/>
              <a:t>nacimiento</a:t>
            </a:r>
            <a:endParaRPr lang="en-US" sz="2800" dirty="0" smtClean="0"/>
          </a:p>
          <a:p>
            <a:pPr marL="457200" lvl="1" indent="0">
              <a:buNone/>
            </a:pPr>
            <a:endParaRPr lang="en-US" sz="2800" dirty="0"/>
          </a:p>
          <a:p>
            <a:r>
              <a:rPr lang="en-US" dirty="0" err="1"/>
              <a:t>Niños</a:t>
            </a:r>
            <a:endParaRPr lang="en-US" dirty="0"/>
          </a:p>
          <a:p>
            <a:pPr lvl="1"/>
            <a:r>
              <a:rPr lang="en-US" sz="2800" dirty="0" err="1"/>
              <a:t>Todavía</a:t>
            </a:r>
            <a:r>
              <a:rPr lang="en-US" sz="2800" dirty="0"/>
              <a:t> </a:t>
            </a:r>
            <a:r>
              <a:rPr lang="en-US" sz="2800" dirty="0" err="1"/>
              <a:t>están</a:t>
            </a:r>
            <a:r>
              <a:rPr lang="en-US" sz="2800" dirty="0"/>
              <a:t> </a:t>
            </a:r>
            <a:r>
              <a:rPr lang="en-US" sz="2800" dirty="0" err="1"/>
              <a:t>pequeños</a:t>
            </a:r>
            <a:endParaRPr lang="en-US" sz="2800" dirty="0"/>
          </a:p>
          <a:p>
            <a:pPr lvl="1"/>
            <a:r>
              <a:rPr lang="en-US" sz="2800" dirty="0" err="1"/>
              <a:t>Todavía</a:t>
            </a:r>
            <a:r>
              <a:rPr lang="en-US" sz="2800" dirty="0"/>
              <a:t> </a:t>
            </a:r>
            <a:r>
              <a:rPr lang="en-US" sz="2800" dirty="0" err="1"/>
              <a:t>están</a:t>
            </a:r>
            <a:r>
              <a:rPr lang="en-US" sz="2800" dirty="0"/>
              <a:t> </a:t>
            </a:r>
            <a:r>
              <a:rPr lang="en-US" sz="2800" dirty="0" err="1"/>
              <a:t>desarollando</a:t>
            </a:r>
            <a:endParaRPr lang="en-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1392274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282720" cy="1325563"/>
          </a:xfrm>
        </p:spPr>
        <p:txBody>
          <a:bodyPr/>
          <a:lstStyle/>
          <a:p>
            <a:r>
              <a:rPr lang="en-US" dirty="0" err="1"/>
              <a:t>Riesgos</a:t>
            </a:r>
            <a:r>
              <a:rPr lang="en-US" dirty="0"/>
              <a:t> </a:t>
            </a:r>
            <a:r>
              <a:rPr lang="en-US" dirty="0" err="1"/>
              <a:t>p</a:t>
            </a:r>
            <a:r>
              <a:rPr lang="en-US" dirty="0" err="1" smtClean="0"/>
              <a:t>otenciales</a:t>
            </a:r>
            <a:r>
              <a:rPr lang="en-US" dirty="0" smtClean="0"/>
              <a:t> </a:t>
            </a:r>
            <a:r>
              <a:rPr lang="en-US" dirty="0"/>
              <a:t>de </a:t>
            </a:r>
            <a:r>
              <a:rPr lang="en-US" dirty="0" smtClean="0"/>
              <a:t>la </a:t>
            </a:r>
            <a:r>
              <a:rPr lang="en-US" dirty="0" err="1" smtClean="0"/>
              <a:t>exposición</a:t>
            </a:r>
            <a:r>
              <a:rPr lang="en-US" dirty="0" smtClean="0"/>
              <a:t> a </a:t>
            </a:r>
            <a:r>
              <a:rPr lang="en-US" dirty="0" err="1" smtClean="0"/>
              <a:t>los</a:t>
            </a:r>
            <a:r>
              <a:rPr lang="en-US" dirty="0" smtClean="0"/>
              <a:t> </a:t>
            </a:r>
            <a:r>
              <a:rPr lang="en-US" dirty="0" err="1" smtClean="0"/>
              <a:t>pesticidas</a:t>
            </a:r>
            <a:endParaRPr lang="en-US" dirty="0"/>
          </a:p>
        </p:txBody>
      </p:sp>
      <p:sp>
        <p:nvSpPr>
          <p:cNvPr id="10" name="Text Placeholder 9"/>
          <p:cNvSpPr>
            <a:spLocks noGrp="1"/>
          </p:cNvSpPr>
          <p:nvPr>
            <p:ph type="body" idx="1"/>
          </p:nvPr>
        </p:nvSpPr>
        <p:spPr/>
        <p:txBody>
          <a:bodyPr>
            <a:normAutofit/>
          </a:bodyPr>
          <a:lstStyle/>
          <a:p>
            <a:r>
              <a:rPr lang="en-US" sz="3200" b="0" dirty="0" err="1" smtClean="0"/>
              <a:t>Agudo</a:t>
            </a:r>
            <a:r>
              <a:rPr lang="en-US" sz="3200" b="0" dirty="0" smtClean="0"/>
              <a:t> </a:t>
            </a:r>
            <a:endParaRPr lang="en-US" sz="3200" b="0" dirty="0"/>
          </a:p>
        </p:txBody>
      </p:sp>
      <p:sp>
        <p:nvSpPr>
          <p:cNvPr id="6" name="Content Placeholder 5"/>
          <p:cNvSpPr>
            <a:spLocks noGrp="1"/>
          </p:cNvSpPr>
          <p:nvPr>
            <p:ph sz="half" idx="2"/>
          </p:nvPr>
        </p:nvSpPr>
        <p:spPr/>
        <p:txBody>
          <a:bodyPr/>
          <a:lstStyle/>
          <a:p>
            <a:r>
              <a:rPr lang="en-US" dirty="0" err="1" smtClean="0"/>
              <a:t>Síntomas</a:t>
            </a:r>
            <a:r>
              <a:rPr lang="en-US" dirty="0" smtClean="0"/>
              <a:t> a </a:t>
            </a:r>
            <a:r>
              <a:rPr lang="en-US" dirty="0" err="1" smtClean="0"/>
              <a:t>corto</a:t>
            </a:r>
            <a:r>
              <a:rPr lang="en-US" dirty="0" smtClean="0"/>
              <a:t> </a:t>
            </a:r>
            <a:r>
              <a:rPr lang="en-US" dirty="0" err="1"/>
              <a:t>plazo</a:t>
            </a:r>
            <a:endParaRPr lang="en-US" dirty="0"/>
          </a:p>
          <a:p>
            <a:r>
              <a:rPr lang="en-US" dirty="0"/>
              <a:t>Los </a:t>
            </a:r>
            <a:r>
              <a:rPr lang="en-US" dirty="0" err="1"/>
              <a:t>síntomas</a:t>
            </a:r>
            <a:r>
              <a:rPr lang="en-US" dirty="0"/>
              <a:t> </a:t>
            </a:r>
            <a:r>
              <a:rPr lang="en-US" dirty="0" err="1"/>
              <a:t>aparecen</a:t>
            </a:r>
            <a:r>
              <a:rPr lang="en-US" dirty="0"/>
              <a:t> </a:t>
            </a:r>
            <a:r>
              <a:rPr lang="en-US" dirty="0" err="1"/>
              <a:t>poco</a:t>
            </a:r>
            <a:r>
              <a:rPr lang="en-US" dirty="0"/>
              <a:t> </a:t>
            </a:r>
            <a:r>
              <a:rPr lang="en-US" dirty="0" err="1"/>
              <a:t>después</a:t>
            </a:r>
            <a:r>
              <a:rPr lang="en-US" dirty="0"/>
              <a:t> de la </a:t>
            </a:r>
            <a:r>
              <a:rPr lang="en-US" dirty="0" err="1"/>
              <a:t>exposición</a:t>
            </a:r>
            <a:endParaRPr lang="en-US" dirty="0"/>
          </a:p>
          <a:p>
            <a:r>
              <a:rPr lang="en-US" dirty="0"/>
              <a:t>Un solo </a:t>
            </a:r>
            <a:r>
              <a:rPr lang="en-US" dirty="0" err="1"/>
              <a:t>incidente</a:t>
            </a:r>
            <a:r>
              <a:rPr lang="en-US" dirty="0"/>
              <a:t> de </a:t>
            </a:r>
            <a:r>
              <a:rPr lang="en-US" dirty="0" err="1"/>
              <a:t>exposición</a:t>
            </a:r>
            <a:endParaRPr lang="en-US" dirty="0"/>
          </a:p>
          <a:p>
            <a:r>
              <a:rPr lang="en-US" dirty="0" err="1"/>
              <a:t>Enfermedades</a:t>
            </a:r>
            <a:r>
              <a:rPr lang="en-US" dirty="0"/>
              <a:t> </a:t>
            </a:r>
            <a:r>
              <a:rPr lang="en-US" dirty="0" err="1"/>
              <a:t>leves</a:t>
            </a:r>
            <a:r>
              <a:rPr lang="en-US" dirty="0"/>
              <a:t> a </a:t>
            </a:r>
            <a:r>
              <a:rPr lang="en-US" dirty="0" err="1"/>
              <a:t>severas</a:t>
            </a:r>
            <a:endParaRPr lang="en-US" dirty="0"/>
          </a:p>
        </p:txBody>
      </p:sp>
      <p:sp>
        <p:nvSpPr>
          <p:cNvPr id="11" name="Text Placeholder 10"/>
          <p:cNvSpPr>
            <a:spLocks noGrp="1"/>
          </p:cNvSpPr>
          <p:nvPr>
            <p:ph type="body" sz="quarter" idx="3"/>
          </p:nvPr>
        </p:nvSpPr>
        <p:spPr/>
        <p:txBody>
          <a:bodyPr>
            <a:normAutofit/>
          </a:bodyPr>
          <a:lstStyle/>
          <a:p>
            <a:r>
              <a:rPr lang="en-US" sz="3200" b="0" dirty="0" err="1"/>
              <a:t>Crónico</a:t>
            </a:r>
            <a:endParaRPr lang="en-US" sz="3200" b="0" dirty="0"/>
          </a:p>
        </p:txBody>
      </p:sp>
      <p:sp>
        <p:nvSpPr>
          <p:cNvPr id="3" name="Content Placeholder 2"/>
          <p:cNvSpPr>
            <a:spLocks noGrp="1"/>
          </p:cNvSpPr>
          <p:nvPr>
            <p:ph sz="quarter" idx="4"/>
          </p:nvPr>
        </p:nvSpPr>
        <p:spPr/>
        <p:txBody>
          <a:bodyPr/>
          <a:lstStyle/>
          <a:p>
            <a:r>
              <a:rPr lang="en-US" dirty="0" err="1" smtClean="0"/>
              <a:t>Síntomas</a:t>
            </a:r>
            <a:r>
              <a:rPr lang="en-US" dirty="0" smtClean="0"/>
              <a:t> a largo </a:t>
            </a:r>
            <a:r>
              <a:rPr lang="en-US" dirty="0" err="1"/>
              <a:t>plazo</a:t>
            </a:r>
            <a:endParaRPr lang="en-US" dirty="0"/>
          </a:p>
          <a:p>
            <a:r>
              <a:rPr lang="en-US" dirty="0"/>
              <a:t>Los </a:t>
            </a:r>
            <a:r>
              <a:rPr lang="en-US" dirty="0" err="1"/>
              <a:t>síntomas</a:t>
            </a:r>
            <a:r>
              <a:rPr lang="en-US" dirty="0"/>
              <a:t> </a:t>
            </a:r>
            <a:r>
              <a:rPr lang="en-US" dirty="0" err="1"/>
              <a:t>aparecen</a:t>
            </a:r>
            <a:r>
              <a:rPr lang="en-US" dirty="0"/>
              <a:t> </a:t>
            </a:r>
            <a:r>
              <a:rPr lang="en-US" dirty="0" err="1"/>
              <a:t>meses</a:t>
            </a:r>
            <a:r>
              <a:rPr lang="en-US" dirty="0"/>
              <a:t> o </a:t>
            </a:r>
            <a:r>
              <a:rPr lang="en-US" dirty="0" err="1" smtClean="0"/>
              <a:t>años</a:t>
            </a:r>
            <a:r>
              <a:rPr lang="en-US" dirty="0" smtClean="0"/>
              <a:t> </a:t>
            </a:r>
            <a:r>
              <a:rPr lang="en-US" dirty="0" err="1"/>
              <a:t>después</a:t>
            </a:r>
            <a:r>
              <a:rPr lang="en-US" dirty="0"/>
              <a:t> de la </a:t>
            </a:r>
            <a:r>
              <a:rPr lang="en-US" dirty="0" err="1"/>
              <a:t>exposición</a:t>
            </a:r>
            <a:endParaRPr lang="en-US" dirty="0"/>
          </a:p>
          <a:p>
            <a:r>
              <a:rPr lang="en-US" dirty="0" err="1"/>
              <a:t>Exposiciones</a:t>
            </a:r>
            <a:r>
              <a:rPr lang="en-US" dirty="0"/>
              <a:t> </a:t>
            </a:r>
            <a:r>
              <a:rPr lang="en-US" dirty="0" err="1"/>
              <a:t>repetidas</a:t>
            </a:r>
            <a:r>
              <a:rPr lang="en-US" dirty="0"/>
              <a:t> </a:t>
            </a:r>
            <a:r>
              <a:rPr lang="en-US" dirty="0" err="1" smtClean="0"/>
              <a:t>en</a:t>
            </a:r>
            <a:r>
              <a:rPr lang="en-US" dirty="0" smtClean="0"/>
              <a:t> </a:t>
            </a:r>
            <a:r>
              <a:rPr lang="en-US" dirty="0" err="1" smtClean="0"/>
              <a:t>dosis</a:t>
            </a:r>
            <a:r>
              <a:rPr lang="en-US" dirty="0" smtClean="0"/>
              <a:t> </a:t>
            </a:r>
            <a:r>
              <a:rPr lang="en-US" dirty="0" err="1" smtClean="0"/>
              <a:t>pequeñas</a:t>
            </a:r>
            <a:endParaRPr lang="en-US" dirty="0"/>
          </a:p>
          <a:p>
            <a:r>
              <a:rPr lang="en-US" dirty="0" err="1"/>
              <a:t>Principalmente</a:t>
            </a:r>
            <a:r>
              <a:rPr lang="en-US" dirty="0"/>
              <a:t> </a:t>
            </a:r>
            <a:r>
              <a:rPr lang="en-US" dirty="0" smtClean="0"/>
              <a:t>causa </a:t>
            </a:r>
            <a:r>
              <a:rPr lang="en-US" dirty="0" err="1"/>
              <a:t>enfermedades</a:t>
            </a:r>
            <a:r>
              <a:rPr lang="en-US" dirty="0"/>
              <a:t> graves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07367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a:xfrm>
            <a:off x="838200" y="365125"/>
            <a:ext cx="7737088" cy="1325563"/>
          </a:xfrm>
        </p:spPr>
        <p:txBody>
          <a:bodyPr/>
          <a:lstStyle/>
          <a:p>
            <a:r>
              <a:rPr lang="en-US" dirty="0" err="1"/>
              <a:t>Riesgos</a:t>
            </a:r>
            <a:r>
              <a:rPr lang="en-US" dirty="0"/>
              <a:t> </a:t>
            </a:r>
            <a:r>
              <a:rPr lang="en-US" dirty="0" err="1" smtClean="0"/>
              <a:t>crónicos</a:t>
            </a:r>
            <a:r>
              <a:rPr lang="en-US" dirty="0" smtClean="0"/>
              <a:t> </a:t>
            </a:r>
            <a:r>
              <a:rPr lang="en-US" dirty="0"/>
              <a:t>de </a:t>
            </a:r>
            <a:r>
              <a:rPr lang="en-US" dirty="0" smtClean="0"/>
              <a:t>la </a:t>
            </a:r>
            <a:r>
              <a:rPr lang="en-US" dirty="0" err="1" smtClean="0"/>
              <a:t>exposición</a:t>
            </a:r>
            <a:r>
              <a:rPr lang="en-US" dirty="0" smtClean="0"/>
              <a:t> a </a:t>
            </a:r>
            <a:r>
              <a:rPr lang="en-US" dirty="0" err="1" smtClean="0"/>
              <a:t>los</a:t>
            </a:r>
            <a:r>
              <a:rPr lang="en-US" dirty="0" smtClean="0"/>
              <a:t> </a:t>
            </a:r>
            <a:r>
              <a:rPr lang="en-US" dirty="0" err="1" smtClean="0"/>
              <a:t>pesticidas</a:t>
            </a:r>
            <a:endParaRPr lang="en-US" dirty="0"/>
          </a:p>
        </p:txBody>
      </p:sp>
      <p:sp>
        <p:nvSpPr>
          <p:cNvPr id="28" name="Content Placeholder 27"/>
          <p:cNvSpPr>
            <a:spLocks noGrp="1"/>
          </p:cNvSpPr>
          <p:nvPr>
            <p:ph idx="1"/>
          </p:nvPr>
        </p:nvSpPr>
        <p:spPr/>
        <p:txBody>
          <a:bodyPr/>
          <a:lstStyle/>
          <a:p>
            <a:r>
              <a:rPr lang="en-US" dirty="0" err="1"/>
              <a:t>Cáncer</a:t>
            </a:r>
            <a:endParaRPr lang="en-US" dirty="0"/>
          </a:p>
          <a:p>
            <a:r>
              <a:rPr lang="en-US" dirty="0" err="1"/>
              <a:t>Problemas</a:t>
            </a:r>
            <a:r>
              <a:rPr lang="en-US" dirty="0"/>
              <a:t> de </a:t>
            </a:r>
            <a:r>
              <a:rPr lang="en-US" dirty="0" err="1"/>
              <a:t>fertilidad</a:t>
            </a:r>
            <a:endParaRPr lang="en-US" dirty="0"/>
          </a:p>
          <a:p>
            <a:r>
              <a:rPr lang="en-US" dirty="0" err="1"/>
              <a:t>Enfermedad</a:t>
            </a:r>
            <a:r>
              <a:rPr lang="en-US" dirty="0"/>
              <a:t> </a:t>
            </a:r>
            <a:r>
              <a:rPr lang="en-US" dirty="0" err="1"/>
              <a:t>respiratoria</a:t>
            </a:r>
            <a:endParaRPr lang="en-US" dirty="0"/>
          </a:p>
          <a:p>
            <a:r>
              <a:rPr lang="en-US" dirty="0" err="1"/>
              <a:t>Trastornos</a:t>
            </a:r>
            <a:r>
              <a:rPr lang="en-US" dirty="0"/>
              <a:t> </a:t>
            </a:r>
            <a:r>
              <a:rPr lang="en-US" dirty="0" smtClean="0"/>
              <a:t>del </a:t>
            </a:r>
            <a:r>
              <a:rPr lang="en-US" dirty="0" err="1"/>
              <a:t>sistema</a:t>
            </a:r>
            <a:r>
              <a:rPr lang="en-US" dirty="0"/>
              <a:t> </a:t>
            </a:r>
            <a:r>
              <a:rPr lang="en-US" dirty="0" err="1" smtClean="0"/>
              <a:t>nervioso</a:t>
            </a:r>
            <a:endParaRPr lang="en-US" dirty="0"/>
          </a:p>
          <a:p>
            <a:r>
              <a:rPr lang="en-US" dirty="0" err="1"/>
              <a:t>Defectos</a:t>
            </a:r>
            <a:r>
              <a:rPr lang="en-US" dirty="0"/>
              <a:t> de </a:t>
            </a:r>
            <a:r>
              <a:rPr lang="en-US" dirty="0" err="1"/>
              <a:t>nacimiento</a:t>
            </a:r>
            <a:endParaRPr lang="en-US" dirty="0"/>
          </a:p>
          <a:p>
            <a:r>
              <a:rPr lang="en-US" dirty="0" err="1"/>
              <a:t>Trastornos</a:t>
            </a:r>
            <a:r>
              <a:rPr lang="en-US" dirty="0"/>
              <a:t> </a:t>
            </a:r>
            <a:r>
              <a:rPr lang="en-US" dirty="0" smtClean="0"/>
              <a:t>del </a:t>
            </a:r>
            <a:r>
              <a:rPr lang="en-US" dirty="0" err="1"/>
              <a:t>sistema</a:t>
            </a:r>
            <a:r>
              <a:rPr lang="en-US" dirty="0"/>
              <a:t> </a:t>
            </a:r>
            <a:r>
              <a:rPr lang="en-US" dirty="0" err="1"/>
              <a:t>inmunólogico</a:t>
            </a:r>
            <a:endParaRPr lang="en-US" dirty="0"/>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59544" y="6488668"/>
            <a:ext cx="5316583"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Sarah Risorto, UC Statewide IPM Program</a:t>
            </a:r>
          </a:p>
        </p:txBody>
      </p:sp>
    </p:spTree>
    <p:extLst>
      <p:ext uri="{BB962C8B-B14F-4D97-AF65-F5344CB8AC3E}">
        <p14:creationId xmlns:p14="http://schemas.microsoft.com/office/powerpoint/2010/main" val="424919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87748" cy="1325563"/>
          </a:xfrm>
        </p:spPr>
        <p:txBody>
          <a:bodyPr>
            <a:normAutofit fontScale="90000"/>
          </a:bodyPr>
          <a:lstStyle/>
          <a:p>
            <a:r>
              <a:rPr lang="en-US" sz="3200" dirty="0"/>
              <a:t>La Norma para la </a:t>
            </a:r>
            <a:r>
              <a:rPr lang="en-US" sz="3200" dirty="0" err="1"/>
              <a:t>Protección</a:t>
            </a:r>
            <a:r>
              <a:rPr lang="en-US" sz="3200" dirty="0"/>
              <a:t> al </a:t>
            </a:r>
            <a:r>
              <a:rPr lang="en-US" sz="3200" dirty="0" err="1"/>
              <a:t>Trabajador</a:t>
            </a:r>
            <a:r>
              <a:rPr lang="en-US" sz="3200" dirty="0"/>
              <a:t> </a:t>
            </a:r>
            <a:r>
              <a:rPr lang="en-US" sz="3200" dirty="0" err="1"/>
              <a:t>Agrícola</a:t>
            </a:r>
            <a:r>
              <a:rPr lang="en-US" sz="3200" dirty="0"/>
              <a:t/>
            </a:r>
            <a:br>
              <a:rPr lang="en-US" sz="3200" dirty="0"/>
            </a:br>
            <a:r>
              <a:rPr lang="en-US" sz="3200" dirty="0" err="1"/>
              <a:t>Leyes</a:t>
            </a:r>
            <a:r>
              <a:rPr lang="en-US" sz="3200" dirty="0"/>
              <a:t> </a:t>
            </a:r>
            <a:r>
              <a:rPr lang="en-US" sz="3200" dirty="0" err="1"/>
              <a:t>federales</a:t>
            </a:r>
            <a:endParaRPr lang="en-US" sz="3200" dirty="0"/>
          </a:p>
        </p:txBody>
      </p:sp>
      <p:sp>
        <p:nvSpPr>
          <p:cNvPr id="3" name="Content Placeholder 2"/>
          <p:cNvSpPr>
            <a:spLocks noGrp="1"/>
          </p:cNvSpPr>
          <p:nvPr>
            <p:ph idx="1"/>
          </p:nvPr>
        </p:nvSpPr>
        <p:spPr/>
        <p:txBody>
          <a:bodyPr>
            <a:normAutofit/>
          </a:bodyPr>
          <a:lstStyle/>
          <a:p>
            <a:r>
              <a:rPr lang="es-ES_tradnl" dirty="0"/>
              <a:t>La Ley Federal de los Insecticidas, Fungicidas y </a:t>
            </a:r>
            <a:r>
              <a:rPr lang="es-ES_tradnl" dirty="0" err="1"/>
              <a:t>Rodenticidas</a:t>
            </a:r>
            <a:r>
              <a:rPr lang="es-ES_tradnl" dirty="0"/>
              <a:t> (FIFRA, por sus siglas en inglés) regula el registro, la venta, y el uso de pesticidas en los Estados Unidos. </a:t>
            </a:r>
            <a:endParaRPr lang="en-US" dirty="0"/>
          </a:p>
          <a:p>
            <a:r>
              <a:rPr lang="es-ES_tradnl" dirty="0"/>
              <a:t>La Agencia de Protección Ambiental de los Estados Unidos (U.S. EPA) regula el uso de pesticidas</a:t>
            </a:r>
            <a:endParaRPr lang="es-ES" dirty="0"/>
          </a:p>
          <a:p>
            <a:r>
              <a:rPr lang="es-ES_tradnl" dirty="0"/>
              <a:t>FIFRA también le da</a:t>
            </a:r>
            <a:r>
              <a:rPr lang="es-ES_tradnl" dirty="0">
                <a:solidFill>
                  <a:srgbClr val="FF0000"/>
                </a:solidFill>
              </a:rPr>
              <a:t> </a:t>
            </a:r>
            <a:r>
              <a:rPr lang="es-ES_tradnl" dirty="0"/>
              <a:t>a</a:t>
            </a:r>
            <a:r>
              <a:rPr lang="es-ES_tradnl" dirty="0">
                <a:solidFill>
                  <a:srgbClr val="FF0000"/>
                </a:solidFill>
              </a:rPr>
              <a:t> </a:t>
            </a:r>
            <a:r>
              <a:rPr lang="es-ES_tradnl" dirty="0"/>
              <a:t>EPA la autoridad de redactar reglamentos</a:t>
            </a:r>
            <a:endParaRPr lang="en-US" dirty="0"/>
          </a:p>
          <a:p>
            <a:r>
              <a:rPr lang="es-ES_tradnl" dirty="0"/>
              <a:t>La </a:t>
            </a:r>
            <a:r>
              <a:rPr lang="en-US" dirty="0"/>
              <a:t>Norma para la </a:t>
            </a:r>
            <a:r>
              <a:rPr lang="en-US" dirty="0" err="1"/>
              <a:t>Protección</a:t>
            </a:r>
            <a:r>
              <a:rPr lang="en-US" dirty="0"/>
              <a:t> al </a:t>
            </a:r>
            <a:r>
              <a:rPr lang="en-US" dirty="0" err="1"/>
              <a:t>Trabajador</a:t>
            </a:r>
            <a:r>
              <a:rPr lang="en-US" dirty="0"/>
              <a:t> </a:t>
            </a:r>
            <a:r>
              <a:rPr lang="en-US" dirty="0" err="1"/>
              <a:t>Agrícola</a:t>
            </a:r>
            <a:r>
              <a:rPr lang="en-US" dirty="0"/>
              <a:t> </a:t>
            </a:r>
            <a:r>
              <a:rPr lang="es-ES_tradnl" dirty="0"/>
              <a:t>(WPS, por sus siglas en inglés) reduce los efectos de los pesticidas para trabajadores por la provisión de</a:t>
            </a:r>
            <a:r>
              <a:rPr lang="en-US" dirty="0"/>
              <a:t> </a:t>
            </a:r>
            <a:r>
              <a:rPr lang="es-ES_tradnl" dirty="0"/>
              <a:t>información, protección y medidas de mitigación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68856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lang="en-US" dirty="0" err="1" smtClean="0"/>
              <a:t>Sensibilización</a:t>
            </a:r>
            <a:endParaRPr lang="en-US" dirty="0"/>
          </a:p>
        </p:txBody>
      </p:sp>
      <p:sp>
        <p:nvSpPr>
          <p:cNvPr id="6" name="Content Placeholder 5"/>
          <p:cNvSpPr>
            <a:spLocks noGrp="1"/>
          </p:cNvSpPr>
          <p:nvPr>
            <p:ph idx="1"/>
          </p:nvPr>
        </p:nvSpPr>
        <p:spPr>
          <a:xfrm>
            <a:off x="7136823" y="1690688"/>
            <a:ext cx="3864429" cy="4351338"/>
          </a:xfrm>
        </p:spPr>
        <p:txBody>
          <a:bodyPr/>
          <a:lstStyle/>
          <a:p>
            <a:r>
              <a:rPr lang="en-US" dirty="0" smtClean="0"/>
              <a:t>NO </a:t>
            </a:r>
            <a:r>
              <a:rPr lang="en-US" dirty="0" err="1"/>
              <a:t>es</a:t>
            </a:r>
            <a:r>
              <a:rPr lang="en-US" dirty="0"/>
              <a:t> </a:t>
            </a:r>
            <a:r>
              <a:rPr lang="en-US" dirty="0" err="1"/>
              <a:t>una</a:t>
            </a:r>
            <a:r>
              <a:rPr lang="en-US" dirty="0"/>
              <a:t> </a:t>
            </a:r>
            <a:r>
              <a:rPr lang="en-US" dirty="0" err="1"/>
              <a:t>sobreexposición</a:t>
            </a:r>
            <a:r>
              <a:rPr lang="en-US" dirty="0"/>
              <a:t> o </a:t>
            </a:r>
            <a:r>
              <a:rPr lang="en-US" dirty="0" err="1"/>
              <a:t>envenenamiento</a:t>
            </a:r>
            <a:endParaRPr lang="en-US" dirty="0"/>
          </a:p>
          <a:p>
            <a:r>
              <a:rPr lang="en-US" dirty="0" err="1" smtClean="0"/>
              <a:t>Es</a:t>
            </a:r>
            <a:r>
              <a:rPr lang="en-US" dirty="0" smtClean="0"/>
              <a:t> </a:t>
            </a:r>
            <a:r>
              <a:rPr lang="en-US" dirty="0" err="1" smtClean="0"/>
              <a:t>una</a:t>
            </a:r>
            <a:r>
              <a:rPr lang="en-US" dirty="0" smtClean="0"/>
              <a:t> </a:t>
            </a:r>
            <a:r>
              <a:rPr lang="en-US" dirty="0" err="1"/>
              <a:t>reacción</a:t>
            </a:r>
            <a:r>
              <a:rPr lang="en-US" dirty="0"/>
              <a:t> </a:t>
            </a:r>
            <a:r>
              <a:rPr lang="en-US" dirty="0" err="1"/>
              <a:t>alérgica</a:t>
            </a:r>
            <a:r>
              <a:rPr lang="en-US" dirty="0"/>
              <a:t> que se </a:t>
            </a:r>
            <a:r>
              <a:rPr lang="en-US" dirty="0" err="1"/>
              <a:t>desarolla</a:t>
            </a:r>
            <a:r>
              <a:rPr lang="en-US" dirty="0"/>
              <a:t> con el </a:t>
            </a:r>
            <a:r>
              <a:rPr lang="en-US" dirty="0" err="1"/>
              <a:t>tiempo</a:t>
            </a:r>
            <a:endParaRPr lang="en-US" dirty="0"/>
          </a:p>
          <a:p>
            <a:r>
              <a:rPr lang="en-US" dirty="0" err="1"/>
              <a:t>Irritación</a:t>
            </a:r>
            <a:r>
              <a:rPr lang="en-US" dirty="0"/>
              <a:t> de la </a:t>
            </a:r>
            <a:r>
              <a:rPr lang="en-US" dirty="0" err="1"/>
              <a:t>piel</a:t>
            </a:r>
            <a:endParaRPr lang="en-US" dirty="0"/>
          </a:p>
          <a:p>
            <a:r>
              <a:rPr lang="en-US" dirty="0" err="1"/>
              <a:t>Problemas</a:t>
            </a:r>
            <a:r>
              <a:rPr lang="en-US" dirty="0"/>
              <a:t> </a:t>
            </a:r>
            <a:r>
              <a:rPr lang="en-US" dirty="0" err="1" smtClean="0"/>
              <a:t>respiratorios</a:t>
            </a:r>
            <a:endParaRPr lang="en-US" dirty="0"/>
          </a:p>
          <a:p>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Metere Pinker and Mark Morrison</a:t>
            </a:r>
          </a:p>
        </p:txBody>
      </p:sp>
    </p:spTree>
    <p:extLst>
      <p:ext uri="{BB962C8B-B14F-4D97-AF65-F5344CB8AC3E}">
        <p14:creationId xmlns:p14="http://schemas.microsoft.com/office/powerpoint/2010/main" val="2525288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49748"/>
            <a:ext cx="8284308" cy="1325563"/>
          </a:xfrm>
        </p:spPr>
        <p:txBody>
          <a:bodyPr/>
          <a:lstStyle/>
          <a:p>
            <a:r>
              <a:rPr lang="en-US" dirty="0" smtClean="0"/>
              <a:t>Como </a:t>
            </a:r>
            <a:r>
              <a:rPr lang="en-US" dirty="0" err="1" smtClean="0"/>
              <a:t>reducir</a:t>
            </a:r>
            <a:r>
              <a:rPr lang="en-US" dirty="0" smtClean="0"/>
              <a:t> </a:t>
            </a:r>
            <a:r>
              <a:rPr lang="en-US" dirty="0" err="1" smtClean="0"/>
              <a:t>los</a:t>
            </a:r>
            <a:r>
              <a:rPr lang="en-US" dirty="0" smtClean="0"/>
              <a:t> </a:t>
            </a:r>
            <a:r>
              <a:rPr lang="en-US" dirty="0" err="1" smtClean="0"/>
              <a:t>residuos</a:t>
            </a:r>
            <a:r>
              <a:rPr lang="en-US" dirty="0" smtClean="0"/>
              <a:t> de </a:t>
            </a:r>
            <a:r>
              <a:rPr lang="en-US" dirty="0" err="1" smtClean="0"/>
              <a:t>pesticidas</a:t>
            </a:r>
            <a:r>
              <a:rPr lang="en-US" dirty="0" smtClean="0"/>
              <a:t> </a:t>
            </a:r>
            <a:r>
              <a:rPr lang="en-US" dirty="0" err="1" smtClean="0"/>
              <a:t>en</a:t>
            </a:r>
            <a:r>
              <a:rPr lang="en-US" dirty="0" smtClean="0"/>
              <a:t> la </a:t>
            </a:r>
            <a:r>
              <a:rPr lang="en-US" dirty="0" err="1" smtClean="0"/>
              <a:t>ropa</a:t>
            </a:r>
            <a:endParaRPr lang="en-US" dirty="0"/>
          </a:p>
        </p:txBody>
      </p:sp>
      <p:sp>
        <p:nvSpPr>
          <p:cNvPr id="7" name="Content Placeholder 6"/>
          <p:cNvSpPr>
            <a:spLocks noGrp="1"/>
          </p:cNvSpPr>
          <p:nvPr>
            <p:ph idx="1"/>
          </p:nvPr>
        </p:nvSpPr>
        <p:spPr/>
        <p:txBody>
          <a:bodyPr/>
          <a:lstStyle/>
          <a:p>
            <a:r>
              <a:rPr lang="en-US" dirty="0" err="1"/>
              <a:t>Usa</a:t>
            </a:r>
            <a:r>
              <a:rPr lang="en-US" dirty="0"/>
              <a:t> </a:t>
            </a:r>
            <a:r>
              <a:rPr lang="en-US" dirty="0" smtClean="0"/>
              <a:t>la </a:t>
            </a:r>
            <a:r>
              <a:rPr lang="en-US" dirty="0" err="1" smtClean="0"/>
              <a:t>ropa</a:t>
            </a:r>
            <a:r>
              <a:rPr lang="en-US" dirty="0" smtClean="0"/>
              <a:t> </a:t>
            </a:r>
            <a:r>
              <a:rPr lang="en-US" dirty="0"/>
              <a:t>de </a:t>
            </a:r>
            <a:r>
              <a:rPr lang="en-US" dirty="0" err="1"/>
              <a:t>trabajo</a:t>
            </a:r>
            <a:r>
              <a:rPr lang="en-US" dirty="0"/>
              <a:t> </a:t>
            </a:r>
            <a:r>
              <a:rPr lang="en-US" dirty="0" err="1" smtClean="0"/>
              <a:t>una</a:t>
            </a:r>
            <a:r>
              <a:rPr lang="en-US" dirty="0" smtClean="0"/>
              <a:t> </a:t>
            </a:r>
            <a:r>
              <a:rPr lang="en-US" dirty="0" err="1" smtClean="0"/>
              <a:t>sóla</a:t>
            </a:r>
            <a:r>
              <a:rPr lang="en-US" dirty="0" smtClean="0"/>
              <a:t> </a:t>
            </a:r>
            <a:r>
              <a:rPr lang="en-US" dirty="0" err="1" smtClean="0"/>
              <a:t>vez</a:t>
            </a:r>
            <a:r>
              <a:rPr lang="en-US" dirty="0" smtClean="0"/>
              <a:t>; </a:t>
            </a:r>
            <a:r>
              <a:rPr lang="en-US" dirty="0" err="1" smtClean="0"/>
              <a:t>lavarla</a:t>
            </a:r>
            <a:r>
              <a:rPr lang="en-US" dirty="0" smtClean="0"/>
              <a:t> antes de </a:t>
            </a:r>
            <a:r>
              <a:rPr lang="en-US" dirty="0" err="1" smtClean="0"/>
              <a:t>usarla</a:t>
            </a:r>
            <a:endParaRPr lang="en-US" dirty="0"/>
          </a:p>
          <a:p>
            <a:r>
              <a:rPr lang="en-US" dirty="0" err="1" smtClean="0"/>
              <a:t>Ponga</a:t>
            </a:r>
            <a:r>
              <a:rPr lang="en-US" dirty="0" smtClean="0"/>
              <a:t> </a:t>
            </a:r>
            <a:r>
              <a:rPr lang="en-US" dirty="0"/>
              <a:t>la </a:t>
            </a:r>
            <a:r>
              <a:rPr lang="en-US" dirty="0" err="1"/>
              <a:t>ropa</a:t>
            </a:r>
            <a:r>
              <a:rPr lang="en-US" dirty="0"/>
              <a:t> de </a:t>
            </a:r>
            <a:r>
              <a:rPr lang="en-US" dirty="0" err="1"/>
              <a:t>trabajo</a:t>
            </a:r>
            <a:r>
              <a:rPr lang="en-US" dirty="0"/>
              <a:t> </a:t>
            </a:r>
            <a:r>
              <a:rPr lang="en-US" dirty="0" err="1" smtClean="0"/>
              <a:t>separada</a:t>
            </a:r>
            <a:r>
              <a:rPr lang="en-US" dirty="0" smtClean="0"/>
              <a:t> en </a:t>
            </a:r>
            <a:r>
              <a:rPr lang="en-US" dirty="0" err="1"/>
              <a:t>una</a:t>
            </a:r>
            <a:r>
              <a:rPr lang="en-US" dirty="0"/>
              <a:t> </a:t>
            </a:r>
            <a:r>
              <a:rPr lang="en-US" dirty="0" err="1"/>
              <a:t>bolsa</a:t>
            </a:r>
            <a:r>
              <a:rPr lang="en-US" dirty="0"/>
              <a:t> </a:t>
            </a:r>
            <a:r>
              <a:rPr lang="en-US" dirty="0" err="1"/>
              <a:t>plástica</a:t>
            </a:r>
            <a:r>
              <a:rPr lang="en-US" dirty="0"/>
              <a:t> </a:t>
            </a:r>
            <a:r>
              <a:rPr lang="en-US" dirty="0" err="1"/>
              <a:t>después</a:t>
            </a:r>
            <a:r>
              <a:rPr lang="en-US" dirty="0"/>
              <a:t> de </a:t>
            </a:r>
            <a:r>
              <a:rPr lang="en-US" dirty="0" err="1" smtClean="0"/>
              <a:t>usarla</a:t>
            </a:r>
            <a:endParaRPr lang="en-US" dirty="0"/>
          </a:p>
          <a:p>
            <a:endParaRPr lang="en-US" dirty="0"/>
          </a:p>
          <a:p>
            <a:pPr lvl="0"/>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10" name="Rectangle 9"/>
          <p:cNvSpPr/>
          <p:nvPr/>
        </p:nvSpPr>
        <p:spPr>
          <a:xfrm>
            <a:off x="9032488" y="6518028"/>
            <a:ext cx="3159512"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 action="ppaction://noaction"/>
              </a:rPr>
              <a:t>Volver a la tabla de contenido</a:t>
            </a:r>
            <a:endParaRPr lang="en-US" b="1" dirty="0">
              <a:solidFill>
                <a:prstClr val="white"/>
              </a:solidFill>
            </a:endParaRPr>
          </a:p>
        </p:txBody>
      </p:sp>
    </p:spTree>
    <p:extLst>
      <p:ext uri="{BB962C8B-B14F-4D97-AF65-F5344CB8AC3E}">
        <p14:creationId xmlns:p14="http://schemas.microsoft.com/office/powerpoint/2010/main" val="1430283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_tradnl" sz="5400" noProof="0" dirty="0" smtClean="0"/>
              <a:t>Sección 6: pasos a seguir para reducir el riesgo de exposición a pesticidas</a:t>
            </a:r>
            <a:endParaRPr lang="es-ES_tradnl" sz="5400" noProof="0" dirty="0"/>
          </a:p>
        </p:txBody>
      </p:sp>
      <p:sp>
        <p:nvSpPr>
          <p:cNvPr id="3" name="Subtitle 2"/>
          <p:cNvSpPr>
            <a:spLocks noGrp="1"/>
          </p:cNvSpPr>
          <p:nvPr>
            <p:ph type="subTitle" idx="1"/>
          </p:nvPr>
        </p:nvSpPr>
        <p:spPr>
          <a:xfrm>
            <a:off x="1523999" y="3762149"/>
            <a:ext cx="9520719" cy="993408"/>
          </a:xfrm>
        </p:spPr>
        <p:txBody>
          <a:bodyPr/>
          <a:lstStyle/>
          <a:p>
            <a:r>
              <a:rPr lang="es-ES_tradnl" noProof="0" dirty="0" smtClean="0"/>
              <a:t>Temas de capacitación para trabajadores y manipuladores</a:t>
            </a:r>
          </a:p>
          <a:p>
            <a:endParaRPr lang="es-ES_tradnl" noProof="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8831766" y="6518028"/>
            <a:ext cx="3360234"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2167401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s-ES_tradnl" sz="4000" noProof="0" dirty="0" smtClean="0"/>
              <a:t>Reconocer y comprender el significado de los carteles de advertencia colocados</a:t>
            </a:r>
            <a:endParaRPr lang="es-ES_tradnl" sz="4000" noProof="0" dirty="0"/>
          </a:p>
        </p:txBody>
      </p:sp>
      <p:sp>
        <p:nvSpPr>
          <p:cNvPr id="3" name="Content Placeholder 2"/>
          <p:cNvSpPr>
            <a:spLocks noGrp="1"/>
          </p:cNvSpPr>
          <p:nvPr>
            <p:ph idx="1"/>
          </p:nvPr>
        </p:nvSpPr>
        <p:spPr>
          <a:xfrm>
            <a:off x="838200" y="2193673"/>
            <a:ext cx="5405846" cy="3983290"/>
          </a:xfrm>
        </p:spPr>
        <p:txBody>
          <a:bodyPr>
            <a:normAutofit/>
          </a:bodyPr>
          <a:lstStyle/>
          <a:p>
            <a:r>
              <a:rPr lang="es-ES_tradnl" altLang="es-MX" noProof="0" dirty="0" smtClean="0"/>
              <a:t>Si ve este cartel o uno similar a este – ¡No Entre! </a:t>
            </a:r>
          </a:p>
          <a:p>
            <a:r>
              <a:rPr lang="es-ES_tradnl" altLang="es-MX" noProof="0" dirty="0" smtClean="0"/>
              <a:t>Este cartel significa que puede haber pesticidas o residuos de pesticidas en el área</a:t>
            </a:r>
          </a:p>
          <a:p>
            <a:r>
              <a:rPr lang="es-ES_tradnl" altLang="es-MX" noProof="0" dirty="0" smtClean="0"/>
              <a:t>Para entrar al área, debe recibir capacitación y protecciones especiales</a:t>
            </a:r>
            <a:endParaRPr lang="es-ES_tradnl" altLang="es-MX" noProof="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5"/>
              <p14:cNvContentPartPr/>
              <p14:nvPr/>
            </p14:nvContentPartPr>
            <p14:xfrm>
              <a:off x="2603911" y="2484610"/>
              <a:ext cx="360" cy="360"/>
            </p14:xfrm>
          </p:contentPart>
        </mc:Choice>
        <mc:Fallback xmlns="">
          <p:pic>
            <p:nvPicPr>
              <p:cNvPr id="13" name="Ink 12"/>
              <p:cNvPicPr/>
              <p:nvPr/>
            </p:nvPicPr>
            <p:blipFill>
              <a:blip r:embed="rId9"/>
              <a:stretch>
                <a:fillRect/>
              </a:stretch>
            </p:blipFill>
            <p:spPr>
              <a:xfrm>
                <a:off x="2594911" y="2475610"/>
                <a:ext cx="18360" cy="18360"/>
              </a:xfrm>
              <a:prstGeom prst="rect">
                <a:avLst/>
              </a:prstGeom>
            </p:spPr>
          </p:pic>
        </mc:Fallback>
      </mc:AlternateContent>
    </p:spTree>
    <p:extLst>
      <p:ext uri="{BB962C8B-B14F-4D97-AF65-F5344CB8AC3E}">
        <p14:creationId xmlns:p14="http://schemas.microsoft.com/office/powerpoint/2010/main" val="3511786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18863" cy="1325563"/>
          </a:xfrm>
        </p:spPr>
        <p:txBody>
          <a:bodyPr>
            <a:noAutofit/>
          </a:bodyPr>
          <a:lstStyle/>
          <a:p>
            <a:r>
              <a:rPr lang="es-ES_tradnl" sz="3600" noProof="0" dirty="0" smtClean="0"/>
              <a:t>Siga las instrucciones y/o carteles que le advierten que se mantenga fuera de las áreas tratadas con pesticidas</a:t>
            </a:r>
            <a:endParaRPr lang="es-ES_tradnl" sz="3600" noProof="0" dirty="0"/>
          </a:p>
        </p:txBody>
      </p:sp>
      <p:sp>
        <p:nvSpPr>
          <p:cNvPr id="3" name="Content Placeholder 2"/>
          <p:cNvSpPr>
            <a:spLocks noGrp="1"/>
          </p:cNvSpPr>
          <p:nvPr>
            <p:ph idx="1"/>
          </p:nvPr>
        </p:nvSpPr>
        <p:spPr>
          <a:xfrm>
            <a:off x="4140678" y="1825625"/>
            <a:ext cx="7213121" cy="4351338"/>
          </a:xfrm>
        </p:spPr>
        <p:txBody>
          <a:bodyPr/>
          <a:lstStyle/>
          <a:p>
            <a:endParaRPr lang="es-ES_tradnl" altLang="es-MX" noProof="0" dirty="0" smtClean="0"/>
          </a:p>
          <a:p>
            <a:r>
              <a:rPr lang="es-ES_tradnl" noProof="0" dirty="0" smtClean="0"/>
              <a:t>Manténgase fuera de las áreas tratadas o áreas donde se están aplicando pesticidas.</a:t>
            </a:r>
          </a:p>
          <a:p>
            <a:r>
              <a:rPr lang="es-ES_tradnl" noProof="0" dirty="0" smtClean="0"/>
              <a:t>Su empleador colocará carteles o le notificará verbalmente sobre las áreas que están bajo un intervalo de entrada restringida (REI)</a:t>
            </a:r>
          </a:p>
          <a:p>
            <a:r>
              <a:rPr lang="es-ES_tradnl" noProof="0" dirty="0" smtClean="0"/>
              <a:t>Manténgase alejado del equipo de aplicación durante las aplicaciones de pesticidas</a:t>
            </a:r>
            <a:endParaRPr lang="es-ES_tradnl" noProof="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7" y="2202266"/>
            <a:ext cx="3224784" cy="3212592"/>
          </a:xfrm>
          <a:prstGeom prst="rect">
            <a:avLst/>
          </a:prstGeom>
        </p:spPr>
      </p:pic>
      <p:sp>
        <p:nvSpPr>
          <p:cNvPr id="10" name="TextBox 9"/>
          <p:cNvSpPr txBox="1"/>
          <p:nvPr/>
        </p:nvSpPr>
        <p:spPr>
          <a:xfrm>
            <a:off x="0" y="6488668"/>
            <a:ext cx="7772400"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James Hollyer, Associate Director for Extension, University of Guam</a:t>
            </a:r>
          </a:p>
        </p:txBody>
      </p:sp>
    </p:spTree>
    <p:extLst>
      <p:ext uri="{BB962C8B-B14F-4D97-AF65-F5344CB8AC3E}">
        <p14:creationId xmlns:p14="http://schemas.microsoft.com/office/powerpoint/2010/main" val="3191031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ltLang="es-MX" noProof="0" dirty="0" smtClean="0"/>
              <a:t>Use ropa protectora</a:t>
            </a:r>
            <a:endParaRPr lang="es-ES_tradnl" strike="sngStrike" noProof="0" dirty="0">
              <a:solidFill>
                <a:srgbClr val="FF0000"/>
              </a:solidFill>
            </a:endParaRPr>
          </a:p>
        </p:txBody>
      </p:sp>
      <p:sp>
        <p:nvSpPr>
          <p:cNvPr id="4" name="Content Placeholder 3"/>
          <p:cNvSpPr>
            <a:spLocks noGrp="1"/>
          </p:cNvSpPr>
          <p:nvPr>
            <p:ph idx="1"/>
          </p:nvPr>
        </p:nvSpPr>
        <p:spPr/>
        <p:txBody>
          <a:bodyPr/>
          <a:lstStyle/>
          <a:p>
            <a:r>
              <a:rPr lang="es-ES_tradnl" noProof="0" dirty="0" smtClean="0"/>
              <a:t>Recuerde usar ropa de trabajo y/o equipo de protección personal que proteja su piel</a:t>
            </a:r>
          </a:p>
          <a:p>
            <a:r>
              <a:rPr lang="es-ES_tradnl" noProof="0" dirty="0" smtClean="0"/>
              <a:t>Manténgase fuera de las áreas indicadas por su empleador</a:t>
            </a:r>
          </a:p>
          <a:p>
            <a:r>
              <a:rPr lang="es-ES_tradnl" noProof="0" dirty="0" smtClean="0"/>
              <a:t>Salga del área si los pesticidas son acarreados hacia el área donde usted está trabajando</a:t>
            </a:r>
            <a:endParaRPr lang="es-ES_tradnl" altLang="es-MX" noProof="0" dirty="0" smtClean="0"/>
          </a:p>
          <a:p>
            <a:r>
              <a:rPr lang="es-ES_tradnl" noProof="0" dirty="0" smtClean="0"/>
              <a:t>Lavarse las manos con agua y jabón después de trabajar y antes de comer, mascar tabaco o usar el baño y antes de tocar a los miembros de la familia</a:t>
            </a:r>
            <a:endParaRPr lang="es-ES_tradnl" altLang="es-MX" noProof="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6"/>
              <p14:cNvContentPartPr/>
              <p14:nvPr/>
            </p14:nvContentPartPr>
            <p14:xfrm>
              <a:off x="8527711" y="4134772"/>
              <a:ext cx="360" cy="360"/>
            </p14:xfrm>
          </p:contentPart>
        </mc:Choice>
        <mc:Fallback xmlns="">
          <p:pic>
            <p:nvPicPr>
              <p:cNvPr id="9" name="Ink 8"/>
              <p:cNvPicPr/>
              <p:nvPr/>
            </p:nvPicPr>
            <p:blipFill>
              <a:blip r:embed="rId7"/>
              <a:stretch>
                <a:fillRect/>
              </a:stretch>
            </p:blipFill>
            <p:spPr>
              <a:xfrm>
                <a:off x="8518711" y="4125772"/>
                <a:ext cx="18360" cy="18360"/>
              </a:xfrm>
              <a:prstGeom prst="rect">
                <a:avLst/>
              </a:prstGeom>
            </p:spPr>
          </p:pic>
        </mc:Fallback>
      </mc:AlternateContent>
    </p:spTree>
    <p:extLst>
      <p:ext uri="{BB962C8B-B14F-4D97-AF65-F5344CB8AC3E}">
        <p14:creationId xmlns:p14="http://schemas.microsoft.com/office/powerpoint/2010/main" val="41160883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94986" cy="1325563"/>
          </a:xfrm>
        </p:spPr>
        <p:txBody>
          <a:bodyPr/>
          <a:lstStyle/>
          <a:p>
            <a:r>
              <a:rPr lang="es-ES_tradnl" noProof="0" dirty="0" smtClean="0"/>
              <a:t>Bañarse y ponerse ropa limpia</a:t>
            </a:r>
            <a:endParaRPr lang="es-ES_tradnl" noProof="0" dirty="0"/>
          </a:p>
        </p:txBody>
      </p:sp>
      <p:sp>
        <p:nvSpPr>
          <p:cNvPr id="3" name="Content Placeholder 2"/>
          <p:cNvSpPr>
            <a:spLocks noGrp="1"/>
          </p:cNvSpPr>
          <p:nvPr>
            <p:ph idx="1"/>
          </p:nvPr>
        </p:nvSpPr>
        <p:spPr>
          <a:xfrm>
            <a:off x="3931920" y="2499949"/>
            <a:ext cx="7421880" cy="2563495"/>
          </a:xfrm>
        </p:spPr>
        <p:txBody>
          <a:bodyPr/>
          <a:lstStyle/>
          <a:p>
            <a:r>
              <a:rPr lang="es-ES_tradnl" noProof="0" dirty="0" err="1" smtClean="0"/>
              <a:t>Lávarse</a:t>
            </a:r>
            <a:r>
              <a:rPr lang="es-ES_tradnl" noProof="0" dirty="0" smtClean="0"/>
              <a:t> o ducharse con agua y jabón, </a:t>
            </a:r>
            <a:r>
              <a:rPr lang="es-ES_tradnl" noProof="0" dirty="0" err="1" smtClean="0"/>
              <a:t>lávarse</a:t>
            </a:r>
            <a:r>
              <a:rPr lang="es-ES_tradnl" noProof="0" dirty="0" smtClean="0"/>
              <a:t> el cabello con champú tan pronto como sea posible después del trabajo</a:t>
            </a:r>
          </a:p>
          <a:p>
            <a:r>
              <a:rPr lang="es-ES_tradnl" noProof="0" dirty="0" smtClean="0"/>
              <a:t>Cambiarse a ropa limpia tan pronto como sea posible después de trabajar con pesticidas o en áreas tratadas con pesticidas</a:t>
            </a:r>
            <a:endParaRPr lang="es-ES_tradnl" noProof="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James Hollyer, Associate Director for Extension, University of Guam</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2106465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s-ES_tradnl" noProof="0" dirty="0" smtClean="0"/>
              <a:t>Después de trabajar en áreas tratadas con pesticidas</a:t>
            </a:r>
            <a:endParaRPr lang="es-ES_tradnl" noProof="0" dirty="0"/>
          </a:p>
        </p:txBody>
      </p:sp>
      <p:sp>
        <p:nvSpPr>
          <p:cNvPr id="3" name="Content Placeholder 2"/>
          <p:cNvSpPr>
            <a:spLocks noGrp="1"/>
          </p:cNvSpPr>
          <p:nvPr>
            <p:ph idx="1"/>
          </p:nvPr>
        </p:nvSpPr>
        <p:spPr>
          <a:xfrm>
            <a:off x="838200" y="1825625"/>
            <a:ext cx="6176554" cy="4351338"/>
          </a:xfrm>
        </p:spPr>
        <p:txBody>
          <a:bodyPr/>
          <a:lstStyle/>
          <a:p>
            <a:r>
              <a:rPr lang="es-ES_tradnl" noProof="0" dirty="0" smtClean="0"/>
              <a:t>Quítese las botas o zapatos de trabajo antes de entrar a su casa/hogar</a:t>
            </a:r>
          </a:p>
          <a:p>
            <a:r>
              <a:rPr lang="es-ES_tradnl" noProof="0" dirty="0" smtClean="0"/>
              <a:t>Quítese la ropa de trabajo y báñese  antes de tener contacto físico con los niños u otros miembros de su familia. </a:t>
            </a:r>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Jennifer Weber, Arizona Department of Agriculture</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1784618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Lavando la ropa de trabajo</a:t>
            </a:r>
            <a:endParaRPr lang="es-ES_tradnl" noProof="0" dirty="0"/>
          </a:p>
        </p:txBody>
      </p:sp>
      <p:sp>
        <p:nvSpPr>
          <p:cNvPr id="3" name="Content Placeholder 2"/>
          <p:cNvSpPr>
            <a:spLocks noGrp="1"/>
          </p:cNvSpPr>
          <p:nvPr>
            <p:ph idx="1"/>
          </p:nvPr>
        </p:nvSpPr>
        <p:spPr>
          <a:xfrm>
            <a:off x="838200" y="1825625"/>
            <a:ext cx="6666781" cy="4351338"/>
          </a:xfrm>
        </p:spPr>
        <p:txBody>
          <a:bodyPr/>
          <a:lstStyle/>
          <a:p>
            <a:r>
              <a:rPr lang="es-ES_tradnl" noProof="0" dirty="0" smtClean="0"/>
              <a:t>Lave la ropa de trabajo antes de usarla otra vez</a:t>
            </a:r>
          </a:p>
          <a:p>
            <a:r>
              <a:rPr lang="es-ES_tradnl" noProof="0" dirty="0" smtClean="0"/>
              <a:t>Lave la ropa de trabajo por separado de su otra ropa </a:t>
            </a:r>
          </a:p>
          <a:p>
            <a:r>
              <a:rPr lang="es-ES_tradnl" noProof="0" dirty="0" smtClean="0"/>
              <a:t>Use agua caliente</a:t>
            </a:r>
          </a:p>
          <a:p>
            <a:pPr lvl="0"/>
            <a:r>
              <a:rPr lang="es-ES_tradnl" noProof="0" dirty="0" smtClean="0"/>
              <a:t>Descontamine la lavadora </a:t>
            </a:r>
            <a:endParaRPr lang="es-ES_tradnl" noProof="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342873" y="6518028"/>
            <a:ext cx="6849127"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Ed Crow, Penn State Pesticide Education Program</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6894597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9529"/>
            <a:ext cx="9375669" cy="1325563"/>
          </a:xfrm>
        </p:spPr>
        <p:txBody>
          <a:bodyPr>
            <a:normAutofit/>
          </a:bodyPr>
          <a:lstStyle/>
          <a:p>
            <a:r>
              <a:rPr lang="es-ES_tradnl" noProof="0" dirty="0" smtClean="0"/>
              <a:t>No lleve pesticidas o envases de pesticidas del trabajo a su hogar</a:t>
            </a:r>
            <a:endParaRPr lang="es-ES_tradnl" noProof="0" dirty="0"/>
          </a:p>
        </p:txBody>
      </p:sp>
      <p:sp>
        <p:nvSpPr>
          <p:cNvPr id="3" name="Content Placeholder 2"/>
          <p:cNvSpPr>
            <a:spLocks noGrp="1"/>
          </p:cNvSpPr>
          <p:nvPr>
            <p:ph idx="1"/>
          </p:nvPr>
        </p:nvSpPr>
        <p:spPr/>
        <p:txBody>
          <a:bodyPr/>
          <a:lstStyle/>
          <a:p>
            <a:r>
              <a:rPr lang="es-ES_tradnl" noProof="0" dirty="0" smtClean="0"/>
              <a:t>Nunca lleve a casa pesticidas o contenedores de pesticidas - pueden contener residuos de pesticidas que pueden causar daño a usted y/o su familia</a:t>
            </a:r>
            <a:endParaRPr lang="es-ES_tradnl" altLang="es-MX" noProof="0" dirty="0" smtClean="0"/>
          </a:p>
          <a:p>
            <a:r>
              <a:rPr lang="es-ES_tradnl" noProof="0" dirty="0" smtClean="0"/>
              <a:t>Típicamente, los pesticidas utilizados en la agricultura no se deben usar el hogar.</a:t>
            </a:r>
            <a:endParaRPr lang="es-ES_tradnl" noProof="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2424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87139" cy="1325563"/>
          </a:xfrm>
        </p:spPr>
        <p:txBody>
          <a:bodyPr/>
          <a:lstStyle/>
          <a:p>
            <a:r>
              <a:rPr lang="en-US" dirty="0" err="1"/>
              <a:t>Leyes</a:t>
            </a:r>
            <a:r>
              <a:rPr lang="en-US" dirty="0"/>
              <a:t> </a:t>
            </a:r>
            <a:r>
              <a:rPr lang="en-US" dirty="0" err="1"/>
              <a:t>estatales</a:t>
            </a:r>
            <a:endParaRPr lang="en-US" dirty="0"/>
          </a:p>
        </p:txBody>
      </p:sp>
      <p:sp>
        <p:nvSpPr>
          <p:cNvPr id="3" name="Content Placeholder 2"/>
          <p:cNvSpPr>
            <a:spLocks noGrp="1"/>
          </p:cNvSpPr>
          <p:nvPr>
            <p:ph idx="1"/>
          </p:nvPr>
        </p:nvSpPr>
        <p:spPr/>
        <p:txBody>
          <a:bodyPr>
            <a:normAutofit lnSpcReduction="10000"/>
          </a:bodyPr>
          <a:lstStyle/>
          <a:p>
            <a:r>
              <a:rPr lang="es-ES" dirty="0"/>
              <a:t>Las leyes sobre pesticidas desarrolladas a nivel federal son las directrices nacionales mínimas que un estado debe seguir para el uso de pesticidas y la protección de las personas y el medio ambiente</a:t>
            </a:r>
          </a:p>
          <a:p>
            <a:pPr marL="0" indent="0">
              <a:buNone/>
            </a:pPr>
            <a:endParaRPr lang="en-US" dirty="0"/>
          </a:p>
          <a:p>
            <a:r>
              <a:rPr lang="es-ES" dirty="0"/>
              <a:t>Los Estados pueden pasar normas o leyes que regulen partes del uso de pesticidas y que pueden ser más estrictas que las regulaciones federales</a:t>
            </a:r>
          </a:p>
          <a:p>
            <a:pPr marL="0" indent="0">
              <a:buNone/>
            </a:pPr>
            <a:endParaRPr lang="es-ES" dirty="0"/>
          </a:p>
          <a:p>
            <a:r>
              <a:rPr lang="es-ES" dirty="0"/>
              <a:t>Algunas autoridades locales también pueden establecer las leyes y/o reglamentos necesarios para una situación local o particular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91045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54" y="365125"/>
            <a:ext cx="9065046" cy="1325563"/>
          </a:xfrm>
        </p:spPr>
        <p:txBody>
          <a:bodyPr>
            <a:noAutofit/>
          </a:bodyPr>
          <a:lstStyle/>
          <a:p>
            <a:r>
              <a:rPr lang="es-ES_tradnl" sz="3600" noProof="0" dirty="0" smtClean="0"/>
              <a:t>Mantenga a los niños y miembros de su familia fuera de las áreas tratadas con pesticidas</a:t>
            </a:r>
            <a:endParaRPr lang="es-ES_tradnl" sz="3600" noProof="0" dirty="0"/>
          </a:p>
        </p:txBody>
      </p:sp>
      <p:sp>
        <p:nvSpPr>
          <p:cNvPr id="3" name="Content Placeholder 2"/>
          <p:cNvSpPr>
            <a:spLocks noGrp="1"/>
          </p:cNvSpPr>
          <p:nvPr>
            <p:ph idx="1"/>
          </p:nvPr>
        </p:nvSpPr>
        <p:spPr>
          <a:xfrm>
            <a:off x="4558936" y="1825625"/>
            <a:ext cx="6794863" cy="4351338"/>
          </a:xfrm>
        </p:spPr>
        <p:txBody>
          <a:bodyPr/>
          <a:lstStyle/>
          <a:p>
            <a:r>
              <a:rPr lang="es-ES_tradnl" altLang="es-MX" noProof="0" dirty="0" smtClean="0"/>
              <a:t>Mantenga a los niños fuera de los lugares donde se pueden encontrar pesticidas</a:t>
            </a:r>
          </a:p>
          <a:p>
            <a:r>
              <a:rPr lang="es-ES_tradnl" noProof="0" dirty="0" smtClean="0"/>
              <a:t>Los miembros de la familia que no trabajan en el establecimiento no deben entrar en áreas tratadas con pesticidas</a:t>
            </a:r>
          </a:p>
          <a:p>
            <a:r>
              <a:rPr lang="es-ES_tradnl" noProof="0" dirty="0" smtClean="0"/>
              <a:t>En casa – mantenga los pesticidas fuera del alcance de los niños</a:t>
            </a:r>
            <a:endParaRPr lang="es-ES_tradnl" noProof="0"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Ashley Estes, Arizona Department of Agriculture</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
        <p:nvSpPr>
          <p:cNvPr id="8" name="Rectangle 7"/>
          <p:cNvSpPr/>
          <p:nvPr/>
        </p:nvSpPr>
        <p:spPr>
          <a:xfrm>
            <a:off x="8854068" y="6518028"/>
            <a:ext cx="3337932"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24975579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_tradnl" noProof="0" dirty="0" smtClean="0"/>
              <a:t>Sección 7: primeros auxilios para enfermedades y lesiones causados por pesticidas</a:t>
            </a:r>
            <a:endParaRPr lang="es-ES_tradnl" noProof="0" dirty="0"/>
          </a:p>
        </p:txBody>
      </p:sp>
      <p:sp>
        <p:nvSpPr>
          <p:cNvPr id="3" name="Subtitle 2"/>
          <p:cNvSpPr>
            <a:spLocks noGrp="1"/>
          </p:cNvSpPr>
          <p:nvPr>
            <p:ph type="subTitle" idx="1"/>
          </p:nvPr>
        </p:nvSpPr>
        <p:spPr>
          <a:xfrm>
            <a:off x="1130157" y="3602038"/>
            <a:ext cx="9537843" cy="993408"/>
          </a:xfrm>
        </p:spPr>
        <p:txBody>
          <a:bodyPr/>
          <a:lstStyle/>
          <a:p>
            <a:r>
              <a:rPr lang="es-ES_tradnl" noProof="0" dirty="0" smtClean="0"/>
              <a:t>Temas de capacitación para trabajadores y manipuladores</a:t>
            </a:r>
          </a:p>
          <a:p>
            <a:endParaRPr lang="es-ES_tradnl" noProof="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8898673" y="6518028"/>
            <a:ext cx="3293327"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821996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¿Qué es la descontaminación?</a:t>
            </a:r>
            <a:endParaRPr lang="es-ES_tradnl" noProof="0" dirty="0"/>
          </a:p>
        </p:txBody>
      </p:sp>
      <p:sp>
        <p:nvSpPr>
          <p:cNvPr id="3" name="Text Placeholder 2"/>
          <p:cNvSpPr>
            <a:spLocks noGrp="1"/>
          </p:cNvSpPr>
          <p:nvPr>
            <p:ph type="body" idx="1"/>
          </p:nvPr>
        </p:nvSpPr>
        <p:spPr>
          <a:xfrm>
            <a:off x="839787" y="1928937"/>
            <a:ext cx="5157787" cy="576138"/>
          </a:xfrm>
        </p:spPr>
        <p:txBody>
          <a:bodyPr>
            <a:normAutofit fontScale="92500"/>
          </a:bodyPr>
          <a:lstStyle/>
          <a:p>
            <a:r>
              <a:rPr lang="es-ES_tradnl" sz="3200" b="0" noProof="0" dirty="0" smtClean="0"/>
              <a:t>Descontaminación de rutina</a:t>
            </a:r>
            <a:r>
              <a:rPr lang="es-ES_tradnl" sz="2800" b="0" noProof="0" dirty="0" smtClean="0"/>
              <a:t>	</a:t>
            </a:r>
            <a:endParaRPr lang="es-ES_tradnl" sz="2800" b="0" noProof="0" dirty="0"/>
          </a:p>
        </p:txBody>
      </p:sp>
      <p:sp>
        <p:nvSpPr>
          <p:cNvPr id="4" name="Content Placeholder 3"/>
          <p:cNvSpPr>
            <a:spLocks noGrp="1"/>
          </p:cNvSpPr>
          <p:nvPr>
            <p:ph sz="half" idx="2"/>
          </p:nvPr>
        </p:nvSpPr>
        <p:spPr>
          <a:xfrm>
            <a:off x="839788" y="2743323"/>
            <a:ext cx="5157787" cy="3446339"/>
          </a:xfrm>
        </p:spPr>
        <p:txBody>
          <a:bodyPr/>
          <a:lstStyle/>
          <a:p>
            <a:r>
              <a:rPr lang="es-ES_tradnl" noProof="0" dirty="0" smtClean="0"/>
              <a:t>Lavándose la cara, las manos o el cuerpo entero para reducir exposición a los residuos de pesticidas. </a:t>
            </a:r>
            <a:endParaRPr lang="es-ES_tradnl" noProof="0" dirty="0"/>
          </a:p>
        </p:txBody>
      </p:sp>
      <p:sp>
        <p:nvSpPr>
          <p:cNvPr id="5" name="Text Placeholder 4"/>
          <p:cNvSpPr>
            <a:spLocks noGrp="1"/>
          </p:cNvSpPr>
          <p:nvPr>
            <p:ph type="body" sz="quarter" idx="3"/>
          </p:nvPr>
        </p:nvSpPr>
        <p:spPr>
          <a:xfrm>
            <a:off x="6172199" y="1681163"/>
            <a:ext cx="5611483" cy="823912"/>
          </a:xfrm>
        </p:spPr>
        <p:txBody>
          <a:bodyPr>
            <a:normAutofit fontScale="92500"/>
          </a:bodyPr>
          <a:lstStyle/>
          <a:p>
            <a:r>
              <a:rPr lang="es-ES_tradnl" sz="3200" b="0" noProof="0" dirty="0" smtClean="0"/>
              <a:t>Descontaminación de emergencia</a:t>
            </a:r>
            <a:endParaRPr lang="es-ES_tradnl" sz="3200" b="0" noProof="0" dirty="0"/>
          </a:p>
        </p:txBody>
      </p:sp>
      <p:sp>
        <p:nvSpPr>
          <p:cNvPr id="13" name="Content Placeholder 12"/>
          <p:cNvSpPr>
            <a:spLocks noGrp="1"/>
          </p:cNvSpPr>
          <p:nvPr>
            <p:ph sz="quarter" idx="4"/>
          </p:nvPr>
        </p:nvSpPr>
        <p:spPr>
          <a:xfrm>
            <a:off x="6172200" y="2743323"/>
            <a:ext cx="5183188" cy="3446340"/>
          </a:xfrm>
        </p:spPr>
        <p:txBody>
          <a:bodyPr/>
          <a:lstStyle/>
          <a:p>
            <a:r>
              <a:rPr lang="es-ES_tradnl" noProof="0" dirty="0" smtClean="0"/>
              <a:t>Quitándose los pesticidas de los ojos, la piel o ropa durante las situaciones de emergencia</a:t>
            </a:r>
            <a:endParaRPr lang="es-ES_tradnl" noProof="0" dirty="0"/>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702139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Trabajadores agrícolas</a:t>
            </a:r>
            <a:br>
              <a:rPr lang="es-ES_tradnl" noProof="0" dirty="0" smtClean="0"/>
            </a:br>
            <a:r>
              <a:rPr lang="es-ES_tradnl" noProof="0" dirty="0" smtClean="0"/>
              <a:t>descontaminación de rutina</a:t>
            </a:r>
            <a:endParaRPr lang="es-ES_tradnl" noProof="0" dirty="0"/>
          </a:p>
        </p:txBody>
      </p:sp>
      <p:sp>
        <p:nvSpPr>
          <p:cNvPr id="3" name="Content Placeholder 2"/>
          <p:cNvSpPr>
            <a:spLocks noGrp="1"/>
          </p:cNvSpPr>
          <p:nvPr>
            <p:ph idx="1"/>
          </p:nvPr>
        </p:nvSpPr>
        <p:spPr>
          <a:xfrm>
            <a:off x="613913" y="1928689"/>
            <a:ext cx="4827494" cy="4351338"/>
          </a:xfrm>
        </p:spPr>
        <p:txBody>
          <a:bodyPr>
            <a:noAutofit/>
          </a:bodyPr>
          <a:lstStyle/>
          <a:p>
            <a:pPr marL="171450" indent="-171450">
              <a:buFont typeface="Arial" panose="020B0604020202020204" pitchFamily="34" charset="0"/>
              <a:buChar char="•"/>
            </a:pPr>
            <a:r>
              <a:rPr lang="es-ES_tradnl" noProof="0" dirty="0" smtClean="0"/>
              <a:t>Lavarse las manos antes de comer, beber, fumar, usar el baño; antes de tocar sus ojos o la boca; y antes de entrar a los vehículos. </a:t>
            </a:r>
          </a:p>
          <a:p>
            <a:pPr marL="171450" indent="-171450">
              <a:buFont typeface="Arial" panose="020B0604020202020204" pitchFamily="34" charset="0"/>
              <a:buChar char="•"/>
            </a:pPr>
            <a:r>
              <a:rPr lang="es-ES_tradnl" noProof="0" dirty="0" smtClean="0"/>
              <a:t>Cambiarse a ropa limpia y zapatos limpios</a:t>
            </a:r>
          </a:p>
          <a:p>
            <a:pPr marL="171450" indent="-171450">
              <a:buFont typeface="Arial" panose="020B0604020202020204" pitchFamily="34" charset="0"/>
              <a:buChar char="•"/>
            </a:pPr>
            <a:r>
              <a:rPr lang="es-ES_tradnl" noProof="0" dirty="0" smtClean="0"/>
              <a:t>Bañarse</a:t>
            </a:r>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896778" y="6476943"/>
            <a:ext cx="8295222"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Ed Crow, Penn State Pesticide Education Program</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951775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Manipuladores de pesticidas</a:t>
            </a:r>
            <a:br>
              <a:rPr lang="es-ES_tradnl" noProof="0" dirty="0" smtClean="0"/>
            </a:br>
            <a:r>
              <a:rPr lang="es-ES_tradnl" noProof="0" dirty="0" smtClean="0"/>
              <a:t>descontaminación de rutina</a:t>
            </a:r>
            <a:endParaRPr lang="es-ES_tradnl" noProof="0" dirty="0"/>
          </a:p>
        </p:txBody>
      </p:sp>
      <p:sp>
        <p:nvSpPr>
          <p:cNvPr id="6" name="Content Placeholder 5"/>
          <p:cNvSpPr>
            <a:spLocks noGrp="1"/>
          </p:cNvSpPr>
          <p:nvPr>
            <p:ph idx="1"/>
          </p:nvPr>
        </p:nvSpPr>
        <p:spPr>
          <a:xfrm>
            <a:off x="7975600" y="2129120"/>
            <a:ext cx="3378200" cy="4351338"/>
          </a:xfrm>
        </p:spPr>
        <p:txBody>
          <a:bodyPr>
            <a:normAutofit fontScale="92500"/>
          </a:bodyPr>
          <a:lstStyle/>
          <a:p>
            <a:r>
              <a:rPr lang="es-ES_tradnl" noProof="0" dirty="0" smtClean="0"/>
              <a:t>Siga los procedimientos para los trabajadores</a:t>
            </a:r>
          </a:p>
          <a:p>
            <a:r>
              <a:rPr lang="es-ES_tradnl" noProof="0" dirty="0" smtClean="0"/>
              <a:t>Descontamine el equipo de aplicación de pesticidas</a:t>
            </a:r>
          </a:p>
          <a:p>
            <a:r>
              <a:rPr lang="es-ES_tradnl" noProof="0" dirty="0" smtClean="0"/>
              <a:t>Descontamine el equipo de protección personal re-utilizable</a:t>
            </a:r>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34624"/>
            <a:ext cx="7797460" cy="4383404"/>
          </a:xfrm>
          <a:prstGeom prst="rect">
            <a:avLst/>
          </a:prstGeom>
        </p:spPr>
      </p:pic>
      <p:sp>
        <p:nvSpPr>
          <p:cNvPr id="11" name="TextBox 10"/>
          <p:cNvSpPr txBox="1"/>
          <p:nvPr/>
        </p:nvSpPr>
        <p:spPr>
          <a:xfrm>
            <a:off x="0" y="6476943"/>
            <a:ext cx="5316583"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Betsy Buffington, Iowa State University</a:t>
            </a:r>
          </a:p>
        </p:txBody>
      </p:sp>
    </p:spTree>
    <p:extLst>
      <p:ext uri="{BB962C8B-B14F-4D97-AF65-F5344CB8AC3E}">
        <p14:creationId xmlns:p14="http://schemas.microsoft.com/office/powerpoint/2010/main" val="4247304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38200" y="365125"/>
            <a:ext cx="8464826" cy="1325563"/>
          </a:xfrm>
        </p:spPr>
        <p:txBody>
          <a:bodyPr/>
          <a:lstStyle/>
          <a:p>
            <a:r>
              <a:rPr lang="es-ES_tradnl" altLang="en-US" noProof="0" dirty="0" smtClean="0"/>
              <a:t>Procedimientos de descontaminación de emergencia</a:t>
            </a:r>
            <a:endParaRPr lang="es-ES_tradnl" altLang="en-US" noProof="0" dirty="0"/>
          </a:p>
        </p:txBody>
      </p:sp>
      <p:sp>
        <p:nvSpPr>
          <p:cNvPr id="2" name="Content Placeholder 1"/>
          <p:cNvSpPr>
            <a:spLocks noGrp="1"/>
          </p:cNvSpPr>
          <p:nvPr>
            <p:ph idx="1"/>
          </p:nvPr>
        </p:nvSpPr>
        <p:spPr/>
        <p:txBody>
          <a:bodyPr/>
          <a:lstStyle/>
          <a:p>
            <a:r>
              <a:rPr lang="es-ES_tradnl" noProof="0" dirty="0" smtClean="0"/>
              <a:t>Quite cualquier PPE o ropa contaminada lo más pronto posible</a:t>
            </a:r>
            <a:endParaRPr lang="es-ES_tradnl" strike="sngStrike" noProof="0" dirty="0" smtClean="0">
              <a:solidFill>
                <a:srgbClr val="FF0000"/>
              </a:solidFill>
            </a:endParaRPr>
          </a:p>
          <a:p>
            <a:r>
              <a:rPr lang="es-ES_tradnl" noProof="0" dirty="0" smtClean="0"/>
              <a:t>Lave el pesticida de la piel inmediatamente con agua limpia</a:t>
            </a:r>
          </a:p>
          <a:p>
            <a:r>
              <a:rPr lang="es-ES_tradnl" noProof="0" dirty="0" smtClean="0"/>
              <a:t>Lave con agua y jabón y </a:t>
            </a:r>
            <a:r>
              <a:rPr lang="es-ES_tradnl" noProof="0" dirty="0" err="1" smtClean="0"/>
              <a:t>champ</a:t>
            </a:r>
            <a:r>
              <a:rPr lang="en-US" noProof="0" dirty="0" smtClean="0"/>
              <a:t>ú</a:t>
            </a:r>
            <a:r>
              <a:rPr lang="es-ES_tradnl" noProof="0" dirty="0" smtClean="0"/>
              <a:t> el cabello lo más pronto posible</a:t>
            </a:r>
          </a:p>
          <a:p>
            <a:r>
              <a:rPr lang="es-ES_tradnl" noProof="0" dirty="0" smtClean="0"/>
              <a:t>Póngase ropa limpia, no contaminada</a:t>
            </a:r>
          </a:p>
          <a:p>
            <a:r>
              <a:rPr lang="es-ES_tradnl" noProof="0" dirty="0" smtClean="0"/>
              <a:t>Informe su supervisor o una persona encargada de la operación </a:t>
            </a:r>
          </a:p>
          <a:p>
            <a:r>
              <a:rPr lang="es-ES_tradnl" noProof="0" dirty="0" smtClean="0"/>
              <a:t>Obtenga atención médica de inmediato si desarrolla o sospecha que esta desarrollando síntomas de envenenamiento por pesticidas </a:t>
            </a:r>
          </a:p>
          <a:p>
            <a:pPr marL="0" indent="0">
              <a:buNone/>
            </a:pPr>
            <a:endParaRPr lang="es-ES_tradnl" noProof="0" dirty="0"/>
          </a:p>
        </p:txBody>
      </p:sp>
    </p:spTree>
    <p:extLst>
      <p:ext uri="{BB962C8B-B14F-4D97-AF65-F5344CB8AC3E}">
        <p14:creationId xmlns:p14="http://schemas.microsoft.com/office/powerpoint/2010/main" val="1479247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05191" cy="1325563"/>
          </a:xfrm>
        </p:spPr>
        <p:txBody>
          <a:bodyPr/>
          <a:lstStyle/>
          <a:p>
            <a:r>
              <a:rPr lang="es-ES_tradnl" noProof="0" dirty="0" smtClean="0"/>
              <a:t>Hojas de Datos de Seguridad (SDS, por sus siglas en inglés)</a:t>
            </a:r>
            <a:endParaRPr lang="es-ES_tradnl" noProof="0" dirty="0"/>
          </a:p>
        </p:txBody>
      </p:sp>
      <p:sp>
        <p:nvSpPr>
          <p:cNvPr id="7" name="Content Placeholder 6"/>
          <p:cNvSpPr>
            <a:spLocks noGrp="1"/>
          </p:cNvSpPr>
          <p:nvPr>
            <p:ph idx="1"/>
          </p:nvPr>
        </p:nvSpPr>
        <p:spPr/>
        <p:txBody>
          <a:bodyPr/>
          <a:lstStyle/>
          <a:p>
            <a:r>
              <a:rPr lang="es-ES_tradnl" noProof="0" dirty="0" smtClean="0"/>
              <a:t>Proporciona información sobre el pesticida</a:t>
            </a:r>
          </a:p>
          <a:p>
            <a:r>
              <a:rPr lang="es-ES_tradnl" noProof="0" dirty="0" smtClean="0"/>
              <a:t>Refiérase a la SDS si hay una exposición</a:t>
            </a:r>
          </a:p>
          <a:p>
            <a:r>
              <a:rPr lang="es-ES_tradnl" noProof="0" dirty="0" smtClean="0"/>
              <a:t>La SDS para todos los pesticidas utilizados en el establecimiento se encuentran en el lugar central</a:t>
            </a:r>
          </a:p>
          <a:p>
            <a:r>
              <a:rPr lang="es-ES_tradnl" noProof="0" dirty="0" smtClean="0"/>
              <a:t>La SDS debe coincidir con cada pesticida en el registro de las aplicaciones de pesticidas</a:t>
            </a:r>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1912489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lang="es-ES_tradnl" noProof="0" dirty="0" smtClean="0"/>
              <a:t>Cómo y cuándo obtener atención médica de emergencia</a:t>
            </a:r>
            <a:endParaRPr lang="es-ES_tradnl" noProof="0" dirty="0"/>
          </a:p>
        </p:txBody>
      </p:sp>
      <p:sp>
        <p:nvSpPr>
          <p:cNvPr id="6" name="Content Placeholder 5"/>
          <p:cNvSpPr>
            <a:spLocks noGrp="1"/>
          </p:cNvSpPr>
          <p:nvPr>
            <p:ph idx="1"/>
          </p:nvPr>
        </p:nvSpPr>
        <p:spPr>
          <a:xfrm>
            <a:off x="838200" y="2223247"/>
            <a:ext cx="3321424" cy="3953716"/>
          </a:xfrm>
        </p:spPr>
        <p:txBody>
          <a:bodyPr>
            <a:normAutofit/>
          </a:bodyPr>
          <a:lstStyle/>
          <a:p>
            <a:r>
              <a:rPr lang="es-ES_tradnl" noProof="0" dirty="0" smtClean="0"/>
              <a:t>Buscar atención médica inmediatamente</a:t>
            </a:r>
          </a:p>
          <a:p>
            <a:r>
              <a:rPr lang="es-ES_tradnl" noProof="0" dirty="0" smtClean="0"/>
              <a:t>El empleador debe proporcionar transporte</a:t>
            </a:r>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9129" y="6503893"/>
            <a:ext cx="6382871" cy="307777"/>
          </a:xfrm>
          <a:prstGeom prst="rect">
            <a:avLst/>
          </a:prstGeom>
          <a:noFill/>
        </p:spPr>
        <p:txBody>
          <a:bodyPr wrap="square" rtlCol="0">
            <a:spAutoFit/>
          </a:bodyPr>
          <a:lstStyle/>
          <a:p>
            <a:pPr algn="r"/>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Jennifer Weber, Arizona Department of Agriculture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3988" y="1825624"/>
            <a:ext cx="7868012" cy="4692403"/>
          </a:xfrm>
          <a:prstGeom prst="rect">
            <a:avLst/>
          </a:prstGeom>
        </p:spPr>
      </p:pic>
    </p:spTree>
    <p:extLst>
      <p:ext uri="{BB962C8B-B14F-4D97-AF65-F5344CB8AC3E}">
        <p14:creationId xmlns:p14="http://schemas.microsoft.com/office/powerpoint/2010/main" val="31714296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s-ES_tradnl" altLang="en-US" sz="4000" noProof="0" dirty="0" smtClean="0"/>
              <a:t>Primeros auxilios para exposición a la piel</a:t>
            </a:r>
            <a:endParaRPr lang="es-ES_tradnl" altLang="en-US" sz="4000" noProof="0" dirty="0"/>
          </a:p>
        </p:txBody>
      </p:sp>
      <p:sp>
        <p:nvSpPr>
          <p:cNvPr id="48131" name="Rectangle 3"/>
          <p:cNvSpPr>
            <a:spLocks noGrp="1" noChangeArrowheads="1"/>
          </p:cNvSpPr>
          <p:nvPr>
            <p:ph idx="1"/>
          </p:nvPr>
        </p:nvSpPr>
        <p:spPr>
          <a:xfrm>
            <a:off x="6874933" y="1825625"/>
            <a:ext cx="4256894" cy="4351338"/>
          </a:xfrm>
        </p:spPr>
        <p:txBody>
          <a:bodyPr/>
          <a:lstStyle/>
          <a:p>
            <a:r>
              <a:rPr lang="es-ES_tradnl" altLang="en-US" noProof="0" dirty="0" smtClean="0"/>
              <a:t>Ayude la víctima a:</a:t>
            </a:r>
          </a:p>
          <a:p>
            <a:pPr lvl="1"/>
            <a:r>
              <a:rPr lang="es-ES_tradnl" altLang="en-US" sz="2800" noProof="0" dirty="0" smtClean="0"/>
              <a:t>Lavar la piel con agua</a:t>
            </a:r>
          </a:p>
          <a:p>
            <a:pPr lvl="1"/>
            <a:r>
              <a:rPr lang="es-ES_tradnl" altLang="en-US" sz="2800" noProof="0" dirty="0" smtClean="0"/>
              <a:t>Quitar el PPE o ropa contaminada</a:t>
            </a:r>
          </a:p>
          <a:p>
            <a:pPr lvl="1"/>
            <a:r>
              <a:rPr lang="es-ES_tradnl" altLang="en-US" sz="2800" noProof="0" dirty="0" smtClean="0"/>
              <a:t>Lavar con bastante jabón y agua</a:t>
            </a:r>
            <a:endParaRPr lang="es-ES_tradnl" altLang="en-US" sz="2800" noProof="0" dirty="0"/>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6382871"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Jennifer Weber, Arizona Department of Agriculture</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399619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33465" y="12632"/>
            <a:ext cx="8482518" cy="1325563"/>
          </a:xfrm>
        </p:spPr>
        <p:txBody>
          <a:bodyPr/>
          <a:lstStyle/>
          <a:p>
            <a:r>
              <a:rPr lang="es-ES_tradnl" altLang="en-US" noProof="0" dirty="0" smtClean="0"/>
              <a:t>Primeros auxilios para exposición a los ojos</a:t>
            </a:r>
            <a:endParaRPr lang="es-ES_tradnl" altLang="en-US" noProof="0" dirty="0"/>
          </a:p>
        </p:txBody>
      </p:sp>
      <p:sp>
        <p:nvSpPr>
          <p:cNvPr id="51203" name="Rectangle 3"/>
          <p:cNvSpPr>
            <a:spLocks noGrp="1" noChangeArrowheads="1"/>
          </p:cNvSpPr>
          <p:nvPr>
            <p:ph idx="1"/>
          </p:nvPr>
        </p:nvSpPr>
        <p:spPr>
          <a:xfrm>
            <a:off x="6790266" y="1825625"/>
            <a:ext cx="4563533" cy="4351338"/>
          </a:xfrm>
        </p:spPr>
        <p:txBody>
          <a:bodyPr>
            <a:normAutofit fontScale="92500"/>
          </a:bodyPr>
          <a:lstStyle/>
          <a:p>
            <a:r>
              <a:rPr lang="es-ES_tradnl" altLang="en-US" noProof="0" dirty="0" smtClean="0"/>
              <a:t>Ayude la víctima a:</a:t>
            </a:r>
          </a:p>
          <a:p>
            <a:pPr lvl="1"/>
            <a:r>
              <a:rPr lang="es-ES_tradnl" altLang="en-US" sz="2800" dirty="0" smtClean="0"/>
              <a:t>Enjuagar inmediatamente </a:t>
            </a:r>
            <a:r>
              <a:rPr lang="es-ES_tradnl" altLang="en-US" sz="2800" dirty="0"/>
              <a:t>el </a:t>
            </a:r>
            <a:r>
              <a:rPr lang="es-ES_tradnl" altLang="en-US" sz="2800" noProof="0" dirty="0" smtClean="0"/>
              <a:t>ojo con un chorro suave de agua</a:t>
            </a:r>
          </a:p>
          <a:p>
            <a:pPr lvl="1"/>
            <a:r>
              <a:rPr lang="es-ES_tradnl" altLang="en-US" sz="2800" noProof="0" dirty="0" smtClean="0"/>
              <a:t>Mantener el ojo abierto y lo más ancho posible, mientras se enjuaga</a:t>
            </a:r>
          </a:p>
          <a:p>
            <a:pPr lvl="1"/>
            <a:r>
              <a:rPr lang="es-ES_tradnl" altLang="en-US" sz="2800" noProof="0" dirty="0" smtClean="0"/>
              <a:t>Continuar enjuagando por lo menos por 15 minutos</a:t>
            </a:r>
          </a:p>
          <a:p>
            <a:pPr lvl="1"/>
            <a:r>
              <a:rPr lang="es-ES_tradnl" altLang="en-US" sz="2800" noProof="0" dirty="0" smtClean="0"/>
              <a:t>Informar a su empleador y obtener atención médica</a:t>
            </a:r>
            <a:endParaRPr lang="es-ES_tradnl" altLang="en-US" sz="2800" noProof="0" dirty="0"/>
          </a:p>
        </p:txBody>
      </p:sp>
      <p:sp>
        <p:nvSpPr>
          <p:cNvPr id="14" name="TextBox 13"/>
          <p:cNvSpPr txBox="1"/>
          <p:nvPr/>
        </p:nvSpPr>
        <p:spPr>
          <a:xfrm>
            <a:off x="0" y="6508803"/>
            <a:ext cx="5316583"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859284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84308" cy="1325563"/>
          </a:xfrm>
        </p:spPr>
        <p:txBody>
          <a:bodyPr/>
          <a:lstStyle/>
          <a:p>
            <a:r>
              <a:rPr lang="en-US" dirty="0"/>
              <a:t>¿</a:t>
            </a:r>
            <a:r>
              <a:rPr lang="en-US" dirty="0" err="1"/>
              <a:t>Qué</a:t>
            </a:r>
            <a:r>
              <a:rPr lang="en-US" dirty="0"/>
              <a:t> </a:t>
            </a:r>
            <a:r>
              <a:rPr lang="en-US" dirty="0" err="1"/>
              <a:t>es</a:t>
            </a:r>
            <a:r>
              <a:rPr lang="en-US" dirty="0"/>
              <a:t> el WPS?</a:t>
            </a:r>
          </a:p>
        </p:txBody>
      </p:sp>
      <p:sp>
        <p:nvSpPr>
          <p:cNvPr id="3" name="Content Placeholder 2"/>
          <p:cNvSpPr>
            <a:spLocks noGrp="1"/>
          </p:cNvSpPr>
          <p:nvPr>
            <p:ph idx="1"/>
          </p:nvPr>
        </p:nvSpPr>
        <p:spPr/>
        <p:txBody>
          <a:bodyPr>
            <a:normAutofit lnSpcReduction="10000"/>
          </a:bodyPr>
          <a:lstStyle/>
          <a:p>
            <a:r>
              <a:rPr lang="es-ES" dirty="0"/>
              <a:t>Fue adoptado en el Código de Reglamentos Federales en 1992; fue revisado significativamente, con la mayoría de los requisitos vigentes desde el 2 de enero de 2017. El resto entrará en vigor el 2 de enero de 2018. </a:t>
            </a:r>
          </a:p>
          <a:p>
            <a:r>
              <a:rPr lang="es-ES" dirty="0"/>
              <a:t>Es una regulación desarrollada por la EPA de los Estados Unidos para proteger a los empleados agrícolas de los efectos nocivos de los pesticidas y sus residuos</a:t>
            </a:r>
          </a:p>
          <a:p>
            <a:r>
              <a:rPr lang="es-ES" dirty="0"/>
              <a:t>Ayuda a proteger a los trabajadores agrícolas y los manipuladores de pesticidas que trabajan en cualquier granja, operación forestal o vivero que produce plantas agrícolas que son cultivadas al aire libre o en espacios cerrados.</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409850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838200" y="365125"/>
            <a:ext cx="8385313" cy="1325563"/>
          </a:xfrm>
        </p:spPr>
        <p:txBody>
          <a:bodyPr/>
          <a:lstStyle/>
          <a:p>
            <a:r>
              <a:rPr lang="es-ES_tradnl" altLang="en-US" noProof="0" dirty="0" smtClean="0"/>
              <a:t>Primeros auxilios para exposición por inhalación</a:t>
            </a:r>
            <a:endParaRPr lang="es-ES_tradnl" altLang="en-US" noProof="0" dirty="0"/>
          </a:p>
        </p:txBody>
      </p:sp>
      <p:sp>
        <p:nvSpPr>
          <p:cNvPr id="50179" name="Rectangle 3"/>
          <p:cNvSpPr>
            <a:spLocks noGrp="1" noChangeArrowheads="1"/>
          </p:cNvSpPr>
          <p:nvPr>
            <p:ph idx="1"/>
          </p:nvPr>
        </p:nvSpPr>
        <p:spPr/>
        <p:txBody>
          <a:bodyPr/>
          <a:lstStyle/>
          <a:p>
            <a:r>
              <a:rPr lang="es-ES_tradnl" altLang="en-US" noProof="0" dirty="0" smtClean="0"/>
              <a:t>Lleve a la persona expuesta al aire fresco</a:t>
            </a:r>
          </a:p>
          <a:p>
            <a:r>
              <a:rPr lang="es-ES_tradnl" altLang="en-US" noProof="0" dirty="0" smtClean="0"/>
              <a:t>Afloje la ropa apretada</a:t>
            </a:r>
          </a:p>
          <a:p>
            <a:r>
              <a:rPr lang="es-ES_tradnl" altLang="en-US" noProof="0" dirty="0" smtClean="0"/>
              <a:t>Mantenga las vías respiratorias abiertas sin obstrucciones</a:t>
            </a:r>
          </a:p>
          <a:p>
            <a:r>
              <a:rPr lang="es-ES_tradnl" altLang="en-US" noProof="0" dirty="0" smtClean="0"/>
              <a:t>Dé a la víctima respiración artificial si es necesario</a:t>
            </a:r>
          </a:p>
          <a:p>
            <a:r>
              <a:rPr lang="es-ES_tradnl" altLang="en-US" noProof="0" dirty="0" smtClean="0"/>
              <a:t>Obtenga atención médica lo más pronto posible</a:t>
            </a:r>
            <a:endParaRPr lang="es-ES_tradnl" altLang="en-US" noProof="0" dirty="0"/>
          </a:p>
        </p:txBody>
      </p:sp>
    </p:spTree>
    <p:custDataLst>
      <p:tags r:id="rId1"/>
    </p:custDataLst>
    <p:extLst>
      <p:ext uri="{BB962C8B-B14F-4D97-AF65-F5344CB8AC3E}">
        <p14:creationId xmlns:p14="http://schemas.microsoft.com/office/powerpoint/2010/main" val="32246701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es-ES_tradnl" altLang="en-US" noProof="0" dirty="0" smtClean="0"/>
              <a:t>Primeros auxilios para exposición oral</a:t>
            </a:r>
            <a:endParaRPr lang="es-ES_tradnl" altLang="en-US" noProof="0" dirty="0"/>
          </a:p>
        </p:txBody>
      </p:sp>
      <p:sp>
        <p:nvSpPr>
          <p:cNvPr id="49155" name="Content Placeholder 8"/>
          <p:cNvSpPr>
            <a:spLocks noGrp="1"/>
          </p:cNvSpPr>
          <p:nvPr>
            <p:ph idx="1"/>
          </p:nvPr>
        </p:nvSpPr>
        <p:spPr>
          <a:xfrm>
            <a:off x="5702300" y="1825625"/>
            <a:ext cx="5901267" cy="4351338"/>
          </a:xfrm>
        </p:spPr>
        <p:txBody>
          <a:bodyPr/>
          <a:lstStyle/>
          <a:p>
            <a:pPr lvl="0"/>
            <a:r>
              <a:rPr lang="es-ES_tradnl" altLang="en-US" noProof="0" dirty="0" smtClean="0"/>
              <a:t>Nunca provoque el vómito si la persona está inconsciente o está experimentando convulsiones</a:t>
            </a:r>
            <a:endParaRPr lang="es-ES_tradnl" noProof="0" dirty="0" smtClean="0"/>
          </a:p>
          <a:p>
            <a:pPr lvl="0"/>
            <a:r>
              <a:rPr lang="es-ES_tradnl" noProof="0" dirty="0" smtClean="0"/>
              <a:t>Nunca provoque el vómito sin leer instrucciones específicas de la etiqueta o por recomendación de un profesional médico</a:t>
            </a:r>
          </a:p>
          <a:p>
            <a:pPr lvl="0"/>
            <a:r>
              <a:rPr lang="es-ES_tradnl" noProof="0" dirty="0" smtClean="0"/>
              <a:t>Lleve a la persona a un centro médico lo más pronto posible</a:t>
            </a:r>
            <a:endParaRPr lang="es-ES_tradnl" noProof="0" dirty="0"/>
          </a:p>
        </p:txBody>
      </p:sp>
      <p:sp>
        <p:nvSpPr>
          <p:cNvPr id="13" name="TextBox 12"/>
          <p:cNvSpPr txBox="1"/>
          <p:nvPr/>
        </p:nvSpPr>
        <p:spPr>
          <a:xfrm>
            <a:off x="0" y="6480928"/>
            <a:ext cx="6134100" cy="307777"/>
          </a:xfrm>
          <a:prstGeom prst="rect">
            <a:avLst/>
          </a:prstGeom>
          <a:noFill/>
        </p:spPr>
        <p:txBody>
          <a:bodyPr wrap="square" rtlCol="0">
            <a:spAutoFit/>
          </a:bodyPr>
          <a:lstStyle/>
          <a:p>
            <a:r>
              <a:rPr lang="en-US" sz="1400" dirty="0" err="1" smtClean="0">
                <a:solidFill>
                  <a:prstClr val="black"/>
                </a:solidFill>
              </a:rPr>
              <a:t>Crédito</a:t>
            </a:r>
            <a:r>
              <a:rPr lang="en-US" sz="1400" dirty="0" smtClean="0">
                <a:solidFill>
                  <a:prstClr val="black"/>
                </a:solidFill>
              </a:rPr>
              <a:t> de la imagen: </a:t>
            </a:r>
            <a:r>
              <a:rPr lang="en-US" sz="1400" dirty="0">
                <a:solidFill>
                  <a:prstClr val="black"/>
                </a:solidFill>
              </a:rPr>
              <a:t>Ed Crow, Penn State Pesticide Education Program</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
        <p:nvSpPr>
          <p:cNvPr id="6" name="Rectangle 5"/>
          <p:cNvSpPr/>
          <p:nvPr/>
        </p:nvSpPr>
        <p:spPr>
          <a:xfrm>
            <a:off x="8842917" y="6518028"/>
            <a:ext cx="3349083"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5" action="ppaction://hlinksldjump"/>
              </a:rPr>
              <a:t>Volver a la tabla de contenido</a:t>
            </a:r>
            <a:endParaRPr lang="en-US" b="1" dirty="0">
              <a:solidFill>
                <a:prstClr val="white"/>
              </a:solidFill>
            </a:endParaRPr>
          </a:p>
        </p:txBody>
      </p:sp>
    </p:spTree>
    <p:custDataLst>
      <p:tags r:id="rId1"/>
    </p:custDataLst>
    <p:extLst>
      <p:ext uri="{BB962C8B-B14F-4D97-AF65-F5344CB8AC3E}">
        <p14:creationId xmlns:p14="http://schemas.microsoft.com/office/powerpoint/2010/main" val="3180790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ES_tradnl" sz="5400" noProof="0" dirty="0" smtClean="0"/>
              <a:t>Sección 8: responsabilidades adicionales del empleador</a:t>
            </a:r>
            <a:endParaRPr lang="es-ES_tradnl" sz="5400" noProof="0" dirty="0"/>
          </a:p>
        </p:txBody>
      </p:sp>
      <p:sp>
        <p:nvSpPr>
          <p:cNvPr id="3" name="Subtitle 2"/>
          <p:cNvSpPr>
            <a:spLocks noGrp="1"/>
          </p:cNvSpPr>
          <p:nvPr>
            <p:ph type="subTitle" idx="1"/>
          </p:nvPr>
        </p:nvSpPr>
        <p:spPr>
          <a:xfrm>
            <a:off x="1524000" y="3602038"/>
            <a:ext cx="9695380" cy="1655762"/>
          </a:xfrm>
        </p:spPr>
        <p:txBody>
          <a:bodyPr/>
          <a:lstStyle/>
          <a:p>
            <a:r>
              <a:rPr lang="es-ES_tradnl" noProof="0" dirty="0" smtClean="0"/>
              <a:t>Temas de capacitación para ambos trabajadores y manipuladores</a:t>
            </a:r>
          </a:p>
          <a:p>
            <a:endParaRPr lang="es-ES_tradnl" noProof="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8925339" y="6518028"/>
            <a:ext cx="3266661"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hlinkClick r:id="rId4" action="ppaction://hlinksldjump"/>
              </a:rPr>
              <a:t>Volver a la tabla de contenido</a:t>
            </a:r>
            <a:endParaRPr lang="en-US" b="1" dirty="0">
              <a:solidFill>
                <a:prstClr val="white"/>
              </a:solidFill>
            </a:endParaRPr>
          </a:p>
        </p:txBody>
      </p:sp>
    </p:spTree>
    <p:extLst>
      <p:ext uri="{BB962C8B-B14F-4D97-AF65-F5344CB8AC3E}">
        <p14:creationId xmlns:p14="http://schemas.microsoft.com/office/powerpoint/2010/main" val="37747759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840"/>
            <a:ext cx="8284308" cy="1325563"/>
          </a:xfrm>
        </p:spPr>
        <p:txBody>
          <a:bodyPr>
            <a:normAutofit/>
          </a:bodyPr>
          <a:lstStyle/>
          <a:p>
            <a:r>
              <a:rPr lang="es-ES_tradnl" sz="4000" noProof="0" dirty="0" smtClean="0"/>
              <a:t>Las responsabilidades del empleador relacionado al WPS</a:t>
            </a:r>
            <a:endParaRPr lang="es-ES_tradnl" sz="4000" noProof="0" dirty="0"/>
          </a:p>
        </p:txBody>
      </p:sp>
      <p:sp>
        <p:nvSpPr>
          <p:cNvPr id="3" name="Content Placeholder 2"/>
          <p:cNvSpPr>
            <a:spLocks noGrp="1"/>
          </p:cNvSpPr>
          <p:nvPr>
            <p:ph idx="1"/>
          </p:nvPr>
        </p:nvSpPr>
        <p:spPr>
          <a:xfrm>
            <a:off x="838200" y="1546224"/>
            <a:ext cx="10515600" cy="4879976"/>
          </a:xfrm>
        </p:spPr>
        <p:txBody>
          <a:bodyPr>
            <a:normAutofit fontScale="92500" lnSpcReduction="20000"/>
          </a:bodyPr>
          <a:lstStyle/>
          <a:p>
            <a:pPr lvl="0"/>
            <a:r>
              <a:rPr lang="es-ES_tradnl" noProof="0" dirty="0" smtClean="0"/>
              <a:t>Es responsabilidad del empleador asegurarse de que el trabajador o manipulador reciba capacitación anual sobre seguridad de pesticidas antes de comenzar su trabajo para recordarles los pasos básicos que pueden tomar para protegerse a sí mismos y a sus familias. En el caso de un manipulador, las medidas básicas de seguridad pueden ayudarlo a proteger a otras personas y al medio ambiente de los daños que pudieran causar los pesticidas. El empleador agrícola debe proporcionar información sobre el uso de pesticidas y peligros al trabajador o manipulador. Los empleados pueden consultar esta información si quieren saber sobre los pesticidas que se usan en el establecimiento, los riesgos asociados con los pesticidas y el lugar de las áreas bajo el intervalo de entrada restringido en el establecimiento</a:t>
            </a:r>
          </a:p>
          <a:p>
            <a:pPr lvl="0"/>
            <a:r>
              <a:rPr lang="es-ES_tradnl" noProof="0" dirty="0" smtClean="0"/>
              <a:t>Un trabajador o manipulador pueden pedirle a su empleador una copia de la información sobre las aplicaciones de pesticidas y las hojas de datos de seguridad, o puede designar a un representante para pedir la información y la SDS. La designación de un representante debe hacerse por escrito</a:t>
            </a:r>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83194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845"/>
            <a:ext cx="8118513" cy="947875"/>
          </a:xfrm>
        </p:spPr>
        <p:txBody>
          <a:bodyPr>
            <a:normAutofit fontScale="90000"/>
          </a:bodyPr>
          <a:lstStyle/>
          <a:p>
            <a:r>
              <a:rPr lang="es-ES_tradnl" sz="3600" noProof="0" dirty="0" smtClean="0"/>
              <a:t>Las responsabilidades del empleador relacionado al WPS</a:t>
            </a:r>
            <a:endParaRPr lang="es-ES_tradnl" sz="3600" noProof="0" dirty="0"/>
          </a:p>
        </p:txBody>
      </p:sp>
      <p:sp>
        <p:nvSpPr>
          <p:cNvPr id="3" name="Content Placeholder 2"/>
          <p:cNvSpPr>
            <a:spLocks noGrp="1"/>
          </p:cNvSpPr>
          <p:nvPr>
            <p:ph idx="1"/>
          </p:nvPr>
        </p:nvSpPr>
        <p:spPr>
          <a:xfrm>
            <a:off x="838199" y="1212928"/>
            <a:ext cx="11228645" cy="5305100"/>
          </a:xfrm>
        </p:spPr>
        <p:txBody>
          <a:bodyPr>
            <a:normAutofit fontScale="62500" lnSpcReduction="20000"/>
          </a:bodyPr>
          <a:lstStyle/>
          <a:p>
            <a:r>
              <a:rPr lang="es-ES_tradnl" sz="3800" noProof="0" dirty="0" smtClean="0"/>
              <a:t>El empleador debe informar a los trabajadores y manipuladores dónde se encuentran el lugar central y los suministros de descontaminación en el establecimiento.</a:t>
            </a:r>
          </a:p>
          <a:p>
            <a:r>
              <a:rPr lang="es-ES_tradnl" sz="3800" noProof="0" dirty="0" smtClean="0"/>
              <a:t>La información de seguridad que se muestra en el lugar central y en algunos sitios de descontaminación es un recordatorio sobre las medidas que los trabajadores y los manipuladores pueden tomar para reducir las exposiciones. Esta información debe incluir además el nombre y la dirección de un centro médico cercano, en caso de una emergencia donde un trabajador o manipulador es expuesto a un pesticida.</a:t>
            </a:r>
          </a:p>
          <a:p>
            <a:r>
              <a:rPr lang="es-ES_tradnl" sz="3800" noProof="0" dirty="0" smtClean="0"/>
              <a:t>En caso de que un trabajador o manipulador deba informar sobre una violación/infracción relacionada con un pesticida, la información de contacto de la agencia reguladora debe encontrar en el lugar central.</a:t>
            </a:r>
          </a:p>
          <a:p>
            <a:r>
              <a:rPr lang="es-ES_tradnl" sz="3800" noProof="0" dirty="0" smtClean="0"/>
              <a:t>El empleador debe proporcionar agua, jabón y toallas de un solo uso cerca del área donde los trabajadores y los manipuladores están trabajando para que puedan lavarse cuando salen del área de trabajo. Si hay una exposición accidental, como un derrame en el cuerpo de un manipulador, los suministros pueden ser utilizados en una emergencia para eliminar pesticidas y reducir su efecto. Los manipuladores que usen productos que requieran protección para los ojos, o que estén bajo presión también, deben tener acceso al agua para enjuagar los ojos de emergencia.</a:t>
            </a:r>
          </a:p>
          <a:p>
            <a:pPr lvl="0"/>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95523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Las responsabilidades del empleador relacionado al WPS</a:t>
            </a:r>
            <a:endParaRPr lang="es-ES_tradnl" noProof="0" dirty="0"/>
          </a:p>
        </p:txBody>
      </p:sp>
      <p:sp>
        <p:nvSpPr>
          <p:cNvPr id="3" name="Content Placeholder 2"/>
          <p:cNvSpPr>
            <a:spLocks noGrp="1"/>
          </p:cNvSpPr>
          <p:nvPr>
            <p:ph idx="1"/>
          </p:nvPr>
        </p:nvSpPr>
        <p:spPr/>
        <p:txBody>
          <a:bodyPr>
            <a:normAutofit/>
          </a:bodyPr>
          <a:lstStyle/>
          <a:p>
            <a:r>
              <a:rPr lang="es-ES_tradnl" dirty="0"/>
              <a:t>E</a:t>
            </a:r>
            <a:r>
              <a:rPr lang="es-ES_tradnl" dirty="0" smtClean="0"/>
              <a:t>l </a:t>
            </a:r>
            <a:r>
              <a:rPr lang="es-ES_tradnl" dirty="0"/>
              <a:t>empleador debe </a:t>
            </a:r>
            <a:r>
              <a:rPr lang="es-ES_tradnl" dirty="0" smtClean="0"/>
              <a:t>asegurarse </a:t>
            </a:r>
            <a:r>
              <a:rPr lang="es-ES_tradnl" dirty="0"/>
              <a:t>de que </a:t>
            </a:r>
            <a:r>
              <a:rPr lang="es-ES_tradnl" dirty="0" smtClean="0"/>
              <a:t>si </a:t>
            </a:r>
            <a:r>
              <a:rPr lang="es-ES_tradnl" noProof="0" dirty="0" smtClean="0"/>
              <a:t>un trabajador o manipulador se enferma, y los pesticidas pueden haber sido la causa, sea llevado a un centro médico y deberá proporcionar al personal médico con información sobre la exposición.</a:t>
            </a:r>
          </a:p>
          <a:p>
            <a:r>
              <a:rPr lang="es-ES_tradnl" dirty="0" smtClean="0"/>
              <a:t>El </a:t>
            </a:r>
            <a:r>
              <a:rPr lang="es-ES_tradnl" dirty="0"/>
              <a:t>empleador </a:t>
            </a:r>
            <a:r>
              <a:rPr lang="es-ES_tradnl" dirty="0" smtClean="0"/>
              <a:t>debe informar a los </a:t>
            </a:r>
            <a:r>
              <a:rPr lang="es-ES_tradnl" noProof="0" dirty="0" smtClean="0"/>
              <a:t>trabajadores acerca de las restricciones en las áreas dónde las aplicaciones hayan estén ocurriendo y dónde un REI esté en efecto. Estas notificaciones pueden ser en forma de advertencias verbales o con los carteles de advertencia colocados alrededor del área tratada.</a:t>
            </a:r>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71828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25" y="329529"/>
            <a:ext cx="9903246" cy="1325563"/>
          </a:xfrm>
        </p:spPr>
        <p:txBody>
          <a:bodyPr/>
          <a:lstStyle/>
          <a:p>
            <a:r>
              <a:rPr lang="es-ES_tradnl" noProof="0" dirty="0" smtClean="0"/>
              <a:t>Capacitación de seguridad de pesticidas</a:t>
            </a:r>
            <a:endParaRPr lang="es-ES_tradnl" noProof="0" dirty="0"/>
          </a:p>
        </p:txBody>
      </p:sp>
      <p:sp>
        <p:nvSpPr>
          <p:cNvPr id="3" name="Content Placeholder 2"/>
          <p:cNvSpPr>
            <a:spLocks noGrp="1"/>
          </p:cNvSpPr>
          <p:nvPr>
            <p:ph idx="1"/>
          </p:nvPr>
        </p:nvSpPr>
        <p:spPr/>
        <p:txBody>
          <a:bodyPr>
            <a:normAutofit/>
          </a:bodyPr>
          <a:lstStyle/>
          <a:p>
            <a:pPr lvl="0"/>
            <a:r>
              <a:rPr lang="es-ES_tradnl" noProof="0" dirty="0" smtClean="0"/>
              <a:t>Se requiere capacitación al menos una vez al año </a:t>
            </a:r>
          </a:p>
          <a:p>
            <a:pPr lvl="0"/>
            <a:r>
              <a:rPr lang="es-ES_tradnl" noProof="0" dirty="0" smtClean="0"/>
              <a:t>Se requiere proporcionar capacitación a:</a:t>
            </a:r>
          </a:p>
          <a:p>
            <a:pPr lvl="1"/>
            <a:r>
              <a:rPr lang="es-ES_tradnl" noProof="0" dirty="0" smtClean="0"/>
              <a:t>Trabajadores antes de empezar a trabajar en un área tratada</a:t>
            </a:r>
          </a:p>
          <a:p>
            <a:pPr lvl="1"/>
            <a:r>
              <a:rPr lang="es-ES_tradnl" noProof="0" dirty="0" smtClean="0"/>
              <a:t>Manipuladores antes de realizar cualquier tarea de manipulación </a:t>
            </a:r>
          </a:p>
          <a:p>
            <a:r>
              <a:rPr lang="es-ES_tradnl" noProof="0" dirty="0" smtClean="0"/>
              <a:t>Un trabajador o manipulador pueden pedir una copia del registro de verificación de la capacitación </a:t>
            </a:r>
          </a:p>
          <a:p>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65276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61" y="370373"/>
            <a:ext cx="10515600" cy="1325563"/>
          </a:xfrm>
        </p:spPr>
        <p:txBody>
          <a:bodyPr/>
          <a:lstStyle/>
          <a:p>
            <a:r>
              <a:rPr lang="es-ES_tradnl" noProof="0" dirty="0" smtClean="0"/>
              <a:t>Información de seguridad de pesticidas</a:t>
            </a:r>
            <a:endParaRPr lang="es-ES_tradnl" noProof="0" dirty="0"/>
          </a:p>
        </p:txBody>
      </p:sp>
      <p:sp>
        <p:nvSpPr>
          <p:cNvPr id="3" name="Content Placeholder 2"/>
          <p:cNvSpPr>
            <a:spLocks noGrp="1"/>
          </p:cNvSpPr>
          <p:nvPr>
            <p:ph idx="1"/>
          </p:nvPr>
        </p:nvSpPr>
        <p:spPr>
          <a:xfrm>
            <a:off x="838200" y="1825625"/>
            <a:ext cx="5912062" cy="4351338"/>
          </a:xfrm>
        </p:spPr>
        <p:txBody>
          <a:bodyPr>
            <a:normAutofit/>
          </a:bodyPr>
          <a:lstStyle/>
          <a:p>
            <a:r>
              <a:rPr lang="es-ES_tradnl" noProof="0" dirty="0" smtClean="0"/>
              <a:t>La información sobre la seguridad de los pesticidas debe mostrarse en:</a:t>
            </a:r>
          </a:p>
          <a:p>
            <a:pPr lvl="1"/>
            <a:r>
              <a:rPr lang="es-ES_tradnl" sz="2800" noProof="0" dirty="0" smtClean="0"/>
              <a:t>Lugar central</a:t>
            </a:r>
          </a:p>
          <a:p>
            <a:pPr lvl="1"/>
            <a:r>
              <a:rPr lang="es-ES_tradnl" sz="2800" noProof="0" dirty="0" smtClean="0"/>
              <a:t>Sitios de descontaminación permanentes</a:t>
            </a:r>
          </a:p>
          <a:p>
            <a:pPr lvl="1"/>
            <a:r>
              <a:rPr lang="es-ES_tradnl" sz="2800" noProof="0" dirty="0" smtClean="0"/>
              <a:t>Otros lugares de descontaminación donde se proporcionan suministros para 11 o más trabajadores o manipuladores</a:t>
            </a:r>
            <a:endParaRPr lang="es-ES_tradnl" noProof="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188226" y="6465382"/>
            <a:ext cx="7003775" cy="338554"/>
          </a:xfrm>
          <a:prstGeom prst="rect">
            <a:avLst/>
          </a:prstGeom>
          <a:noFill/>
        </p:spPr>
        <p:txBody>
          <a:bodyPr wrap="square" rtlCol="0">
            <a:spAutoFit/>
          </a:bodyPr>
          <a:lstStyle/>
          <a:p>
            <a:pPr algn="r"/>
            <a:r>
              <a:rPr lang="en-US" sz="1600" dirty="0" err="1" smtClean="0">
                <a:solidFill>
                  <a:prstClr val="black"/>
                </a:solidFill>
              </a:rPr>
              <a:t>Crédito</a:t>
            </a:r>
            <a:r>
              <a:rPr lang="en-US" sz="1600" dirty="0" smtClean="0">
                <a:solidFill>
                  <a:prstClr val="black"/>
                </a:solidFill>
              </a:rPr>
              <a:t> de la imagen: </a:t>
            </a:r>
            <a:r>
              <a:rPr lang="en-US" sz="1600" dirty="0">
                <a:solidFill>
                  <a:prstClr val="black"/>
                </a:solidFill>
              </a:rPr>
              <a:t>Ed Crow, Penn State Pesticide Education Program</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37369952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23" y="199840"/>
            <a:ext cx="9265185" cy="1325563"/>
          </a:xfrm>
        </p:spPr>
        <p:txBody>
          <a:bodyPr>
            <a:normAutofit fontScale="90000"/>
          </a:bodyPr>
          <a:lstStyle/>
          <a:p>
            <a:r>
              <a:rPr lang="es-ES_tradnl" noProof="0" dirty="0" smtClean="0"/>
              <a:t>Información sobre la aplicación de pesticidas y las hojas de datos de seguridad</a:t>
            </a:r>
            <a:endParaRPr lang="es-ES_tradnl" noProof="0" dirty="0"/>
          </a:p>
        </p:txBody>
      </p:sp>
      <p:sp>
        <p:nvSpPr>
          <p:cNvPr id="3" name="Content Placeholder 2"/>
          <p:cNvSpPr>
            <a:spLocks noGrp="1"/>
          </p:cNvSpPr>
          <p:nvPr>
            <p:ph idx="1"/>
          </p:nvPr>
        </p:nvSpPr>
        <p:spPr>
          <a:xfrm>
            <a:off x="6375042" y="1825625"/>
            <a:ext cx="5306096" cy="4351338"/>
          </a:xfrm>
        </p:spPr>
        <p:txBody>
          <a:bodyPr>
            <a:normAutofit fontScale="92500" lnSpcReduction="20000"/>
          </a:bodyPr>
          <a:lstStyle/>
          <a:p>
            <a:r>
              <a:rPr lang="es-ES_tradnl" noProof="0" dirty="0" smtClean="0"/>
              <a:t>El nombre del producto, el número de registro de la EPA y el ingrediente activo</a:t>
            </a:r>
          </a:p>
          <a:p>
            <a:r>
              <a:rPr lang="es-ES_tradnl" noProof="0" dirty="0" smtClean="0"/>
              <a:t>El cultivo o sitio tratado con la descripción del área tratada</a:t>
            </a:r>
          </a:p>
          <a:p>
            <a:pPr lvl="0"/>
            <a:r>
              <a:rPr lang="es-ES_tradnl" noProof="0" dirty="0" smtClean="0"/>
              <a:t>La fecha y horario en que la aplicación de pesticida comenzó y terminó</a:t>
            </a:r>
          </a:p>
          <a:p>
            <a:r>
              <a:rPr lang="es-ES_tradnl" noProof="0" dirty="0" smtClean="0"/>
              <a:t>La duración del REI para esa aplicación</a:t>
            </a:r>
          </a:p>
          <a:p>
            <a:r>
              <a:rPr lang="es-ES_tradnl" noProof="0" dirty="0" smtClean="0"/>
              <a:t>Una copia de las hojas de datos de seguridad (SDS)</a:t>
            </a:r>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 y="6534834"/>
            <a:ext cx="6175782" cy="338554"/>
          </a:xfrm>
          <a:prstGeom prst="rect">
            <a:avLst/>
          </a:prstGeom>
          <a:noFill/>
        </p:spPr>
        <p:txBody>
          <a:bodyPr wrap="square" rtlCol="0">
            <a:spAutoFit/>
          </a:bodyPr>
          <a:lstStyle/>
          <a:p>
            <a:r>
              <a:rPr lang="en-US" sz="1600" dirty="0" err="1" smtClean="0">
                <a:solidFill>
                  <a:prstClr val="black"/>
                </a:solidFill>
              </a:rPr>
              <a:t>Crédito</a:t>
            </a:r>
            <a:r>
              <a:rPr lang="en-US" sz="1600" dirty="0" smtClean="0">
                <a:solidFill>
                  <a:prstClr val="black"/>
                </a:solidFill>
              </a:rPr>
              <a:t> de la imagen: </a:t>
            </a:r>
            <a:r>
              <a:rPr lang="en-US" sz="1600" dirty="0">
                <a:solidFill>
                  <a:prstClr val="black"/>
                </a:solidFill>
              </a:rPr>
              <a:t>Ed Crow, Penn State Pesticide Education Program</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33714261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44346" cy="1325563"/>
          </a:xfrm>
        </p:spPr>
        <p:txBody>
          <a:bodyPr>
            <a:normAutofit fontScale="90000"/>
          </a:bodyPr>
          <a:lstStyle/>
          <a:p>
            <a:r>
              <a:rPr lang="es-ES_tradnl" sz="3600" noProof="0" dirty="0" smtClean="0"/>
              <a:t>Solicitud de información sobre las aplicaciones de pesticidas y hojas de datos de seguridad</a:t>
            </a:r>
            <a:endParaRPr lang="es-ES_tradnl" sz="3600" noProof="0" dirty="0"/>
          </a:p>
        </p:txBody>
      </p:sp>
      <p:sp>
        <p:nvSpPr>
          <p:cNvPr id="3" name="Content Placeholder 2"/>
          <p:cNvSpPr>
            <a:spLocks noGrp="1"/>
          </p:cNvSpPr>
          <p:nvPr>
            <p:ph idx="1"/>
          </p:nvPr>
        </p:nvSpPr>
        <p:spPr/>
        <p:txBody>
          <a:bodyPr/>
          <a:lstStyle/>
          <a:p>
            <a:r>
              <a:rPr lang="es-ES_tradnl" noProof="0" dirty="0" smtClean="0"/>
              <a:t>Los trabajadores y los manipuladores pueden solicitar de su empleador la información sobre las aplicaciones de pesticidas y la SDS, o los empleados pueden designar a un representante para hacerlo en su nombre</a:t>
            </a:r>
          </a:p>
          <a:p>
            <a:pPr lvl="1"/>
            <a:r>
              <a:rPr lang="es-ES_tradnl" noProof="0" dirty="0" smtClean="0"/>
              <a:t>El personal médico que trata al empleado también puede solicitar acceso o una copia de la información de las aplicaciones de pesticidas y la SDS</a:t>
            </a:r>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4736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50426" cy="1325563"/>
          </a:xfrm>
        </p:spPr>
        <p:txBody>
          <a:bodyPr/>
          <a:lstStyle/>
          <a:p>
            <a:r>
              <a:rPr lang="en-US" dirty="0"/>
              <a:t>¿</a:t>
            </a:r>
            <a:r>
              <a:rPr lang="en-US" dirty="0" err="1"/>
              <a:t>Qué</a:t>
            </a:r>
            <a:r>
              <a:rPr lang="en-US" dirty="0"/>
              <a:t> </a:t>
            </a:r>
            <a:r>
              <a:rPr lang="en-US" dirty="0" err="1"/>
              <a:t>es</a:t>
            </a:r>
            <a:r>
              <a:rPr lang="en-US" dirty="0"/>
              <a:t> un </a:t>
            </a:r>
            <a:r>
              <a:rPr lang="en-US" dirty="0" err="1"/>
              <a:t>pesticida</a:t>
            </a:r>
            <a:r>
              <a:rPr lang="en-US" dirty="0"/>
              <a:t>?</a:t>
            </a:r>
          </a:p>
        </p:txBody>
      </p:sp>
      <p:sp>
        <p:nvSpPr>
          <p:cNvPr id="3" name="Content Placeholder 2"/>
          <p:cNvSpPr>
            <a:spLocks noGrp="1"/>
          </p:cNvSpPr>
          <p:nvPr>
            <p:ph idx="1"/>
          </p:nvPr>
        </p:nvSpPr>
        <p:spPr>
          <a:xfrm>
            <a:off x="838200" y="1825625"/>
            <a:ext cx="4986403" cy="4351338"/>
          </a:xfrm>
        </p:spPr>
        <p:txBody>
          <a:bodyPr>
            <a:normAutofit fontScale="92500" lnSpcReduction="20000"/>
          </a:bodyPr>
          <a:lstStyle/>
          <a:p>
            <a:r>
              <a:rPr lang="en-US" dirty="0"/>
              <a:t>Un </a:t>
            </a:r>
            <a:r>
              <a:rPr lang="en-US" dirty="0" err="1" smtClean="0"/>
              <a:t>pesticida</a:t>
            </a:r>
            <a:r>
              <a:rPr lang="en-US" dirty="0" smtClean="0"/>
              <a:t> </a:t>
            </a:r>
            <a:r>
              <a:rPr lang="en-US" dirty="0" err="1"/>
              <a:t>es</a:t>
            </a:r>
            <a:r>
              <a:rPr lang="en-US" dirty="0"/>
              <a:t> </a:t>
            </a:r>
            <a:r>
              <a:rPr lang="en-US" dirty="0" err="1"/>
              <a:t>cualquier</a:t>
            </a:r>
            <a:r>
              <a:rPr lang="en-US" dirty="0"/>
              <a:t> </a:t>
            </a:r>
            <a:r>
              <a:rPr lang="en-US" dirty="0" err="1"/>
              <a:t>sustancia</a:t>
            </a:r>
            <a:r>
              <a:rPr lang="en-US" dirty="0"/>
              <a:t> </a:t>
            </a:r>
            <a:r>
              <a:rPr lang="en-US" dirty="0" err="1"/>
              <a:t>utilizada</a:t>
            </a:r>
            <a:r>
              <a:rPr lang="en-US" dirty="0"/>
              <a:t> para </a:t>
            </a:r>
            <a:r>
              <a:rPr lang="en-US" dirty="0" err="1"/>
              <a:t>prevenir</a:t>
            </a:r>
            <a:r>
              <a:rPr lang="en-US" dirty="0"/>
              <a:t>, </a:t>
            </a:r>
            <a:r>
              <a:rPr lang="en-US" dirty="0" err="1"/>
              <a:t>destruir</a:t>
            </a:r>
            <a:r>
              <a:rPr lang="en-US" dirty="0"/>
              <a:t>, </a:t>
            </a:r>
            <a:r>
              <a:rPr lang="en-US" dirty="0" err="1"/>
              <a:t>repeler</a:t>
            </a:r>
            <a:r>
              <a:rPr lang="en-US" dirty="0"/>
              <a:t>, o </a:t>
            </a:r>
            <a:r>
              <a:rPr lang="en-US" dirty="0" err="1"/>
              <a:t>mitigar</a:t>
            </a:r>
            <a:r>
              <a:rPr lang="en-US" dirty="0"/>
              <a:t> </a:t>
            </a:r>
            <a:r>
              <a:rPr lang="en-US" dirty="0" err="1"/>
              <a:t>insectos</a:t>
            </a:r>
            <a:r>
              <a:rPr lang="en-US" dirty="0"/>
              <a:t>, </a:t>
            </a:r>
            <a:r>
              <a:rPr lang="en-US" dirty="0" err="1"/>
              <a:t>malezas</a:t>
            </a:r>
            <a:r>
              <a:rPr lang="en-US" dirty="0"/>
              <a:t>, </a:t>
            </a:r>
            <a:r>
              <a:rPr lang="en-US" dirty="0" err="1"/>
              <a:t>hongos</a:t>
            </a:r>
            <a:r>
              <a:rPr lang="en-US" dirty="0"/>
              <a:t>, </a:t>
            </a:r>
            <a:r>
              <a:rPr lang="en-US" dirty="0" err="1"/>
              <a:t>roedores</a:t>
            </a:r>
            <a:r>
              <a:rPr lang="en-US" dirty="0"/>
              <a:t>, </a:t>
            </a:r>
            <a:r>
              <a:rPr lang="en-US" dirty="0" err="1"/>
              <a:t>nematodos</a:t>
            </a:r>
            <a:r>
              <a:rPr lang="en-US" dirty="0"/>
              <a:t> o </a:t>
            </a:r>
            <a:r>
              <a:rPr lang="en-US" dirty="0" err="1"/>
              <a:t>cualquier</a:t>
            </a:r>
            <a:r>
              <a:rPr lang="en-US" dirty="0"/>
              <a:t> </a:t>
            </a:r>
            <a:r>
              <a:rPr lang="en-US" dirty="0" err="1"/>
              <a:t>otro</a:t>
            </a:r>
            <a:r>
              <a:rPr lang="en-US" dirty="0"/>
              <a:t> </a:t>
            </a:r>
            <a:r>
              <a:rPr lang="en-US" dirty="0" err="1"/>
              <a:t>organismo</a:t>
            </a:r>
            <a:r>
              <a:rPr lang="en-US" dirty="0"/>
              <a:t> que se </a:t>
            </a:r>
            <a:r>
              <a:rPr lang="en-US" dirty="0" err="1"/>
              <a:t>considera</a:t>
            </a:r>
            <a:r>
              <a:rPr lang="en-US" dirty="0"/>
              <a:t> </a:t>
            </a:r>
            <a:r>
              <a:rPr lang="en-US" dirty="0" err="1"/>
              <a:t>una</a:t>
            </a:r>
            <a:r>
              <a:rPr lang="en-US" dirty="0"/>
              <a:t> </a:t>
            </a:r>
            <a:r>
              <a:rPr lang="en-US" dirty="0" err="1"/>
              <a:t>plaga</a:t>
            </a:r>
            <a:endParaRPr lang="en-US" dirty="0"/>
          </a:p>
          <a:p>
            <a:r>
              <a:rPr lang="en-US" dirty="0" err="1"/>
              <a:t>Reguladores</a:t>
            </a:r>
            <a:r>
              <a:rPr lang="en-US" dirty="0"/>
              <a:t> de </a:t>
            </a:r>
            <a:r>
              <a:rPr lang="en-US" dirty="0" err="1"/>
              <a:t>crecimiento</a:t>
            </a:r>
            <a:r>
              <a:rPr lang="en-US" dirty="0"/>
              <a:t> de las </a:t>
            </a:r>
            <a:r>
              <a:rPr lang="en-US" dirty="0" err="1"/>
              <a:t>plantas</a:t>
            </a:r>
            <a:endParaRPr lang="en-US" dirty="0"/>
          </a:p>
          <a:p>
            <a:r>
              <a:rPr lang="en-US" dirty="0" err="1"/>
              <a:t>Defoliantes</a:t>
            </a:r>
            <a:endParaRPr lang="en-US" dirty="0"/>
          </a:p>
          <a:p>
            <a:r>
              <a:rPr lang="en-US" dirty="0" err="1"/>
              <a:t>Desecantes</a:t>
            </a:r>
            <a:endParaRPr lang="en-US" dirty="0"/>
          </a:p>
          <a:p>
            <a:r>
              <a:rPr lang="en-US" dirty="0" err="1"/>
              <a:t>Repelentes</a:t>
            </a:r>
            <a:r>
              <a:rPr lang="en-US" dirty="0"/>
              <a:t> de </a:t>
            </a:r>
            <a:r>
              <a:rPr lang="en-US" dirty="0" err="1"/>
              <a:t>insectos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9" name="TextBox 8"/>
          <p:cNvSpPr txBox="1"/>
          <p:nvPr/>
        </p:nvSpPr>
        <p:spPr>
          <a:xfrm>
            <a:off x="5824603" y="6518028"/>
            <a:ext cx="6126707" cy="307777"/>
          </a:xfrm>
          <a:prstGeom prst="rect">
            <a:avLst/>
          </a:prstGeom>
          <a:noFill/>
        </p:spPr>
        <p:txBody>
          <a:bodyPr wrap="square" rtlCol="0">
            <a:spAutoFit/>
          </a:bodyPr>
          <a:lstStyle/>
          <a:p>
            <a:pPr algn="r"/>
            <a:r>
              <a:rPr lang="en-US" sz="1400" dirty="0" err="1">
                <a:solidFill>
                  <a:prstClr val="black"/>
                </a:solidFill>
              </a:rPr>
              <a:t>Crédito</a:t>
            </a:r>
            <a:r>
              <a:rPr lang="en-US" sz="1400" dirty="0">
                <a:solidFill>
                  <a:prstClr val="black"/>
                </a:solidFill>
              </a:rPr>
              <a:t> de imagen: Ed Crow, Penn State Pesticide Education Program</a:t>
            </a:r>
          </a:p>
        </p:txBody>
      </p:sp>
    </p:spTree>
    <p:extLst>
      <p:ext uri="{BB962C8B-B14F-4D97-AF65-F5344CB8AC3E}">
        <p14:creationId xmlns:p14="http://schemas.microsoft.com/office/powerpoint/2010/main" val="35143978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84308" cy="1861240"/>
          </a:xfrm>
        </p:spPr>
        <p:txBody>
          <a:bodyPr>
            <a:normAutofit fontScale="90000"/>
          </a:bodyPr>
          <a:lstStyle/>
          <a:p>
            <a:r>
              <a:rPr lang="es-ES_tradnl" noProof="0" dirty="0" smtClean="0"/>
              <a:t>Otras responsabilidades del empleador relacionadas a la información sobre pesticidas</a:t>
            </a:r>
            <a:endParaRPr lang="es-ES_tradnl" noProof="0" dirty="0"/>
          </a:p>
        </p:txBody>
      </p:sp>
      <p:sp>
        <p:nvSpPr>
          <p:cNvPr id="3" name="Content Placeholder 2"/>
          <p:cNvSpPr>
            <a:spLocks noGrp="1"/>
          </p:cNvSpPr>
          <p:nvPr>
            <p:ph idx="1"/>
          </p:nvPr>
        </p:nvSpPr>
        <p:spPr>
          <a:xfrm>
            <a:off x="679174" y="3178934"/>
            <a:ext cx="10515600" cy="2706618"/>
          </a:xfrm>
        </p:spPr>
        <p:txBody>
          <a:bodyPr/>
          <a:lstStyle/>
          <a:p>
            <a:r>
              <a:rPr lang="es-ES_tradnl" noProof="0" dirty="0" smtClean="0"/>
              <a:t>Los empleadores deben informar a los trabajadores y manipuladores donde se encuentra la información sobre la seguridad, las aplicaciones y los peligros y/o riesgos de los pesticidas </a:t>
            </a:r>
          </a:p>
          <a:p>
            <a:r>
              <a:rPr lang="es-ES_tradnl" noProof="0" dirty="0" smtClean="0"/>
              <a:t>Permitir a los trabajadores y manipuladores acceso irrestricto a la información expuesta en el lugar central</a:t>
            </a:r>
          </a:p>
          <a:p>
            <a:pPr marL="0" indent="0">
              <a:buNone/>
            </a:pPr>
            <a:endParaRPr lang="es-ES_tradnl"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458574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26287" cy="1325563"/>
          </a:xfrm>
        </p:spPr>
        <p:txBody>
          <a:bodyPr>
            <a:normAutofit fontScale="90000"/>
          </a:bodyPr>
          <a:lstStyle/>
          <a:p>
            <a:r>
              <a:rPr lang="es-ES_tradnl" noProof="0" dirty="0" smtClean="0"/>
              <a:t/>
            </a:r>
            <a:br>
              <a:rPr lang="es-ES_tradnl" noProof="0" dirty="0" smtClean="0"/>
            </a:br>
            <a:r>
              <a:rPr lang="es-ES_tradnl" noProof="0" dirty="0" smtClean="0"/>
              <a:t>Suministros de descontaminación para los trabajadores agrícolas</a:t>
            </a:r>
            <a:br>
              <a:rPr lang="es-ES_tradnl" noProof="0" dirty="0" smtClean="0"/>
            </a:br>
            <a:r>
              <a:rPr lang="es-ES_tradnl" noProof="0" dirty="0" smtClean="0"/>
              <a:t/>
            </a:r>
            <a:br>
              <a:rPr lang="es-ES_tradnl" noProof="0" dirty="0" smtClean="0"/>
            </a:br>
            <a:endParaRPr lang="es-ES_tradnl" noProof="0" dirty="0"/>
          </a:p>
        </p:txBody>
      </p:sp>
      <p:sp>
        <p:nvSpPr>
          <p:cNvPr id="12" name="Content Placeholder 2"/>
          <p:cNvSpPr>
            <a:spLocks noGrp="1"/>
          </p:cNvSpPr>
          <p:nvPr>
            <p:ph idx="1"/>
          </p:nvPr>
        </p:nvSpPr>
        <p:spPr>
          <a:xfrm>
            <a:off x="838200" y="1825625"/>
            <a:ext cx="5659195" cy="4351338"/>
          </a:xfrm>
        </p:spPr>
        <p:txBody>
          <a:bodyPr/>
          <a:lstStyle/>
          <a:p>
            <a:endParaRPr lang="es-ES_tradnl" noProof="0" dirty="0" smtClean="0"/>
          </a:p>
          <a:p>
            <a:r>
              <a:rPr lang="es-ES_tradnl" noProof="0" dirty="0" smtClean="0"/>
              <a:t>Agua</a:t>
            </a:r>
          </a:p>
          <a:p>
            <a:r>
              <a:rPr lang="es-ES_tradnl" noProof="0" dirty="0" smtClean="0"/>
              <a:t>Jabón</a:t>
            </a:r>
          </a:p>
          <a:p>
            <a:r>
              <a:rPr lang="es-ES_tradnl" noProof="0" dirty="0" smtClean="0"/>
              <a:t>Toallas de un solo uso</a:t>
            </a:r>
          </a:p>
          <a:p>
            <a:endParaRPr lang="es-ES_tradnl" noProof="0" dirty="0" smtClean="0"/>
          </a:p>
          <a:p>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096001" y="6541058"/>
            <a:ext cx="6096000" cy="338554"/>
          </a:xfrm>
          <a:prstGeom prst="rect">
            <a:avLst/>
          </a:prstGeom>
          <a:noFill/>
        </p:spPr>
        <p:txBody>
          <a:bodyPr wrap="square" rtlCol="0">
            <a:spAutoFit/>
          </a:bodyPr>
          <a:lstStyle/>
          <a:p>
            <a:pPr algn="r"/>
            <a:r>
              <a:rPr lang="en-US" sz="1600" dirty="0" err="1" smtClean="0">
                <a:solidFill>
                  <a:prstClr val="black"/>
                </a:solidFill>
              </a:rPr>
              <a:t>Crédito</a:t>
            </a:r>
            <a:r>
              <a:rPr lang="en-US" sz="1600" dirty="0" smtClean="0">
                <a:solidFill>
                  <a:prstClr val="black"/>
                </a:solidFill>
              </a:rPr>
              <a:t> de la imagen: </a:t>
            </a:r>
            <a:r>
              <a:rPr lang="en-US" sz="1600" dirty="0">
                <a:solidFill>
                  <a:prstClr val="black"/>
                </a:solidFill>
              </a:rPr>
              <a:t>Ed Crow, Penn State Pesticide Education Program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3060665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66043" cy="1325563"/>
          </a:xfrm>
        </p:spPr>
        <p:txBody>
          <a:bodyPr>
            <a:normAutofit fontScale="90000"/>
          </a:bodyPr>
          <a:lstStyle/>
          <a:p>
            <a:r>
              <a:rPr lang="es-ES_tradnl" noProof="0" dirty="0" smtClean="0"/>
              <a:t/>
            </a:r>
            <a:br>
              <a:rPr lang="es-ES_tradnl" noProof="0" dirty="0" smtClean="0"/>
            </a:br>
            <a:r>
              <a:rPr lang="es-ES_tradnl" noProof="0" dirty="0" smtClean="0"/>
              <a:t>Suministros de descontaminación para los manipuladores de pesticidas</a:t>
            </a:r>
            <a:br>
              <a:rPr lang="es-ES_tradnl" noProof="0" dirty="0" smtClean="0"/>
            </a:br>
            <a:endParaRPr lang="es-ES_tradnl" noProof="0" dirty="0"/>
          </a:p>
        </p:txBody>
      </p:sp>
      <p:sp>
        <p:nvSpPr>
          <p:cNvPr id="5" name="Content Placeholder 4"/>
          <p:cNvSpPr>
            <a:spLocks noGrp="1"/>
          </p:cNvSpPr>
          <p:nvPr>
            <p:ph idx="1"/>
          </p:nvPr>
        </p:nvSpPr>
        <p:spPr>
          <a:xfrm>
            <a:off x="838200" y="1825624"/>
            <a:ext cx="10515600" cy="2395855"/>
          </a:xfrm>
        </p:spPr>
        <p:txBody>
          <a:bodyPr>
            <a:normAutofit/>
          </a:bodyPr>
          <a:lstStyle/>
          <a:p>
            <a:r>
              <a:rPr lang="es-ES_tradnl" noProof="0" dirty="0" smtClean="0"/>
              <a:t>Agua</a:t>
            </a:r>
          </a:p>
          <a:p>
            <a:r>
              <a:rPr lang="es-ES_tradnl" noProof="0" dirty="0" smtClean="0"/>
              <a:t>Jabón</a:t>
            </a:r>
          </a:p>
          <a:p>
            <a:r>
              <a:rPr lang="es-ES_tradnl" noProof="0" dirty="0" smtClean="0"/>
              <a:t>Toallas de un solo uso</a:t>
            </a:r>
          </a:p>
          <a:p>
            <a:r>
              <a:rPr lang="es-ES_tradnl" noProof="0" dirty="0" smtClean="0"/>
              <a:t>Una muda de ropa limpia que el manipulador pueda usar en caso de que su ropa o PPE se contaminen</a:t>
            </a:r>
          </a:p>
          <a:p>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Content Placeholder 2"/>
          <p:cNvSpPr txBox="1">
            <a:spLocks/>
          </p:cNvSpPr>
          <p:nvPr/>
        </p:nvSpPr>
        <p:spPr>
          <a:xfrm>
            <a:off x="562049" y="5261131"/>
            <a:ext cx="11067901" cy="9484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dirty="0"/>
              <a:t>Los suministros de descontaminación deben estar disponibles dentro de ¼ de milla del </a:t>
            </a:r>
            <a:r>
              <a:rPr lang="es-ES" dirty="0" smtClean="0"/>
              <a:t>área donde está el manipulador </a:t>
            </a:r>
            <a:r>
              <a:rPr lang="es-ES" dirty="0"/>
              <a:t>de pesticida, en el sitio </a:t>
            </a:r>
            <a:r>
              <a:rPr lang="es-ES" dirty="0" smtClean="0"/>
              <a:t>de la </a:t>
            </a:r>
            <a:r>
              <a:rPr lang="es-ES" dirty="0"/>
              <a:t>mezcla y </a:t>
            </a:r>
            <a:r>
              <a:rPr lang="es-ES" dirty="0" smtClean="0"/>
              <a:t>carga, </a:t>
            </a:r>
            <a:r>
              <a:rPr lang="es-ES" dirty="0"/>
              <a:t>y en el sitio donde se </a:t>
            </a:r>
            <a:r>
              <a:rPr lang="es-ES" dirty="0" smtClean="0"/>
              <a:t>remueve el </a:t>
            </a:r>
            <a:r>
              <a:rPr lang="es-ES" dirty="0"/>
              <a:t>PPE.</a:t>
            </a:r>
            <a:endParaRPr lang="en-US" dirty="0">
              <a:solidFill>
                <a:prstClr val="black"/>
              </a:solidFill>
            </a:endParaRPr>
          </a:p>
        </p:txBody>
      </p:sp>
    </p:spTree>
    <p:extLst>
      <p:ext uri="{BB962C8B-B14F-4D97-AF65-F5344CB8AC3E}">
        <p14:creationId xmlns:p14="http://schemas.microsoft.com/office/powerpoint/2010/main" val="3631500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5"/>
            <a:ext cx="8008345" cy="1325563"/>
          </a:xfrm>
        </p:spPr>
        <p:txBody>
          <a:bodyPr>
            <a:normAutofit fontScale="90000"/>
          </a:bodyPr>
          <a:lstStyle/>
          <a:p>
            <a:r>
              <a:rPr lang="es-ES_tradnl" noProof="0" dirty="0" smtClean="0"/>
              <a:t/>
            </a:r>
            <a:br>
              <a:rPr lang="es-ES_tradnl" noProof="0" dirty="0" smtClean="0"/>
            </a:br>
            <a:r>
              <a:rPr lang="es-ES_tradnl" noProof="0" dirty="0" smtClean="0"/>
              <a:t>Suministros de descontaminación para los manipuladores de pesticidas</a:t>
            </a:r>
            <a:br>
              <a:rPr lang="es-ES_tradnl" noProof="0" dirty="0" smtClean="0"/>
            </a:br>
            <a:endParaRPr lang="es-ES_tradnl" noProof="0" dirty="0"/>
          </a:p>
        </p:txBody>
      </p:sp>
      <p:sp>
        <p:nvSpPr>
          <p:cNvPr id="3" name="Content Placeholder 2"/>
          <p:cNvSpPr>
            <a:spLocks noGrp="1"/>
          </p:cNvSpPr>
          <p:nvPr>
            <p:ph idx="1"/>
          </p:nvPr>
        </p:nvSpPr>
        <p:spPr>
          <a:xfrm>
            <a:off x="838200" y="2128073"/>
            <a:ext cx="7772400" cy="4360595"/>
          </a:xfrm>
        </p:spPr>
        <p:txBody>
          <a:bodyPr>
            <a:normAutofit fontScale="92500" lnSpcReduction="20000"/>
          </a:bodyPr>
          <a:lstStyle/>
          <a:p>
            <a:r>
              <a:rPr lang="es-ES_tradnl" noProof="0" dirty="0" smtClean="0"/>
              <a:t>Estación para la descontaminación de los ojos de emergencia: un sistema o recipiente de agua que pueda proveer una corriente suave de agua para enjuagar el pesticida del ojo.</a:t>
            </a:r>
          </a:p>
          <a:p>
            <a:r>
              <a:rPr lang="es-ES_tradnl" noProof="0" dirty="0" smtClean="0"/>
              <a:t>Ubicado en un lugar dónde los manipuladores mezclan o cargan pesticidas que requieran el uso de gafas protectoras o cuando los manipuladores están utilizando un sistema cerrado que está bajo presión.</a:t>
            </a:r>
          </a:p>
          <a:p>
            <a:r>
              <a:rPr lang="es-ES_tradnl" noProof="0" dirty="0" smtClean="0"/>
              <a:t>Los aplicadores que usen productos que requieran protección ocular deberán recibir una pinta (16 onzas liquidas) de agua para el lavado de los ojos. Necesitan mantener este agua cerca para tener acceso fácil en caso de una exposición a sus ojos.</a:t>
            </a:r>
            <a:endParaRPr lang="es-ES_tradnl" noProof="0" dirty="0"/>
          </a:p>
        </p:txBody>
      </p:sp>
      <p:sp>
        <p:nvSpPr>
          <p:cNvPr id="45066" name="AutoShape 10" descr="data:image/jpeg;base64,/9j/4AAQSkZJRgABAQAAAQABAAD/2wCEAAkGBw8PDw8PDw8NDw8PDQ8PDw8PDQ8NDQ0PFBEWFhQRFRQYHCggGBomHBQVITEhJSkrLi4uFx8zODMsNzQtLisBCgoKDg0OFxAQGiwkHRwsLCwsLCw3LCwrLDcsLCwsLCwsLi8uLiwsLCwsNywsLCwsLCwuLCwsLCwrLCwsLCwrK//AABEIAOEA4QMBIgACEQEDEQH/xAAbAAEBAAMBAQEAAAAAAAAAAAAAAQMEBQIGB//EADoQAAICAQMCBAUBBwIFBQAAAAABAgMRBBIhBTETIjJBBlFhcYGhIzOCkbHB8BRCUmJy0fEVFlOSsv/EABgBAQEBAQEAAAAAAAAAAAAAAAABAgQD/8QAJhEBAQACAQEGBwAAAAAAAAAAAAECERIxAxQyUYHwBBMhUmGh0f/aAAwDAQACEQMRAD8A/cCkKAAAEKCACggAoAAEAFBG8GOVqX1Aygx+LH5ntPIFBCgQpCgAAABABSFAAEKAAAAAAQoAEKQoEBQBCgAAABgvfK+xibMmo9jFkA2Z9P2/JrM2NM1jjv7gZyFAAAACFAAAAQFAAEKAAAAgAFBCgACAAABQRACkMU7ku3JjlZJ++PsAuXmefweGRxfzb+5NpBT3po85/D+piwFEDfKaaskvfP3MsNQnw+P6FGcEAFBABSAoAAAACAUAACFAEBQAAIBQQADWuuzwn27me14Tf0Oau4Rniz1kw7iqYGUHnePEA9EZ58RFcwPLZ4kz1NmNsDY0t3O19vb6G4clnUreUn80gR7AIFUAAAQoAAAAAABABSAAAUgFAAGLUPyv7HOSOjqV5Wc1hK9GSKMWSpkR7cjw2RsgHrJ7TMaLkK9s8jJMkEaOlR6Y/Y5rZ0dM/JH7f3KRlIUFVAUgFIUgAFAAAACFAEBQAICgAABi1Ppf2PlfivXW6fSytpbU1bSsqCsezet6Saa5Say/mfU6r0M5oSvl6PjrTvKspvrflhFrZfCy5uCVUHBubbdkeXFcfyOlofiTTWU6a2dkKJapLZVZPMlJyjFRbxxzOCWceuPzMus6Fo7nmzTUOXHnjBVWrGMNThiSaajhp8YRoav4M0FkaoquytUtyrdV01JS3wnGTcsuTTrhhvOEsduCH0bnTviCjUWRrh4sZyje1Gde39xf4Nqym1lT/nnJ08nE6X8OV6a2NsLdRLZHURUbHTKL8e7xrG2oJ5389zs5A9pmG/Vwg8S35x/tqsn+qWDJFnO1kIuck5JNpeV12y/28PKeMZWf0JSNp6+Pfba+P/il9fn9if8AqEMrKwnnLcoLbjPdZzk50qYt5345cYpaWUkljlebjDT7mSxRy/32W1nHg0bm18+/t+qCupOXCa93HHt3aOppH5F+f6nz2lszDjG1OLX7SVkuZLu2fQaF+T8ssSM4KCqEKAAAAhQAAAAAhQBAUCFAAhQANfWeh/dHOOhrvT+TnBKuT0YZWxTScoxcntim0t0uXtXzeE3j6GTIRGyFbPLILE1L9HKU5PdHbJx4zZ7Y+Use3sbWff6Gl0/rGm1E7K6LoWSpwrVHP7NttKL475i+PoRSHTeZNyi3JNNqMuc9+7M2m0ih/wAL7Y/Zxil9Vhf5g2ckLo28Xen8x/8A0jq6D0/n+xyb/T3948/xI6fTn5X9/wCxSNspAFUAAAQoAgKAAAEKQoAAgFIUgAFAGtrvT+TmnR1/p/JzJrKks4yms/LKwEr4breut1te6qMZOMtTqNLHanZTTpMyhq3PvF2W1Ril7wm+/OO/L4jjBW22pLTLS6PUUSr81l3+o3RVe3/jc0kl77kX4T6Y9NpqtM6YVqvTV1XS/Z51FygoyszF8xeJcyw+Vwj5Lp+mnbV0fxJyoorudbtkopZ0VVqpk96ceZuzG7h7U/kQfVXfEka5qq2qS1EtRRRXTXZCzdO2G+KlN4UWl6u+OMbsow/+89JGhXWeNCUtVbpI6bYrNVZqKp7ZQhGLany1znHK7HA+LdPpbqb9LWrdPdpqJdWp1dstivkpOM5eLJ7nJ7Vy+2INcJHJ6HrXqus6TUa+UKpUdEr1K8VqqCtkubUnwm/ElJ/ZfIg+80PxTpbdRLSrx46iumd9tVlLrlRCDSkrPZPmPz4kmfCdB6pCvQ6jVT1N+lu6j1RWK6mh3zhUrcuM+UopvxY988PCeGaUev1uHX+pNuNmqlHQ6SG1+KqtuJTlHvBbVDLePNhd8I3bPB2dC6cpRVatjq9ZYnFV2OqvxJx3Z83Lth/1RaI0+7u+K9OtTdpYw1E7qqlOMYVRxqHnbsqbktzz3bxFYbzhPGtoPi6vU1aWVEJRt1dl0YQuaUaYUfvr7HFvMEsdu7klxy18xPWJ39e6nCKj/pNItFpVhJ02OtRccLs1LH/2Zo9B0lUNRoY3Qvs0z6Kq6Y1QnOvXaiVznbV5VzFyk08tJqKy9r5u00/ROi6uzU6OnUTTjPUV1XeGk9tedvCzy08bueeT6Xpr4l9zluclBN7VLEU1DmKeUml9PY6nTn6vujSN0ABQAAQFIBQCAUAAQAoAgAAFIBQABq6/0/k5rOnr/R+TmBK5utr1bnCFTgqpxkrb96hZR2xshte9tZ5bWHh89jaq0MIQjWt2yMYxit8sKMVhL9DPn/PkUzwjLU1HT67NviR8TbzHxP2m1/Nbuxg1XRtNbZC22quyyvHhzsrhZOvnPlck8HSPBOGPkunHfwzpGr06anHVT3aleBT+3lu3bpNRy+ee/fk2F0OjdTLwtPnTJR07enhmiK9oY7HQieicJ7tVrLRQUZQUaVCxuU4xogo2OXqcl2k39T3DT4STlLalhRW2EVHHbEUuPoZkGy8IjFfBbMLCWYcJcepHV6b2l90cnUvy/wAUPz50dfpy4l9zUI2wygrSFBAABQIUhQAAAhQABCgAAAIUhQNbXej8o5h1Nd6H90cthK+X6pCn/V3uU7IWOuiKcaZuaS88nXOLbx4cbE/Ksc8vHGCyvVwhvq1dSzZqbI79TKcZwVqVaW9JRW57H7c8Nn0eq6ZRa3Kdac33nFyrs7Yxvi08NcPnlcPgwR6LWnXtlao12eJGG6LjjxY2qHKyo74Rlw/p24Jo25VWv1+IOOy1S1CalVKi2LolhKuUl2mts5PHDz6uMPpdDv1U4S/1dcKrE60lFylFp01yk8uK53uaxjjGMvualnwvDMHGxeSqFXmqjOUYx2eeDytlvkWJe2XwZ/h/o70kJwdsrlLw9u5YcFGGHHu+HJya+SePYDx1fqOoptjCurfW6uZKm2xwbbzN7WltilnasyecccMww61qNkl4MnYrZRjjTahRnW9NKVdqTXG63YsZ8qlz2bPoInI6l0vUWu2Mb4V12XVXxkna7YOuuCVeFhbXOuMnzym008kGpfrNdJLEJwXnc2qNnhTgk4V5lLzw3JKU+FhvHzWHU26vwoxv1VWmsbueVJZnX4VbhiMXltbrHhZ5XHeLWav4anu3S1OWsLa6d9UoRsjKEZxcsy4qoi+eVB/PjYj8N142zttmnXGtxxVGEoRgowTW325++ecoDz03pVlcnfbd4kpN+WC8mbbK23l894Qx24TznjH2HTvS/v8A2OVXWlGMUuIpJLLeEu3fudXp3of/AFP+iLCNoApVAABCkKABCgAAAAAAAgAoAAhQBr6z0P8AByzpa5+X8nF1erVW3cniWVle2Mf9zOWUxm70Zyumcxw1NcnJRnBuDcZJSWYNNppr25X6HLtsulKUqNVTtk4tVXVtYwsNKWc4f/c19R0yc1ZOej0ttj5jKqyUfEcppT7tc4y8/RdiTOZeG7JqvoH/AJ9TycXTauWngoR0OrUd8nxJ37U+X5n9c8fY6ej1PixctlteJOO22Hhy7LnHy5/Q1tWaJ6Z5Ry9X1itOyp1atyTdb8Ohvvlboy7Pjkg6/wD5ImfLaTTRexbOrtbYLzy2xwsLD47Lvz359u+3oqdRVuVGkhWpN77bdTKT4zt4fL7/AG5GzTvI6nT/AEfxM49N8cqDlFzxyk0+Uuex2dB6F92WWXoRsAAqqAABCkApCgAAAAAAAhQAAAgAAwaz0/lHG1emjYsSzx2aeGjtaxeR/g5ZnLGZTV6JZtyLOjv/AGzT+kk1+qMD6fdH0rn/AJZJHdZ6OTL4Hsr03Hn8uPjb31SN0tsbfBbm4tqMo/u+Fw8+r3+/0MC6t1GFUHZTZO3c42KMdiUecSSw88Y/zB9rrZbabHvjXiuX7SSzGt7Xib+i7/g09NbN27Zammf71+DDCmtslhLjOI5af1x+Ndz8sr79V4fl8jP4h6go1baJuycN1lbg24SUoJwT2rPrfLxxHOD1R17qklY5aWScUvCr4jvbnteZpNcLnhe31R9R1G3URsl4d2jgltey6TjJRSjlvHblv+aPNE9U8p3aKUsdqpS4xKOZNPntlY+vt7O65fff3/TjfNxNDr+oWNK2q2Gd7eI5Sxs2rclz3l7LjBvLSaifqjL+Of8AZs79e7Ed2HJRjux2csctfTOSmb8FL4srffqnDfWuf07p0q5Kc5JvDWFn3+p9Lol5F+f6nLR1tJ6I/bP6nT2XZY9njxxbxknRmBAejSgAAQoAAhQAAAAACFAAhSFAAADxdHMWvmmcc7ZyNfDw5Zfok+/tF/UJWJFPGT0EWWHFxlGMoyTi4ySakn3TXujFDT1xk5xhGMm+ZJYb+5kyArWt0NUpTlKHmmsSalKLksJc4fLwv6k0vTqKnuqprrk8puKw8NptZ/CNrAAAg+w2gdquOEl8kkfP06lTtVcPO0/PJcxgvln5n0SCxSFAUAAEKAABCgAABAABSFAAAgApCgDzOCaaaymeiYA5V3Rveqcof8vEo/yZqz0uqh7V2L6Zg/7nfAHzbusjndRZ/C4yX9jxLX+yqucvaOzGfyfT4I4L5L+QNPnFZcuZ0TivnGXifphGN69dlXdJ+2K8fqz6hoigvkv5AfMxlqJvyUYT95z/ALJGaPR77P3tijF94Vran9G+59DgoGrotDCmO2CS4+RtAAAQAACgAQoAiKAAAAAAAAAAAAAAAAAAAAAAAAAAAAAAAAABGABQAAAAAAAf/9k="/>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dirty="0">
              <a:solidFill>
                <a:prstClr val="black"/>
              </a:solidFill>
            </a:endParaRPr>
          </a:p>
        </p:txBody>
      </p:sp>
      <p:sp>
        <p:nvSpPr>
          <p:cNvPr id="8" name="TextBox 7"/>
          <p:cNvSpPr txBox="1"/>
          <p:nvPr/>
        </p:nvSpPr>
        <p:spPr>
          <a:xfrm>
            <a:off x="4021712" y="6488668"/>
            <a:ext cx="8170288" cy="338554"/>
          </a:xfrm>
          <a:prstGeom prst="rect">
            <a:avLst/>
          </a:prstGeom>
          <a:noFill/>
        </p:spPr>
        <p:txBody>
          <a:bodyPr wrap="square" rtlCol="0">
            <a:spAutoFit/>
          </a:bodyPr>
          <a:lstStyle/>
          <a:p>
            <a:pPr algn="r"/>
            <a:r>
              <a:rPr lang="en-US" sz="1600" dirty="0" err="1" smtClean="0">
                <a:solidFill>
                  <a:prstClr val="black"/>
                </a:solidFill>
              </a:rPr>
              <a:t>Crédito</a:t>
            </a:r>
            <a:r>
              <a:rPr lang="en-US" sz="1600" dirty="0" smtClean="0">
                <a:solidFill>
                  <a:prstClr val="black"/>
                </a:solidFill>
              </a:rPr>
              <a:t> de la imagen: </a:t>
            </a:r>
            <a:r>
              <a:rPr lang="en-US" sz="1600" dirty="0">
                <a:solidFill>
                  <a:prstClr val="black"/>
                </a:solidFill>
              </a:rPr>
              <a:t>Ed Crow, Penn State Pesticide Education Program</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9115" y="926934"/>
            <a:ext cx="3262885" cy="5561734"/>
          </a:xfrm>
          <a:prstGeom prst="rect">
            <a:avLst/>
          </a:prstGeom>
        </p:spPr>
      </p:pic>
    </p:spTree>
    <p:extLst>
      <p:ext uri="{BB962C8B-B14F-4D97-AF65-F5344CB8AC3E}">
        <p14:creationId xmlns:p14="http://schemas.microsoft.com/office/powerpoint/2010/main" val="2306778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Proporcionar atención médica de emergencia</a:t>
            </a:r>
            <a:endParaRPr lang="es-ES_tradnl" noProof="0" dirty="0"/>
          </a:p>
        </p:txBody>
      </p:sp>
      <p:sp>
        <p:nvSpPr>
          <p:cNvPr id="6" name="Content Placeholder 5"/>
          <p:cNvSpPr>
            <a:spLocks noGrp="1"/>
          </p:cNvSpPr>
          <p:nvPr>
            <p:ph idx="1"/>
          </p:nvPr>
        </p:nvSpPr>
        <p:spPr/>
        <p:txBody>
          <a:bodyPr/>
          <a:lstStyle/>
          <a:p>
            <a:r>
              <a:rPr lang="es-ES_tradnl" noProof="0" dirty="0" smtClean="0"/>
              <a:t>Si un trabajador o manipulador se ha enfermado y es razonable pensar que estuvo expuesto a pesticidas, se debe:</a:t>
            </a:r>
          </a:p>
          <a:p>
            <a:pPr lvl="1"/>
            <a:r>
              <a:rPr lang="es-ES_tradnl" sz="2800" noProof="0" dirty="0" smtClean="0"/>
              <a:t>Informar a su empleador, quien debe facilitar el transporte a un centro médico</a:t>
            </a:r>
          </a:p>
          <a:p>
            <a:pPr lvl="1"/>
            <a:r>
              <a:rPr lang="es-ES_tradnl" sz="2800" noProof="0" dirty="0" smtClean="0"/>
              <a:t>Ofrecer primeros auxilios, si hay tiempo, pero no demorar en llegar al personal médico!</a:t>
            </a:r>
          </a:p>
          <a:p>
            <a:pPr lvl="1"/>
            <a:r>
              <a:rPr lang="es-ES_tradnl" sz="2800" noProof="0" dirty="0" smtClean="0"/>
              <a:t>El empleador debe dar esta información al personal médico: la hoja de datos de seguridad (SDS) del producto, el nombre del producto, su número de registro e ingredientes activos, y las circunstancias del uso del producto y de la exposición</a:t>
            </a:r>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272722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84308" cy="1325563"/>
          </a:xfrm>
        </p:spPr>
        <p:txBody>
          <a:bodyPr>
            <a:normAutofit/>
          </a:bodyPr>
          <a:lstStyle/>
          <a:p>
            <a:r>
              <a:rPr lang="es-ES_tradnl" sz="3200" noProof="0" dirty="0" smtClean="0"/>
              <a:t>Notificación oral y carteles de advertencia colocada de áreas tratadas</a:t>
            </a:r>
            <a:endParaRPr lang="es-ES_tradnl" sz="3200" noProof="0" dirty="0"/>
          </a:p>
        </p:txBody>
      </p:sp>
      <p:sp>
        <p:nvSpPr>
          <p:cNvPr id="6" name="Content Placeholder 5"/>
          <p:cNvSpPr>
            <a:spLocks noGrp="1"/>
          </p:cNvSpPr>
          <p:nvPr>
            <p:ph idx="1"/>
          </p:nvPr>
        </p:nvSpPr>
        <p:spPr>
          <a:xfrm>
            <a:off x="596081" y="1627438"/>
            <a:ext cx="11009982" cy="2476919"/>
          </a:xfrm>
        </p:spPr>
        <p:txBody>
          <a:bodyPr>
            <a:normAutofit/>
          </a:bodyPr>
          <a:lstStyle/>
          <a:p>
            <a:r>
              <a:rPr lang="es-ES_tradnl" sz="2400" noProof="0" dirty="0" smtClean="0"/>
              <a:t>Los trabajadores deben ser notificados por el empleador de las restricciones en las áreas donde las aplicaciones de pesticidas están ocurriendo y donde un REI está vigente</a:t>
            </a:r>
          </a:p>
          <a:p>
            <a:r>
              <a:rPr lang="es-ES_tradnl" sz="2400" noProof="0" dirty="0" smtClean="0"/>
              <a:t>Las notificaciones pueden ser en forma de advertencias orales o mediante el uso de carteles de advertencia colocados alrededor del área tratada</a:t>
            </a:r>
            <a:endParaRPr lang="es-ES_tradnl" sz="2400" noProof="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1970250" cy="338554"/>
          </a:xfrm>
          <a:prstGeom prst="rect">
            <a:avLst/>
          </a:prstGeom>
          <a:noFill/>
        </p:spPr>
        <p:txBody>
          <a:bodyPr wrap="square" rtlCol="0">
            <a:spAutoFit/>
          </a:bodyPr>
          <a:lstStyle/>
          <a:p>
            <a:r>
              <a:rPr lang="en-US" sz="1600" dirty="0" err="1" smtClean="0">
                <a:solidFill>
                  <a:prstClr val="black"/>
                </a:solidFill>
              </a:rPr>
              <a:t>Crédito</a:t>
            </a:r>
            <a:r>
              <a:rPr lang="en-US" sz="1600" dirty="0" smtClean="0">
                <a:solidFill>
                  <a:prstClr val="black"/>
                </a:solidFill>
              </a:rPr>
              <a:t> de la imagens</a:t>
            </a:r>
            <a:r>
              <a:rPr lang="en-US" sz="1600" dirty="0">
                <a:solidFill>
                  <a:prstClr val="black"/>
                </a:solidFill>
              </a:rPr>
              <a:t>: Betsy Buffington, Iowa State University and James Hollyer, Associate Director for Extension, University of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39444225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25070" cy="1325563"/>
          </a:xfrm>
        </p:spPr>
        <p:txBody>
          <a:bodyPr>
            <a:normAutofit fontScale="90000"/>
          </a:bodyPr>
          <a:lstStyle/>
          <a:p>
            <a:r>
              <a:rPr lang="es-ES_tradnl" noProof="0" dirty="0" smtClean="0"/>
              <a:t>Protecciones durante las aplicaciones:</a:t>
            </a:r>
            <a:br>
              <a:rPr lang="es-ES_tradnl" noProof="0" dirty="0" smtClean="0"/>
            </a:br>
            <a:r>
              <a:rPr lang="es-ES_tradnl" noProof="0" dirty="0" smtClean="0"/>
              <a:t>producción al aire libre</a:t>
            </a:r>
            <a:endParaRPr lang="es-ES_tradnl" noProof="0" dirty="0"/>
          </a:p>
        </p:txBody>
      </p:sp>
      <p:sp>
        <p:nvSpPr>
          <p:cNvPr id="3" name="Content Placeholder 2"/>
          <p:cNvSpPr>
            <a:spLocks noGrp="1"/>
          </p:cNvSpPr>
          <p:nvPr>
            <p:ph idx="1"/>
          </p:nvPr>
        </p:nvSpPr>
        <p:spPr/>
        <p:txBody>
          <a:bodyPr>
            <a:normAutofit/>
          </a:bodyPr>
          <a:lstStyle/>
          <a:p>
            <a:r>
              <a:rPr lang="es-ES_tradnl" noProof="0" dirty="0" smtClean="0"/>
              <a:t>El contacto con pesticida a través del acarreo puede enfermar a los trabajadores o contaminar su ropa que llevan a casa</a:t>
            </a:r>
          </a:p>
          <a:p>
            <a:pPr defTabSz="931717">
              <a:defRPr/>
            </a:pPr>
            <a:r>
              <a:rPr lang="es-ES_tradnl" noProof="0" dirty="0" smtClean="0"/>
              <a:t>Si los trabajadores sienten que están en contacto con pesticidas a través del acarreo deben abandonar el área inmediatamente y lavarse tan pronto como sea posible.</a:t>
            </a:r>
          </a:p>
          <a:p>
            <a:r>
              <a:rPr lang="es-ES_tradnl" noProof="0" dirty="0" smtClean="0"/>
              <a:t>Los empleadores agrícolas deben mantener a los trabajadores y otras personas fuera de las zonas de exclusión durante las aplicaciones (AEZ, por sus siglas en inglés)</a:t>
            </a:r>
            <a:endParaRPr lang="es-ES_tradnl" noProof="0"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204666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9240" y="377537"/>
            <a:ext cx="8278911" cy="1325563"/>
          </a:xfrm>
        </p:spPr>
        <p:txBody>
          <a:bodyPr>
            <a:normAutofit/>
          </a:bodyPr>
          <a:lstStyle/>
          <a:p>
            <a:r>
              <a:rPr lang="es-ES_tradnl" noProof="0" dirty="0" smtClean="0">
                <a:solidFill>
                  <a:srgbClr val="000000"/>
                </a:solidFill>
              </a:rPr>
              <a:t>Zona de exclusión de la aplicación </a:t>
            </a:r>
            <a:br>
              <a:rPr lang="es-ES_tradnl" noProof="0" dirty="0" smtClean="0">
                <a:solidFill>
                  <a:srgbClr val="000000"/>
                </a:solidFill>
              </a:rPr>
            </a:br>
            <a:r>
              <a:rPr lang="es-ES_tradnl" noProof="0" dirty="0" smtClean="0">
                <a:solidFill>
                  <a:srgbClr val="000000"/>
                </a:solidFill>
              </a:rPr>
              <a:t>en producción al aire libre</a:t>
            </a:r>
            <a:endParaRPr lang="es-ES_tradnl" noProof="0" dirty="0"/>
          </a:p>
        </p:txBody>
      </p:sp>
      <p:sp>
        <p:nvSpPr>
          <p:cNvPr id="32" name="Rectangle 31"/>
          <p:cNvSpPr/>
          <p:nvPr/>
        </p:nvSpPr>
        <p:spPr bwMode="auto">
          <a:xfrm>
            <a:off x="2286000" y="2367839"/>
            <a:ext cx="7132320" cy="3042361"/>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35" name="Rectangle 34"/>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6" name="Rectangle 35"/>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7" name="Rectangle 36"/>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8" name="Rectangle 37"/>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9" name="Rectangle 38"/>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0" name="Rectangle 39"/>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1" name="Rectangle 40"/>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2" name="Rectangle 41"/>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3" name="Rectangle 42"/>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44" name="Group 43"/>
          <p:cNvGrpSpPr/>
          <p:nvPr/>
        </p:nvGrpSpPr>
        <p:grpSpPr>
          <a:xfrm>
            <a:off x="2320910" y="5996987"/>
            <a:ext cx="1992086" cy="457200"/>
            <a:chOff x="609600" y="6019800"/>
            <a:chExt cx="1992086" cy="457200"/>
          </a:xfrm>
        </p:grpSpPr>
        <p:sp>
          <p:nvSpPr>
            <p:cNvPr id="45" name="Rectangle 44"/>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6" name="TextBox 45"/>
            <p:cNvSpPr txBox="1"/>
            <p:nvPr/>
          </p:nvSpPr>
          <p:spPr>
            <a:xfrm>
              <a:off x="1039586" y="6063734"/>
              <a:ext cx="1562100" cy="369332"/>
            </a:xfrm>
            <a:prstGeom prst="rect">
              <a:avLst/>
            </a:prstGeom>
            <a:noFill/>
          </p:spPr>
          <p:txBody>
            <a:bodyPr wrap="square" rtlCol="0">
              <a:spAutoFit/>
            </a:bodyPr>
            <a:lstStyle/>
            <a:p>
              <a:r>
                <a:rPr lang="en-US" sz="1800" dirty="0" smtClean="0"/>
                <a:t>Campo</a:t>
              </a:r>
              <a:endParaRPr lang="en-US" sz="1800" dirty="0"/>
            </a:p>
          </p:txBody>
        </p:sp>
      </p:grpSp>
      <p:grpSp>
        <p:nvGrpSpPr>
          <p:cNvPr id="47" name="Group 46"/>
          <p:cNvGrpSpPr/>
          <p:nvPr/>
        </p:nvGrpSpPr>
        <p:grpSpPr>
          <a:xfrm>
            <a:off x="3877159" y="5976398"/>
            <a:ext cx="1709873" cy="457200"/>
            <a:chOff x="3700327" y="6008914"/>
            <a:chExt cx="1709873" cy="457200"/>
          </a:xfrm>
        </p:grpSpPr>
        <p:sp>
          <p:nvSpPr>
            <p:cNvPr id="48" name="Rectangle 47"/>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9" name="TextBox 48"/>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50" name="Group 49"/>
          <p:cNvGrpSpPr/>
          <p:nvPr/>
        </p:nvGrpSpPr>
        <p:grpSpPr>
          <a:xfrm>
            <a:off x="7380516" y="5964980"/>
            <a:ext cx="2269673" cy="457200"/>
            <a:chOff x="5959927" y="6008914"/>
            <a:chExt cx="2269673" cy="457200"/>
          </a:xfrm>
        </p:grpSpPr>
        <p:sp>
          <p:nvSpPr>
            <p:cNvPr id="51" name="Rectangle 50"/>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2" name="TextBox 51"/>
            <p:cNvSpPr txBox="1"/>
            <p:nvPr/>
          </p:nvSpPr>
          <p:spPr>
            <a:xfrm>
              <a:off x="6379027" y="6052457"/>
              <a:ext cx="1850573" cy="369332"/>
            </a:xfrm>
            <a:prstGeom prst="rect">
              <a:avLst/>
            </a:prstGeom>
            <a:noFill/>
          </p:spPr>
          <p:txBody>
            <a:bodyPr wrap="square" rtlCol="0">
              <a:spAutoFit/>
            </a:bodyPr>
            <a:lstStyle/>
            <a:p>
              <a:r>
                <a:rPr lang="en-US" sz="1800" dirty="0" err="1" smtClean="0"/>
                <a:t>Área</a:t>
              </a:r>
              <a:r>
                <a:rPr lang="en-US" sz="1800" dirty="0" smtClean="0"/>
                <a:t> </a:t>
              </a:r>
              <a:r>
                <a:rPr lang="en-US" sz="1800" dirty="0" err="1" smtClean="0"/>
                <a:t>Tratada</a:t>
              </a:r>
              <a:endParaRPr lang="en-US" sz="1800" dirty="0"/>
            </a:p>
          </p:txBody>
        </p:sp>
      </p:grpSp>
      <p:sp>
        <p:nvSpPr>
          <p:cNvPr id="53" name="Rectangle 52"/>
          <p:cNvSpPr/>
          <p:nvPr/>
        </p:nvSpPr>
        <p:spPr bwMode="auto">
          <a:xfrm>
            <a:off x="870204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3395" y="4493728"/>
            <a:ext cx="1105291" cy="1097280"/>
          </a:xfrm>
          <a:prstGeom prst="rect">
            <a:avLst/>
          </a:prstGeom>
          <a:noFill/>
          <a:ln>
            <a:noFill/>
          </a:ln>
        </p:spPr>
      </p:pic>
      <p:pic>
        <p:nvPicPr>
          <p:cNvPr id="55" name="Picture 54"/>
          <p:cNvPicPr>
            <a:picLocks noChangeAspect="1"/>
          </p:cNvPicPr>
          <p:nvPr/>
        </p:nvPicPr>
        <p:blipFill rotWithShape="1">
          <a:blip r:embed="rId4"/>
          <a:srcRect l="5329" r="7656" b="14186"/>
          <a:stretch/>
        </p:blipFill>
        <p:spPr>
          <a:xfrm>
            <a:off x="8926087" y="4779177"/>
            <a:ext cx="512064" cy="501621"/>
          </a:xfrm>
          <a:prstGeom prst="rect">
            <a:avLst/>
          </a:prstGeom>
        </p:spPr>
      </p:pic>
      <p:sp>
        <p:nvSpPr>
          <p:cNvPr id="56" name="TextBox 55"/>
          <p:cNvSpPr txBox="1"/>
          <p:nvPr/>
        </p:nvSpPr>
        <p:spPr>
          <a:xfrm>
            <a:off x="2286000" y="5520963"/>
            <a:ext cx="8223089" cy="400110"/>
          </a:xfrm>
          <a:prstGeom prst="rect">
            <a:avLst/>
          </a:prstGeom>
          <a:noFill/>
        </p:spPr>
        <p:txBody>
          <a:bodyPr wrap="square" rtlCol="0">
            <a:spAutoFit/>
          </a:bodyPr>
          <a:lstStyle/>
          <a:p>
            <a:r>
              <a:rPr lang="es-ES" sz="2000" b="1" dirty="0"/>
              <a:t>Cuando se completa la aplicación </a:t>
            </a:r>
            <a:r>
              <a:rPr lang="es-ES" sz="2000" b="1" dirty="0" smtClean="0"/>
              <a:t>del </a:t>
            </a:r>
            <a:r>
              <a:rPr lang="es-ES" sz="2000" b="1" dirty="0"/>
              <a:t>pesticida, ya no existe el AEZ.</a:t>
            </a:r>
            <a:endParaRPr lang="en-US" sz="2000" b="1" dirty="0"/>
          </a:p>
        </p:txBody>
      </p:sp>
      <p:grpSp>
        <p:nvGrpSpPr>
          <p:cNvPr id="57" name="Group 56"/>
          <p:cNvGrpSpPr/>
          <p:nvPr/>
        </p:nvGrpSpPr>
        <p:grpSpPr>
          <a:xfrm>
            <a:off x="5201369" y="5996987"/>
            <a:ext cx="1926544" cy="457200"/>
            <a:chOff x="3700327" y="6008914"/>
            <a:chExt cx="1926544" cy="457200"/>
          </a:xfrm>
        </p:grpSpPr>
        <p:sp>
          <p:nvSpPr>
            <p:cNvPr id="58" name="Rectangle 57"/>
            <p:cNvSpPr/>
            <p:nvPr/>
          </p:nvSpPr>
          <p:spPr bwMode="auto">
            <a:xfrm>
              <a:off x="3700327" y="6008914"/>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9" name="TextBox 58"/>
            <p:cNvSpPr txBox="1"/>
            <p:nvPr/>
          </p:nvSpPr>
          <p:spPr>
            <a:xfrm>
              <a:off x="4119427" y="6063734"/>
              <a:ext cx="1507444" cy="369332"/>
            </a:xfrm>
            <a:prstGeom prst="rect">
              <a:avLst/>
            </a:prstGeom>
            <a:noFill/>
          </p:spPr>
          <p:txBody>
            <a:bodyPr wrap="square" rtlCol="0">
              <a:spAutoFit/>
            </a:bodyPr>
            <a:lstStyle/>
            <a:p>
              <a:r>
                <a:rPr lang="en-US" sz="1800" dirty="0" err="1" smtClean="0"/>
                <a:t>Área</a:t>
              </a:r>
              <a:r>
                <a:rPr lang="en-US" sz="1800" dirty="0" smtClean="0"/>
                <a:t> </a:t>
              </a:r>
              <a:r>
                <a:rPr lang="en-US" sz="1800" dirty="0" err="1" smtClean="0"/>
                <a:t>Rociada</a:t>
              </a:r>
              <a:endParaRPr lang="en-US" sz="1800" dirty="0"/>
            </a:p>
          </p:txBody>
        </p:sp>
      </p:grpSp>
    </p:spTree>
    <p:extLst>
      <p:ext uri="{BB962C8B-B14F-4D97-AF65-F5344CB8AC3E}">
        <p14:creationId xmlns:p14="http://schemas.microsoft.com/office/powerpoint/2010/main" val="11035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54"/>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1500"/>
                                        <p:tgtEl>
                                          <p:spTgt spid="35"/>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54"/>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54"/>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54"/>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54"/>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1500"/>
                                        <p:tgtEl>
                                          <p:spTgt spid="36"/>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54"/>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54"/>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54"/>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54"/>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1500"/>
                                        <p:tgtEl>
                                          <p:spTgt spid="37"/>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54"/>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54"/>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54"/>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54"/>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1500"/>
                                        <p:tgtEl>
                                          <p:spTgt spid="38"/>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54"/>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54"/>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54"/>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54"/>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1500"/>
                                        <p:tgtEl>
                                          <p:spTgt spid="39"/>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54"/>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54"/>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54"/>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54"/>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40"/>
                                        </p:tgtEl>
                                        <p:attrNameLst>
                                          <p:attrName>style.visibility</p:attrName>
                                        </p:attrNameLst>
                                      </p:cBhvr>
                                      <p:to>
                                        <p:strVal val="visible"/>
                                      </p:to>
                                    </p:set>
                                    <p:animEffect transition="in" filter="wipe(up)">
                                      <p:cBhvr>
                                        <p:cTn id="84" dur="1500"/>
                                        <p:tgtEl>
                                          <p:spTgt spid="40"/>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54"/>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54"/>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54"/>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54"/>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41"/>
                                        </p:tgtEl>
                                        <p:attrNameLst>
                                          <p:attrName>style.visibility</p:attrName>
                                        </p:attrNameLst>
                                      </p:cBhvr>
                                      <p:to>
                                        <p:strVal val="visible"/>
                                      </p:to>
                                    </p:set>
                                    <p:animEffect transition="in" filter="wipe(down)">
                                      <p:cBhvr>
                                        <p:cTn id="99" dur="1500"/>
                                        <p:tgtEl>
                                          <p:spTgt spid="41"/>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54"/>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54"/>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54"/>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54"/>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42"/>
                                        </p:tgtEl>
                                        <p:attrNameLst>
                                          <p:attrName>style.visibility</p:attrName>
                                        </p:attrNameLst>
                                      </p:cBhvr>
                                      <p:to>
                                        <p:strVal val="visible"/>
                                      </p:to>
                                    </p:set>
                                    <p:animEffect transition="in" filter="wipe(up)">
                                      <p:cBhvr>
                                        <p:cTn id="114" dur="1500"/>
                                        <p:tgtEl>
                                          <p:spTgt spid="42"/>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54"/>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54"/>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54"/>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54"/>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43"/>
                                        </p:tgtEl>
                                        <p:attrNameLst>
                                          <p:attrName>style.visibility</p:attrName>
                                        </p:attrNameLst>
                                      </p:cBhvr>
                                      <p:to>
                                        <p:strVal val="visible"/>
                                      </p:to>
                                    </p:set>
                                    <p:animEffect transition="in" filter="wipe(down)">
                                      <p:cBhvr>
                                        <p:cTn id="129" dur="1500"/>
                                        <p:tgtEl>
                                          <p:spTgt spid="43"/>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54"/>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54"/>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54"/>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54"/>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53"/>
                                        </p:tgtEl>
                                        <p:attrNameLst>
                                          <p:attrName>style.visibility</p:attrName>
                                        </p:attrNameLst>
                                      </p:cBhvr>
                                      <p:to>
                                        <p:strVal val="visible"/>
                                      </p:to>
                                    </p:set>
                                    <p:animEffect transition="in" filter="wipe(up)">
                                      <p:cBhvr>
                                        <p:cTn id="144" dur="1500"/>
                                        <p:tgtEl>
                                          <p:spTgt spid="53"/>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54"/>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55"/>
                                        </p:tgtEl>
                                        <p:attrNameLst>
                                          <p:attrName>ppt_x</p:attrName>
                                        </p:attrNameLst>
                                      </p:cBhvr>
                                      <p:tavLst>
                                        <p:tav tm="0">
                                          <p:val>
                                            <p:strVal val="ppt_x"/>
                                          </p:val>
                                        </p:tav>
                                        <p:tav tm="100000">
                                          <p:val>
                                            <p:strVal val="ppt_x"/>
                                          </p:val>
                                        </p:tav>
                                      </p:tavLst>
                                    </p:anim>
                                    <p:anim calcmode="lin" valueType="num">
                                      <p:cBhvr additive="base">
                                        <p:cTn id="157" dur="3000"/>
                                        <p:tgtEl>
                                          <p:spTgt spid="55"/>
                                        </p:tgtEl>
                                        <p:attrNameLst>
                                          <p:attrName>ppt_y</p:attrName>
                                        </p:attrNameLst>
                                      </p:cBhvr>
                                      <p:tavLst>
                                        <p:tav tm="0">
                                          <p:val>
                                            <p:strVal val="ppt_y"/>
                                          </p:val>
                                        </p:tav>
                                        <p:tav tm="100000">
                                          <p:val>
                                            <p:strVal val="1+ppt_h/2"/>
                                          </p:val>
                                        </p:tav>
                                      </p:tavLst>
                                    </p:anim>
                                    <p:set>
                                      <p:cBhvr>
                                        <p:cTn id="158" dur="1" fill="hold">
                                          <p:stCondLst>
                                            <p:cond delay="2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53" grpId="0" animBg="1"/>
      <p:bldP spid="5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s-ES_tradnl" noProof="0" dirty="0" err="1" smtClean="0"/>
              <a:t>AEZs</a:t>
            </a:r>
            <a:r>
              <a:rPr lang="es-ES_tradnl" noProof="0" dirty="0" smtClean="0"/>
              <a:t> en las bordes de los campos</a:t>
            </a:r>
            <a:endParaRPr lang="es-ES_tradnl" noProof="0" dirty="0"/>
          </a:p>
        </p:txBody>
      </p:sp>
      <p:sp>
        <p:nvSpPr>
          <p:cNvPr id="27" name="Rectangle 26"/>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Rectangle 31"/>
          <p:cNvSpPr/>
          <p:nvPr/>
        </p:nvSpPr>
        <p:spPr bwMode="auto">
          <a:xfrm>
            <a:off x="2438403" y="2461241"/>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3" name="Rectangle 32"/>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4" name="Rectangle 33"/>
          <p:cNvSpPr/>
          <p:nvPr/>
        </p:nvSpPr>
        <p:spPr bwMode="auto">
          <a:xfrm>
            <a:off x="2438400" y="5246912"/>
            <a:ext cx="7315200" cy="914400"/>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5" name="TextBox 34"/>
          <p:cNvSpPr txBox="1"/>
          <p:nvPr/>
        </p:nvSpPr>
        <p:spPr>
          <a:xfrm>
            <a:off x="5337036" y="2544925"/>
            <a:ext cx="3019424" cy="923330"/>
          </a:xfrm>
          <a:prstGeom prst="rect">
            <a:avLst/>
          </a:prstGeom>
          <a:noFill/>
        </p:spPr>
        <p:txBody>
          <a:bodyPr wrap="square" rtlCol="0">
            <a:spAutoFit/>
          </a:bodyPr>
          <a:lstStyle/>
          <a:p>
            <a:r>
              <a:rPr lang="es-ES" dirty="0"/>
              <a:t>¡SUSPENDER!</a:t>
            </a:r>
            <a:br>
              <a:rPr lang="es-ES" dirty="0"/>
            </a:br>
            <a:r>
              <a:rPr lang="es-ES" dirty="0"/>
              <a:t>¡Hay trabajadores del campo adyacente dentro del AEZ!</a:t>
            </a:r>
            <a:endParaRPr lang="en-US" dirty="0"/>
          </a:p>
        </p:txBody>
      </p:sp>
      <p:sp>
        <p:nvSpPr>
          <p:cNvPr id="36" name="TextBox 35"/>
          <p:cNvSpPr txBox="1"/>
          <p:nvPr/>
        </p:nvSpPr>
        <p:spPr>
          <a:xfrm>
            <a:off x="5337036" y="2555124"/>
            <a:ext cx="4619624" cy="923330"/>
          </a:xfrm>
          <a:prstGeom prst="rect">
            <a:avLst/>
          </a:prstGeom>
          <a:noFill/>
        </p:spPr>
        <p:txBody>
          <a:bodyPr wrap="square" rtlCol="0">
            <a:spAutoFit/>
          </a:bodyPr>
          <a:lstStyle/>
          <a:p>
            <a:r>
              <a:rPr lang="es-ES" dirty="0"/>
              <a:t>¡EVALUAR!</a:t>
            </a:r>
            <a:br>
              <a:rPr lang="es-ES" dirty="0"/>
            </a:br>
            <a:r>
              <a:rPr lang="es-ES" dirty="0"/>
              <a:t>¿Puede pedir a los trabajadores que vayan a otro lugar hasta que </a:t>
            </a:r>
            <a:r>
              <a:rPr lang="es-ES" dirty="0" smtClean="0"/>
              <a:t>termine </a:t>
            </a:r>
            <a:r>
              <a:rPr lang="es-ES" dirty="0"/>
              <a:t>con la </a:t>
            </a:r>
            <a:r>
              <a:rPr lang="es-ES" dirty="0" smtClean="0"/>
              <a:t>aplicación?</a:t>
            </a:r>
            <a:endParaRPr lang="en-US" dirty="0"/>
          </a:p>
        </p:txBody>
      </p:sp>
      <p:sp>
        <p:nvSpPr>
          <p:cNvPr id="37" name="TextBox 36"/>
          <p:cNvSpPr txBox="1"/>
          <p:nvPr/>
        </p:nvSpPr>
        <p:spPr>
          <a:xfrm>
            <a:off x="5382157" y="2832080"/>
            <a:ext cx="4191000" cy="369332"/>
          </a:xfrm>
          <a:prstGeom prst="rect">
            <a:avLst/>
          </a:prstGeom>
          <a:noFill/>
        </p:spPr>
        <p:txBody>
          <a:bodyPr wrap="square" rtlCol="0">
            <a:spAutoFit/>
          </a:bodyPr>
          <a:lstStyle/>
          <a:p>
            <a:r>
              <a:rPr lang="en-US" dirty="0" err="1"/>
              <a:t>Sí</a:t>
            </a:r>
            <a:r>
              <a:rPr lang="en-US" dirty="0"/>
              <a:t>, </a:t>
            </a:r>
            <a:r>
              <a:rPr lang="en-US" dirty="0" err="1"/>
              <a:t>decidieron</a:t>
            </a:r>
            <a:r>
              <a:rPr lang="en-US" dirty="0"/>
              <a:t> </a:t>
            </a:r>
            <a:r>
              <a:rPr lang="en-US" dirty="0" err="1"/>
              <a:t>moverse</a:t>
            </a:r>
            <a:r>
              <a:rPr lang="en-US" dirty="0"/>
              <a:t>!</a:t>
            </a:r>
          </a:p>
        </p:txBody>
      </p:sp>
      <p:sp>
        <p:nvSpPr>
          <p:cNvPr id="38" name="Rectangle 37"/>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40" name="TextBox 39"/>
          <p:cNvSpPr txBox="1"/>
          <p:nvPr/>
        </p:nvSpPr>
        <p:spPr>
          <a:xfrm>
            <a:off x="5382157" y="2914470"/>
            <a:ext cx="3662361" cy="369332"/>
          </a:xfrm>
          <a:prstGeom prst="rect">
            <a:avLst/>
          </a:prstGeom>
          <a:noFill/>
        </p:spPr>
        <p:txBody>
          <a:bodyPr wrap="square" rtlCol="0">
            <a:spAutoFit/>
          </a:bodyPr>
          <a:lstStyle/>
          <a:p>
            <a:r>
              <a:rPr lang="en-US" b="1" dirty="0" err="1" smtClean="0"/>
              <a:t>Proceda</a:t>
            </a:r>
            <a:r>
              <a:rPr lang="en-US" b="1" dirty="0" smtClean="0"/>
              <a:t> con </a:t>
            </a:r>
            <a:r>
              <a:rPr lang="en-US" b="1" dirty="0" err="1" smtClean="0"/>
              <a:t>precaución</a:t>
            </a:r>
            <a:r>
              <a:rPr lang="en-US" b="1" dirty="0" smtClean="0"/>
              <a:t>.</a:t>
            </a:r>
            <a:endParaRPr lang="en-US" b="1" dirty="0"/>
          </a:p>
        </p:txBody>
      </p:sp>
      <p:sp>
        <p:nvSpPr>
          <p:cNvPr id="42" name="TextBox 41"/>
          <p:cNvSpPr txBox="1"/>
          <p:nvPr/>
        </p:nvSpPr>
        <p:spPr>
          <a:xfrm rot="16200000">
            <a:off x="1448897" y="3275114"/>
            <a:ext cx="1652185" cy="307777"/>
          </a:xfrm>
          <a:prstGeom prst="rect">
            <a:avLst/>
          </a:prstGeom>
          <a:noFill/>
        </p:spPr>
        <p:txBody>
          <a:bodyPr wrap="square" rtlCol="0">
            <a:spAutoFit/>
          </a:bodyPr>
          <a:lstStyle/>
          <a:p>
            <a:pPr algn="ctr"/>
            <a:r>
              <a:rPr lang="en-US" sz="1400" dirty="0" smtClean="0"/>
              <a:t>Campo </a:t>
            </a:r>
            <a:r>
              <a:rPr lang="en-US" sz="1400" dirty="0" err="1" smtClean="0"/>
              <a:t>Adyacente</a:t>
            </a:r>
            <a:endParaRPr lang="en-US" sz="1400" dirty="0"/>
          </a:p>
        </p:txBody>
      </p:sp>
      <p:sp>
        <p:nvSpPr>
          <p:cNvPr id="43" name="TextBox 42"/>
          <p:cNvSpPr txBox="1"/>
          <p:nvPr/>
        </p:nvSpPr>
        <p:spPr>
          <a:xfrm rot="16200000">
            <a:off x="1784452" y="5079143"/>
            <a:ext cx="1000125" cy="307777"/>
          </a:xfrm>
          <a:prstGeom prst="rect">
            <a:avLst/>
          </a:prstGeom>
          <a:noFill/>
        </p:spPr>
        <p:txBody>
          <a:bodyPr wrap="square" rtlCol="0">
            <a:spAutoFit/>
          </a:bodyPr>
          <a:lstStyle/>
          <a:p>
            <a:pPr algn="ctr"/>
            <a:r>
              <a:rPr lang="en-US" sz="1400" dirty="0" smtClean="0"/>
              <a:t>Su Campo</a:t>
            </a:r>
            <a:endParaRPr lang="en-US" sz="1400" dirty="0"/>
          </a:p>
        </p:txBody>
      </p:sp>
      <p:grpSp>
        <p:nvGrpSpPr>
          <p:cNvPr id="50" name="Group 49"/>
          <p:cNvGrpSpPr/>
          <p:nvPr/>
        </p:nvGrpSpPr>
        <p:grpSpPr>
          <a:xfrm>
            <a:off x="5172075" y="3954413"/>
            <a:ext cx="2308452" cy="390907"/>
            <a:chOff x="3648075" y="3954410"/>
            <a:chExt cx="2308452" cy="390907"/>
          </a:xfrm>
        </p:grpSpPr>
        <p:pic>
          <p:nvPicPr>
            <p:cNvPr id="51"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6"/>
          <a:stretch>
            <a:fillRect/>
          </a:stretch>
        </p:blipFill>
        <p:spPr>
          <a:xfrm rot="5400000">
            <a:off x="9195551" y="4360192"/>
            <a:ext cx="868732" cy="862921"/>
          </a:xfrm>
          <a:prstGeom prst="rect">
            <a:avLst/>
          </a:prstGeom>
        </p:spPr>
      </p:pic>
      <p:sp>
        <p:nvSpPr>
          <p:cNvPr id="61" name="TextBox 60"/>
          <p:cNvSpPr txBox="1"/>
          <p:nvPr/>
        </p:nvSpPr>
        <p:spPr>
          <a:xfrm>
            <a:off x="5321298" y="2570069"/>
            <a:ext cx="3430359" cy="646331"/>
          </a:xfrm>
          <a:prstGeom prst="rect">
            <a:avLst/>
          </a:prstGeom>
          <a:noFill/>
        </p:spPr>
        <p:txBody>
          <a:bodyPr wrap="square" rtlCol="0">
            <a:spAutoFit/>
          </a:bodyPr>
          <a:lstStyle/>
          <a:p>
            <a:r>
              <a:rPr lang="es-ES" b="1" dirty="0"/>
              <a:t>Cuando se termina la aplicación, ya no existe </a:t>
            </a:r>
            <a:r>
              <a:rPr lang="es-ES" b="1" dirty="0" smtClean="0"/>
              <a:t>el </a:t>
            </a:r>
            <a:r>
              <a:rPr lang="es-ES" b="1" dirty="0"/>
              <a:t>AEZ.</a:t>
            </a:r>
            <a:endParaRPr lang="en-US" b="1" dirty="0"/>
          </a:p>
        </p:txBody>
      </p:sp>
      <p:grpSp>
        <p:nvGrpSpPr>
          <p:cNvPr id="2" name="Group 1"/>
          <p:cNvGrpSpPr/>
          <p:nvPr/>
        </p:nvGrpSpPr>
        <p:grpSpPr>
          <a:xfrm>
            <a:off x="10209240" y="1331683"/>
            <a:ext cx="2269603" cy="1825996"/>
            <a:chOff x="304732" y="2492633"/>
            <a:chExt cx="2269603" cy="1825996"/>
          </a:xfrm>
        </p:grpSpPr>
        <p:sp>
          <p:nvSpPr>
            <p:cNvPr id="63" name="Rectangle 62"/>
            <p:cNvSpPr/>
            <p:nvPr/>
          </p:nvSpPr>
          <p:spPr bwMode="auto">
            <a:xfrm>
              <a:off x="304732" y="2492633"/>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TextBox 63"/>
            <p:cNvSpPr txBox="1"/>
            <p:nvPr/>
          </p:nvSpPr>
          <p:spPr>
            <a:xfrm>
              <a:off x="723832" y="2528080"/>
              <a:ext cx="1290773" cy="369332"/>
            </a:xfrm>
            <a:prstGeom prst="rect">
              <a:avLst/>
            </a:prstGeom>
            <a:noFill/>
          </p:spPr>
          <p:txBody>
            <a:bodyPr wrap="square" rtlCol="0">
              <a:spAutoFit/>
            </a:bodyPr>
            <a:lstStyle/>
            <a:p>
              <a:r>
                <a:rPr lang="en-US" sz="1800" dirty="0"/>
                <a:t>AEZ</a:t>
              </a:r>
            </a:p>
          </p:txBody>
        </p:sp>
        <p:sp>
          <p:nvSpPr>
            <p:cNvPr id="66" name="Rectangle 65"/>
            <p:cNvSpPr/>
            <p:nvPr/>
          </p:nvSpPr>
          <p:spPr bwMode="auto">
            <a:xfrm>
              <a:off x="304732" y="3861429"/>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TextBox 66"/>
            <p:cNvSpPr txBox="1"/>
            <p:nvPr/>
          </p:nvSpPr>
          <p:spPr>
            <a:xfrm>
              <a:off x="723762" y="3924690"/>
              <a:ext cx="1850573" cy="369332"/>
            </a:xfrm>
            <a:prstGeom prst="rect">
              <a:avLst/>
            </a:prstGeom>
            <a:noFill/>
          </p:spPr>
          <p:txBody>
            <a:bodyPr wrap="square" rtlCol="0">
              <a:spAutoFit/>
            </a:bodyPr>
            <a:lstStyle/>
            <a:p>
              <a:r>
                <a:rPr lang="en-US" sz="1800" dirty="0" err="1" smtClean="0"/>
                <a:t>Área</a:t>
              </a:r>
              <a:r>
                <a:rPr lang="en-US" sz="1800" dirty="0" smtClean="0"/>
                <a:t> </a:t>
              </a:r>
              <a:r>
                <a:rPr lang="en-US" sz="1800" dirty="0" err="1" smtClean="0"/>
                <a:t>Tratada</a:t>
              </a:r>
              <a:endParaRPr lang="en-US" sz="1800" dirty="0"/>
            </a:p>
          </p:txBody>
        </p:sp>
        <p:sp>
          <p:nvSpPr>
            <p:cNvPr id="69" name="Rectangle 68"/>
            <p:cNvSpPr/>
            <p:nvPr/>
          </p:nvSpPr>
          <p:spPr bwMode="auto">
            <a:xfrm>
              <a:off x="304732" y="3200400"/>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730110" y="3244334"/>
              <a:ext cx="1557382" cy="369332"/>
            </a:xfrm>
            <a:prstGeom prst="rect">
              <a:avLst/>
            </a:prstGeom>
            <a:noFill/>
          </p:spPr>
          <p:txBody>
            <a:bodyPr wrap="square" rtlCol="0">
              <a:spAutoFit/>
            </a:bodyPr>
            <a:lstStyle/>
            <a:p>
              <a:r>
                <a:rPr lang="en-US" dirty="0" err="1" smtClean="0"/>
                <a:t>Área</a:t>
              </a:r>
              <a:r>
                <a:rPr lang="en-US" dirty="0" smtClean="0"/>
                <a:t> </a:t>
              </a:r>
              <a:r>
                <a:rPr lang="en-US" dirty="0" err="1" smtClean="0"/>
                <a:t>Rociada</a:t>
              </a:r>
              <a:endParaRPr lang="en-US" sz="1800" dirty="0"/>
            </a:p>
          </p:txBody>
        </p:sp>
      </p:grpSp>
    </p:spTree>
    <p:extLst>
      <p:ext uri="{BB962C8B-B14F-4D97-AF65-F5344CB8AC3E}">
        <p14:creationId xmlns:p14="http://schemas.microsoft.com/office/powerpoint/2010/main" val="159987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1500"/>
                                        <p:tgtEl>
                                          <p:spTgt spid="34"/>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9"/>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9"/>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9"/>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9"/>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500"/>
                                        <p:tgtEl>
                                          <p:spTgt spid="33"/>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9"/>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5"/>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2.08333E-7 -2.59259E-6 L -0.22122 -0.19838 " pathEditMode="fixed" rAng="0" ptsTypes="AA">
                                      <p:cBhvr>
                                        <p:cTn id="42" dur="1000" fill="hold"/>
                                        <p:tgtEl>
                                          <p:spTgt spid="5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9"/>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300"/>
                                        <p:tgtEl>
                                          <p:spTgt spid="38"/>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40"/>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60"/>
                                        </p:tgtEl>
                                        <p:attrNameLst>
                                          <p:attrName>ppt_x</p:attrName>
                                        </p:attrNameLst>
                                      </p:cBhvr>
                                      <p:tavLst>
                                        <p:tav tm="0">
                                          <p:val>
                                            <p:strVal val="ppt_x"/>
                                          </p:val>
                                        </p:tav>
                                        <p:tav tm="100000">
                                          <p:val>
                                            <p:strVal val="1+ppt_w/2"/>
                                          </p:val>
                                        </p:tav>
                                      </p:tavLst>
                                    </p:anim>
                                    <p:anim calcmode="lin" valueType="num">
                                      <p:cBhvr additive="base">
                                        <p:cTn id="69" dur="2000"/>
                                        <p:tgtEl>
                                          <p:spTgt spid="60"/>
                                        </p:tgtEl>
                                        <p:attrNameLst>
                                          <p:attrName>ppt_y</p:attrName>
                                        </p:attrNameLst>
                                      </p:cBhvr>
                                      <p:tavLst>
                                        <p:tav tm="0">
                                          <p:val>
                                            <p:strVal val="ppt_y"/>
                                          </p:val>
                                        </p:tav>
                                        <p:tav tm="100000">
                                          <p:val>
                                            <p:strVal val="0-ppt_h/2"/>
                                          </p:val>
                                        </p:tav>
                                      </p:tavLst>
                                    </p:anim>
                                    <p:set>
                                      <p:cBhvr>
                                        <p:cTn id="70"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5" grpId="1"/>
      <p:bldP spid="36" grpId="0"/>
      <p:bldP spid="36" grpId="1"/>
      <p:bldP spid="37" grpId="0"/>
      <p:bldP spid="37" grpId="1"/>
      <p:bldP spid="40" grpId="0"/>
      <p:bldP spid="40" grpId="1"/>
      <p:bldP spid="6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9529"/>
            <a:ext cx="8460036" cy="1325563"/>
          </a:xfrm>
        </p:spPr>
        <p:txBody>
          <a:bodyPr>
            <a:normAutofit/>
          </a:bodyPr>
          <a:lstStyle/>
          <a:p>
            <a:r>
              <a:rPr lang="es-ES_tradnl" sz="4000" noProof="0" dirty="0" smtClean="0"/>
              <a:t>Protecciones durante las aplicaciones: </a:t>
            </a:r>
            <a:br>
              <a:rPr lang="es-ES_tradnl" sz="4000" noProof="0" dirty="0" smtClean="0"/>
            </a:br>
            <a:r>
              <a:rPr lang="es-ES_tradnl" sz="4000" noProof="0" dirty="0" smtClean="0"/>
              <a:t>producción en espacios cerrados</a:t>
            </a:r>
            <a:endParaRPr lang="es-ES_tradnl" sz="4000" noProof="0" dirty="0"/>
          </a:p>
        </p:txBody>
      </p:sp>
      <p:sp>
        <p:nvSpPr>
          <p:cNvPr id="3" name="Content Placeholder 2"/>
          <p:cNvSpPr>
            <a:spLocks noGrp="1"/>
          </p:cNvSpPr>
          <p:nvPr>
            <p:ph idx="1"/>
          </p:nvPr>
        </p:nvSpPr>
        <p:spPr/>
        <p:txBody>
          <a:bodyPr>
            <a:normAutofit/>
          </a:bodyPr>
          <a:lstStyle/>
          <a:p>
            <a:pPr defTabSz="931717"/>
            <a:r>
              <a:rPr lang="es-ES_tradnl" noProof="0" dirty="0" smtClean="0"/>
              <a:t>Asegúrese de que ningún pesticida contamine a los trabajadores y otras personas directamente o por el acarreo.</a:t>
            </a:r>
          </a:p>
          <a:p>
            <a:r>
              <a:rPr lang="es-ES_tradnl" noProof="0" dirty="0" smtClean="0"/>
              <a:t>Durante una aplicación de pesticidas en una producción de espacio cerrado, los empleadores agrícolas no deben permitir que los trabajadores entren en el espacio cerrado hasta que se cumpla con los niveles de concentración en el aire especificado en la etiqueta. Si no se especifica ningún nivel de concentración en el aire, los trabajadores no deben entrar hasta que se cumplan los criterios de ventilación adecuados para ciertos tipos de aplicaciones.</a:t>
            </a:r>
            <a:endParaRPr lang="es-ES_tradnl" noProof="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770395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3806</TotalTime>
  <Words>52633</Words>
  <Application>Microsoft Office PowerPoint</Application>
  <PresentationFormat>Widescreen</PresentationFormat>
  <Paragraphs>3875</Paragraphs>
  <Slides>166</Slides>
  <Notes>166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166</vt:i4>
      </vt:variant>
    </vt:vector>
  </HeadingPairs>
  <TitlesOfParts>
    <vt:vector size="175" baseType="lpstr">
      <vt:lpstr>MS PGothic</vt:lpstr>
      <vt:lpstr>MS PGothic</vt:lpstr>
      <vt:lpstr>Arial</vt:lpstr>
      <vt:lpstr>Calibri</vt:lpstr>
      <vt:lpstr>Calibri Light</vt:lpstr>
      <vt:lpstr>Helvetica</vt:lpstr>
      <vt:lpstr>Times New Roman</vt:lpstr>
      <vt:lpstr>Wingdings</vt:lpstr>
      <vt:lpstr>Office Theme</vt:lpstr>
      <vt:lpstr>La Norma Federal para la Protección al Trabajador Agrícola : capacitación para capacitadores</vt:lpstr>
      <vt:lpstr>PowerPoint Presentation</vt:lpstr>
      <vt:lpstr>Utilice estas diapositivas para capacitar a capacitadores</vt:lpstr>
      <vt:lpstr>Tabla de contenido</vt:lpstr>
      <vt:lpstr>Sección 1: leyes y reglamentos </vt:lpstr>
      <vt:lpstr>La Norma para la Protección al Trabajador Agrícola Leyes federales</vt:lpstr>
      <vt:lpstr>Leyes estatales</vt:lpstr>
      <vt:lpstr>¿Qué es el WPS?</vt:lpstr>
      <vt:lpstr>¿Qué es un pesticida?</vt:lpstr>
      <vt:lpstr>Razones para el uso de pesticidas</vt:lpstr>
      <vt:lpstr>¿Quién es responsable de proporcionar protecciones del WPS?</vt:lpstr>
      <vt:lpstr>¿Quién está protegido?</vt:lpstr>
      <vt:lpstr>¿Cuándo aplica el WPS?</vt:lpstr>
      <vt:lpstr>¿Quién es un empleador según el WPS?</vt:lpstr>
      <vt:lpstr>¿Quién es un trabajador agrícola?</vt:lpstr>
      <vt:lpstr>¿Quién es un manipulador? </vt:lpstr>
      <vt:lpstr>¿Quién es un trabajador de entrada anticipada?</vt:lpstr>
      <vt:lpstr>Miembros de la familia inmediata</vt:lpstr>
      <vt:lpstr>Objetivos del WPS</vt:lpstr>
      <vt:lpstr>Objetivo 1: informar</vt:lpstr>
      <vt:lpstr>Objetivo 2: proteger</vt:lpstr>
      <vt:lpstr>Objetivo 3: mitigar</vt:lpstr>
      <vt:lpstr>Sección 2: preparación y requisitos de capacitación</vt:lpstr>
      <vt:lpstr>¿Quién puede proporcionar capacitación?</vt:lpstr>
      <vt:lpstr>¿Cuándo se deben capacitar a los trabajadores y manipuladores?</vt:lpstr>
      <vt:lpstr>Los requisitos de registros de capacitación</vt:lpstr>
      <vt:lpstr>Temas de capacitación del WPS</vt:lpstr>
      <vt:lpstr>Recoger información  </vt:lpstr>
      <vt:lpstr>Recoger Información</vt:lpstr>
      <vt:lpstr>PowerPoint Presentation</vt:lpstr>
      <vt:lpstr>Recoger información </vt:lpstr>
      <vt:lpstr>Organizar la capacitación </vt:lpstr>
      <vt:lpstr>Organizar la capacitación </vt:lpstr>
      <vt:lpstr>¿Cómo presenta la capacitación?</vt:lpstr>
      <vt:lpstr>Tiempo para capacitar</vt:lpstr>
      <vt:lpstr>Sección 3: tareas y restricciones para los empleados agrícolas</vt:lpstr>
      <vt:lpstr>Tareas de trabajadores</vt:lpstr>
      <vt:lpstr>Trabajadores de entrada anticipada</vt:lpstr>
      <vt:lpstr>Tareas de manipuladores de pesticidas</vt:lpstr>
      <vt:lpstr>Sección 4: dónde se puede encontrar los pesticidas en el trabajo y cómo pueden entrar a su cuerpo</vt:lpstr>
      <vt:lpstr>Tipos de pesticidas</vt:lpstr>
      <vt:lpstr>Formulaciones de los pesticidas</vt:lpstr>
      <vt:lpstr>En el trabajo se pueden encontrar pesticidas y los residuos de pesticidas:</vt:lpstr>
      <vt:lpstr>Los pesticidas pueden entrar en el cuerpo a través de cuatro vías de entrada</vt:lpstr>
      <vt:lpstr>Vía de entrada: dérmica</vt:lpstr>
      <vt:lpstr>Vía de entrada: ocular</vt:lpstr>
      <vt:lpstr>Vía de entrada: respiratoria</vt:lpstr>
      <vt:lpstr>Vía de entrada: oral</vt:lpstr>
      <vt:lpstr>Sección 5: efectos de los pesticidas en la salud</vt:lpstr>
      <vt:lpstr>Signos y síntomas comunes</vt:lpstr>
      <vt:lpstr>Síntomas de exposición a fumigantes</vt:lpstr>
      <vt:lpstr>Los síntomas de exposición a pesticidas pueden ser similares a los síntomas de otras enfermedades o condiciones</vt:lpstr>
      <vt:lpstr>Síntomas leves</vt:lpstr>
      <vt:lpstr>Síntomas moderados</vt:lpstr>
      <vt:lpstr>Síntomas severos</vt:lpstr>
      <vt:lpstr>El tipo y severidad de los síntomas  depende de lo siguiente:</vt:lpstr>
      <vt:lpstr>Riesgos a los niños y las mujeres embarazadas</vt:lpstr>
      <vt:lpstr>Riesgos potenciales de la exposición a los pesticidas</vt:lpstr>
      <vt:lpstr>Riesgos crónicos de la exposición a los pesticidas</vt:lpstr>
      <vt:lpstr>Sensibilización</vt:lpstr>
      <vt:lpstr>Como reducir los residuos de pesticidas en la ropa</vt:lpstr>
      <vt:lpstr>Sección 6: pasos a seguir para reducir el riesgo de exposición a pesticidas</vt:lpstr>
      <vt:lpstr>Reconocer y comprender el significado de los carteles de advertencia colocados</vt:lpstr>
      <vt:lpstr>Siga las instrucciones y/o carteles que le advierten que se mantenga fuera de las áreas tratadas con pesticidas</vt:lpstr>
      <vt:lpstr>Use ropa protectora</vt:lpstr>
      <vt:lpstr>Bañarse y ponerse ropa limpia</vt:lpstr>
      <vt:lpstr>Después de trabajar en áreas tratadas con pesticidas</vt:lpstr>
      <vt:lpstr>Lavando la ropa de trabajo</vt:lpstr>
      <vt:lpstr>No lleve pesticidas o envases de pesticidas del trabajo a su hogar</vt:lpstr>
      <vt:lpstr>Mantenga a los niños y miembros de su familia fuera de las áreas tratadas con pesticidas</vt:lpstr>
      <vt:lpstr>Sección 7: primeros auxilios para enfermedades y lesiones causados por pesticidas</vt:lpstr>
      <vt:lpstr>¿Qué es la descontaminación?</vt:lpstr>
      <vt:lpstr>Trabajadores agrícolas descontaminación de rutina</vt:lpstr>
      <vt:lpstr>Manipuladores de pesticidas descontaminación de rutina</vt:lpstr>
      <vt:lpstr>Procedimientos de descontaminación de emergencia</vt:lpstr>
      <vt:lpstr>Hojas de Datos de Seguridad (SDS, por sus siglas en inglés)</vt:lpstr>
      <vt:lpstr>Cómo y cuándo obtener atención médica de emergencia</vt:lpstr>
      <vt:lpstr>Primeros auxilios para exposición a la piel</vt:lpstr>
      <vt:lpstr>Primeros auxilios para exposición a los ojos</vt:lpstr>
      <vt:lpstr>Primeros auxilios para exposición por inhalación</vt:lpstr>
      <vt:lpstr>Primeros auxilios para exposición oral</vt:lpstr>
      <vt:lpstr>Sección 8: responsabilidades adicionales del empleador</vt:lpstr>
      <vt:lpstr>Las responsabilidades del empleador relacionado al WPS</vt:lpstr>
      <vt:lpstr>Las responsabilidades del empleador relacionado al WPS</vt:lpstr>
      <vt:lpstr>Las responsabilidades del empleador relacionado al WPS</vt:lpstr>
      <vt:lpstr>Capacitación de seguridad de pesticidas</vt:lpstr>
      <vt:lpstr>Información de seguridad de pesticidas</vt:lpstr>
      <vt:lpstr>Información sobre la aplicación de pesticidas y las hojas de datos de seguridad</vt:lpstr>
      <vt:lpstr>Solicitud de información sobre las aplicaciones de pesticidas y hojas de datos de seguridad</vt:lpstr>
      <vt:lpstr>Otras responsabilidades del empleador relacionadas a la información sobre pesticidas</vt:lpstr>
      <vt:lpstr> Suministros de descontaminación para los trabajadores agrícolas  </vt:lpstr>
      <vt:lpstr> Suministros de descontaminación para los manipuladores de pesticidas </vt:lpstr>
      <vt:lpstr> Suministros de descontaminación para los manipuladores de pesticidas </vt:lpstr>
      <vt:lpstr>Proporcionar atención médica de emergencia</vt:lpstr>
      <vt:lpstr>Notificación oral y carteles de advertencia colocada de áreas tratadas</vt:lpstr>
      <vt:lpstr>Protecciones durante las aplicaciones: producción al aire libre</vt:lpstr>
      <vt:lpstr>Zona de exclusión de la aplicación  en producción al aire libre</vt:lpstr>
      <vt:lpstr>AEZs en las bordes de los campos</vt:lpstr>
      <vt:lpstr>Protecciones durante las aplicaciones:  producción en espacios cerrados</vt:lpstr>
      <vt:lpstr>Otros temas de WPS</vt:lpstr>
      <vt:lpstr>Sección 9: información en las etiquetas de pesticidas</vt:lpstr>
      <vt:lpstr>Las etiquetas de pesticidas contienen:</vt:lpstr>
      <vt:lpstr>Leer la etiqueta ANTES de:</vt:lpstr>
      <vt:lpstr>Partes de la etiqueta</vt:lpstr>
      <vt:lpstr>Nombre de marca</vt:lpstr>
      <vt:lpstr>Fabricante del pesticida</vt:lpstr>
      <vt:lpstr>Tipo de pesticida</vt:lpstr>
      <vt:lpstr>Ingredientes</vt:lpstr>
      <vt:lpstr>Formulaciones de pesticidas</vt:lpstr>
      <vt:lpstr>Número de registro de la EPA</vt:lpstr>
      <vt:lpstr>Palabras de Advertencia</vt:lpstr>
      <vt:lpstr>Primeros auxilios</vt:lpstr>
      <vt:lpstr>Equipo de protección personal (PPE)</vt:lpstr>
      <vt:lpstr>Declaraciones sobre las precauciones</vt:lpstr>
      <vt:lpstr>Declaraciones sobre los riesgos al medio ambiente</vt:lpstr>
      <vt:lpstr>Intervalo de entrada restringida (REI)</vt:lpstr>
      <vt:lpstr>Instrucciones para el uso</vt:lpstr>
      <vt:lpstr>Instrucciones de desecho y almacenamiento</vt:lpstr>
      <vt:lpstr>Sección 10: protección de las personas y el medio ambiente al utilizar pesticidas</vt:lpstr>
      <vt:lpstr>Manipuladores de pesticidas</vt:lpstr>
      <vt:lpstr>Carteles de advertencia en las áreas tratadas</vt:lpstr>
      <vt:lpstr>La aplicación y uso apropiado de pesticidas</vt:lpstr>
      <vt:lpstr>Los requisitos de seguridad para el  transporte de pesticidas</vt:lpstr>
      <vt:lpstr>Almacenamiento y desecho de pesticidas</vt:lpstr>
      <vt:lpstr>Procedimientos generales para la limpieza de derrames</vt:lpstr>
      <vt:lpstr>No rocíe a otras personas</vt:lpstr>
      <vt:lpstr>Reducir los riesgos por el acarreo de pesticidas</vt:lpstr>
      <vt:lpstr>AEZs en áreas al aire libre</vt:lpstr>
      <vt:lpstr>Suspender las aplicaciones si hay gente dentro de la AEZ</vt:lpstr>
      <vt:lpstr>Proteger las áreas sensibles</vt:lpstr>
      <vt:lpstr>Otros impactos de los pesticidas en el medio ambiente</vt:lpstr>
      <vt:lpstr>Sección 11: equipo de protección personal</vt:lpstr>
      <vt:lpstr>La importancia de PPE</vt:lpstr>
      <vt:lpstr>El PPE en la etiqueta</vt:lpstr>
      <vt:lpstr>PPE en la etiqueta de pesticidas</vt:lpstr>
      <vt:lpstr>Lea la etiqueta CUIDADOSAMENTE :</vt:lpstr>
      <vt:lpstr>PPE resistente a químicos</vt:lpstr>
      <vt:lpstr>PPE impermeable/a prueba de agua</vt:lpstr>
      <vt:lpstr>El PPE reutilizable versus desechable</vt:lpstr>
      <vt:lpstr>Trajes de tela o trajes resistentes a químicos</vt:lpstr>
      <vt:lpstr>Delantales</vt:lpstr>
      <vt:lpstr>Protección para la cabeza  resistente a químicos</vt:lpstr>
      <vt:lpstr>Sombrero, casco o protección sobre la cabeza</vt:lpstr>
      <vt:lpstr>Protección ocular</vt:lpstr>
      <vt:lpstr>Calzado resistente a químicos</vt:lpstr>
      <vt:lpstr>Guantes</vt:lpstr>
      <vt:lpstr>Forros separables para los guantes</vt:lpstr>
      <vt:lpstr>Respiradores</vt:lpstr>
      <vt:lpstr>Respiradores</vt:lpstr>
      <vt:lpstr>Los requisitos para el uso de los respiradores</vt:lpstr>
      <vt:lpstr>Evaluación médica</vt:lpstr>
      <vt:lpstr>Prueba de ajuste del respirador</vt:lpstr>
      <vt:lpstr>Capacitación sobre el uso y mantenimiento de los respiradores</vt:lpstr>
      <vt:lpstr>Inspección del PPE</vt:lpstr>
      <vt:lpstr>Lista para la inspección del PPE</vt:lpstr>
      <vt:lpstr>Lista para la inspección del PPE (continuación)</vt:lpstr>
      <vt:lpstr>Reemplazar los filtros y cartuchos de los respiradores</vt:lpstr>
      <vt:lpstr>Responsabilidades de los empleadores</vt:lpstr>
      <vt:lpstr>Usando PPE</vt:lpstr>
      <vt:lpstr>PPE y agotamiento por el calor</vt:lpstr>
      <vt:lpstr>Los empleadores deben reducir los riesgos de agotamiento por el calor</vt:lpstr>
      <vt:lpstr>Sección 12: entrada anticipada y edad mínima para trabajadores de entrada anticipada</vt:lpstr>
      <vt:lpstr>Entrada anticipada</vt:lpstr>
      <vt:lpstr>Entrada anticipada</vt:lpstr>
      <vt:lpstr>Entrada anticipada</vt:lpstr>
      <vt:lpstr>Reconocimientos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Weber</dc:creator>
  <cp:lastModifiedBy>Hannah Moore</cp:lastModifiedBy>
  <cp:revision>177</cp:revision>
  <dcterms:created xsi:type="dcterms:W3CDTF">2017-03-05T22:37:19Z</dcterms:created>
  <dcterms:modified xsi:type="dcterms:W3CDTF">2017-05-05T23:57:22Z</dcterms:modified>
</cp:coreProperties>
</file>