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xml" ContentType="application/vnd.openxmlformats-officedocument.presentationml.tags+xml"/>
  <Override PartName="/ppt/notesSlides/notesSlide46.xml" ContentType="application/vnd.openxmlformats-officedocument.presentationml.notesSlide+xml"/>
  <Override PartName="/ppt/tags/tag3.xml" ContentType="application/vnd.openxmlformats-officedocument.presentationml.tags+xml"/>
  <Override PartName="/ppt/notesSlides/notesSlide47.xml" ContentType="application/vnd.openxmlformats-officedocument.presentationml.notesSlide+xml"/>
  <Override PartName="/ppt/tags/tag4.xml" ContentType="application/vnd.openxmlformats-officedocument.presentationml.tags+xml"/>
  <Override PartName="/ppt/notesSlides/notesSlide48.xml" ContentType="application/vnd.openxmlformats-officedocument.presentationml.notesSlide+xml"/>
  <Override PartName="/ppt/tags/tag5.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 id="2147483660" r:id="rId3"/>
  </p:sldMasterIdLst>
  <p:notesMasterIdLst>
    <p:notesMasterId r:id="rId140"/>
  </p:notesMasterIdLst>
  <p:sldIdLst>
    <p:sldId id="256" r:id="rId4"/>
    <p:sldId id="546" r:id="rId5"/>
    <p:sldId id="545" r:id="rId6"/>
    <p:sldId id="564" r:id="rId7"/>
    <p:sldId id="401" r:id="rId8"/>
    <p:sldId id="402" r:id="rId9"/>
    <p:sldId id="403" r:id="rId10"/>
    <p:sldId id="565" r:id="rId11"/>
    <p:sldId id="405" r:id="rId12"/>
    <p:sldId id="406" r:id="rId13"/>
    <p:sldId id="407" r:id="rId14"/>
    <p:sldId id="566" r:id="rId15"/>
    <p:sldId id="408" r:id="rId16"/>
    <p:sldId id="409" r:id="rId17"/>
    <p:sldId id="410" r:id="rId18"/>
    <p:sldId id="411" r:id="rId19"/>
    <p:sldId id="412" r:id="rId20"/>
    <p:sldId id="567" r:id="rId21"/>
    <p:sldId id="414" r:id="rId22"/>
    <p:sldId id="415" r:id="rId23"/>
    <p:sldId id="416" r:id="rId24"/>
    <p:sldId id="417" r:id="rId25"/>
    <p:sldId id="418" r:id="rId26"/>
    <p:sldId id="419" r:id="rId27"/>
    <p:sldId id="420" r:id="rId28"/>
    <p:sldId id="568" r:id="rId29"/>
    <p:sldId id="569" r:id="rId30"/>
    <p:sldId id="570" r:id="rId31"/>
    <p:sldId id="571" r:id="rId32"/>
    <p:sldId id="572" r:id="rId33"/>
    <p:sldId id="573" r:id="rId34"/>
    <p:sldId id="574" r:id="rId35"/>
    <p:sldId id="575" r:id="rId36"/>
    <p:sldId id="576" r:id="rId37"/>
    <p:sldId id="577" r:id="rId38"/>
    <p:sldId id="578" r:id="rId39"/>
    <p:sldId id="579" r:id="rId40"/>
    <p:sldId id="580" r:id="rId41"/>
    <p:sldId id="581" r:id="rId42"/>
    <p:sldId id="582" r:id="rId43"/>
    <p:sldId id="583" r:id="rId44"/>
    <p:sldId id="584" r:id="rId45"/>
    <p:sldId id="585" r:id="rId46"/>
    <p:sldId id="586" r:id="rId47"/>
    <p:sldId id="587" r:id="rId48"/>
    <p:sldId id="588" r:id="rId49"/>
    <p:sldId id="589" r:id="rId50"/>
    <p:sldId id="590" r:id="rId51"/>
    <p:sldId id="591" r:id="rId52"/>
    <p:sldId id="592" r:id="rId53"/>
    <p:sldId id="593" r:id="rId54"/>
    <p:sldId id="594" r:id="rId55"/>
    <p:sldId id="595" r:id="rId56"/>
    <p:sldId id="596" r:id="rId57"/>
    <p:sldId id="597" r:id="rId58"/>
    <p:sldId id="598" r:id="rId59"/>
    <p:sldId id="599" r:id="rId60"/>
    <p:sldId id="600" r:id="rId61"/>
    <p:sldId id="601" r:id="rId62"/>
    <p:sldId id="602" r:id="rId63"/>
    <p:sldId id="603" r:id="rId64"/>
    <p:sldId id="604" r:id="rId65"/>
    <p:sldId id="605" r:id="rId66"/>
    <p:sldId id="606" r:id="rId67"/>
    <p:sldId id="607" r:id="rId68"/>
    <p:sldId id="608" r:id="rId69"/>
    <p:sldId id="609" r:id="rId70"/>
    <p:sldId id="610" r:id="rId71"/>
    <p:sldId id="611" r:id="rId72"/>
    <p:sldId id="612" r:id="rId73"/>
    <p:sldId id="613" r:id="rId74"/>
    <p:sldId id="614" r:id="rId75"/>
    <p:sldId id="615" r:id="rId76"/>
    <p:sldId id="616" r:id="rId77"/>
    <p:sldId id="679" r:id="rId78"/>
    <p:sldId id="618" r:id="rId79"/>
    <p:sldId id="680" r:id="rId80"/>
    <p:sldId id="620" r:id="rId81"/>
    <p:sldId id="621" r:id="rId82"/>
    <p:sldId id="622" r:id="rId83"/>
    <p:sldId id="623" r:id="rId84"/>
    <p:sldId id="624" r:id="rId85"/>
    <p:sldId id="625" r:id="rId86"/>
    <p:sldId id="626" r:id="rId87"/>
    <p:sldId id="627" r:id="rId88"/>
    <p:sldId id="628" r:id="rId89"/>
    <p:sldId id="629" r:id="rId90"/>
    <p:sldId id="630" r:id="rId91"/>
    <p:sldId id="631" r:id="rId92"/>
    <p:sldId id="632" r:id="rId93"/>
    <p:sldId id="633" r:id="rId94"/>
    <p:sldId id="634" r:id="rId95"/>
    <p:sldId id="635" r:id="rId96"/>
    <p:sldId id="636" r:id="rId97"/>
    <p:sldId id="637" r:id="rId98"/>
    <p:sldId id="638" r:id="rId99"/>
    <p:sldId id="639" r:id="rId100"/>
    <p:sldId id="640" r:id="rId101"/>
    <p:sldId id="641" r:id="rId102"/>
    <p:sldId id="642" r:id="rId103"/>
    <p:sldId id="643" r:id="rId104"/>
    <p:sldId id="644" r:id="rId105"/>
    <p:sldId id="645" r:id="rId106"/>
    <p:sldId id="646" r:id="rId107"/>
    <p:sldId id="647" r:id="rId108"/>
    <p:sldId id="648" r:id="rId109"/>
    <p:sldId id="649" r:id="rId110"/>
    <p:sldId id="650" r:id="rId111"/>
    <p:sldId id="651" r:id="rId112"/>
    <p:sldId id="652" r:id="rId113"/>
    <p:sldId id="653" r:id="rId114"/>
    <p:sldId id="654" r:id="rId115"/>
    <p:sldId id="655" r:id="rId116"/>
    <p:sldId id="656" r:id="rId117"/>
    <p:sldId id="657" r:id="rId118"/>
    <p:sldId id="658" r:id="rId119"/>
    <p:sldId id="659" r:id="rId120"/>
    <p:sldId id="660" r:id="rId121"/>
    <p:sldId id="661" r:id="rId122"/>
    <p:sldId id="662" r:id="rId123"/>
    <p:sldId id="663" r:id="rId124"/>
    <p:sldId id="664" r:id="rId125"/>
    <p:sldId id="665" r:id="rId126"/>
    <p:sldId id="666" r:id="rId127"/>
    <p:sldId id="667" r:id="rId128"/>
    <p:sldId id="668" r:id="rId129"/>
    <p:sldId id="669" r:id="rId130"/>
    <p:sldId id="670" r:id="rId131"/>
    <p:sldId id="671" r:id="rId132"/>
    <p:sldId id="672" r:id="rId133"/>
    <p:sldId id="673" r:id="rId134"/>
    <p:sldId id="674" r:id="rId135"/>
    <p:sldId id="675" r:id="rId136"/>
    <p:sldId id="676" r:id="rId137"/>
    <p:sldId id="677" r:id="rId138"/>
    <p:sldId id="678" r:id="rId139"/>
  </p:sldIdLst>
  <p:sldSz cx="12192000" cy="6858000"/>
  <p:notesSz cx="7315200" cy="9601200"/>
  <p:custDataLst>
    <p:tags r:id="rId1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D" initials="KD"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BA8E"/>
    <a:srgbClr val="00B855"/>
    <a:srgbClr val="00C3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3" autoAdjust="0"/>
    <p:restoredTop sz="78393" autoAdjust="0"/>
  </p:normalViewPr>
  <p:slideViewPr>
    <p:cSldViewPr snapToGrid="0" snapToObjects="1">
      <p:cViewPr varScale="1">
        <p:scale>
          <a:sx n="69" d="100"/>
          <a:sy n="69" d="100"/>
        </p:scale>
        <p:origin x="1380" y="66"/>
      </p:cViewPr>
      <p:guideLst>
        <p:guide orient="horz" pos="2160"/>
        <p:guide pos="3840"/>
      </p:guideLst>
    </p:cSldViewPr>
  </p:slideViewPr>
  <p:notesTextViewPr>
    <p:cViewPr>
      <p:scale>
        <a:sx n="75" d="100"/>
        <a:sy n="75" d="100"/>
      </p:scale>
      <p:origin x="0" y="0"/>
    </p:cViewPr>
  </p:notesTextViewPr>
  <p:sorterViewPr>
    <p:cViewPr varScale="1">
      <p:scale>
        <a:sx n="100" d="100"/>
        <a:sy n="100" d="100"/>
      </p:scale>
      <p:origin x="0" y="0"/>
    </p:cViewPr>
  </p:sorterViewPr>
  <p:notesViewPr>
    <p:cSldViewPr snapToGrid="0" snapToObjects="1">
      <p:cViewPr varScale="1">
        <p:scale>
          <a:sx n="71" d="100"/>
          <a:sy n="71" d="100"/>
        </p:scale>
        <p:origin x="2640"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notesMaster" Target="notesMasters/notesMaster1.xml"/><Relationship Id="rId14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tags" Target="tags/tag1.xml"/><Relationship Id="rId14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1.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4227E51E-E87B-B248-97E2-414E8ED5DE86}" type="datetimeFigureOut">
              <a:rPr lang="en-US" smtClean="0"/>
              <a:t>6/26/2017</a:t>
            </a:fld>
            <a:endParaRPr lang="es-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4329694"/>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17A8D3B-8073-F647-89F8-2555B1CABB06}" type="slidenum">
              <a:rPr lang="en-US" smtClean="0"/>
              <a:t>‹#›</a:t>
            </a:fld>
            <a:endParaRPr lang="es-US" dirty="0"/>
          </a:p>
        </p:txBody>
      </p:sp>
    </p:spTree>
    <p:extLst>
      <p:ext uri="{BB962C8B-B14F-4D97-AF65-F5344CB8AC3E}">
        <p14:creationId xmlns:p14="http://schemas.microsoft.com/office/powerpoint/2010/main" val="491549318"/>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tpsalliance.org/"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tpsalliance.org/"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kern="1200" dirty="0">
                <a:solidFill>
                  <a:schemeClr val="tx1"/>
                </a:solidFill>
                <a:effectLst/>
                <a:latin typeface="+mn-lt"/>
                <a:ea typeface="+mn-ea"/>
                <a:cs typeface="+mn-cs"/>
              </a:rPr>
              <a:t>Bienvenido a la capacitación de seguridad de pesticidas del Estándar para la Protección del Trabajador (WPS) destinada a manipuladores de pesticidas. La norma del WPS requiere que los empleadores agrícolas proporcionen información y capacitación a los empleados sobre las maneras de evitar la exposición a pesticidas y residuos de pesticidas.</a:t>
            </a:r>
            <a:endParaRPr lang="en-US" altLang="es-MX"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t>1</a:t>
            </a:fld>
            <a:endParaRPr lang="en-US" dirty="0"/>
          </a:p>
        </p:txBody>
      </p:sp>
    </p:spTree>
    <p:extLst>
      <p:ext uri="{BB962C8B-B14F-4D97-AF65-F5344CB8AC3E}">
        <p14:creationId xmlns:p14="http://schemas.microsoft.com/office/powerpoint/2010/main" val="99797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Los pesticidas están formulados de diferentes maneras y se usan en cultivos agrícolas y en tierras de cultivo en una variedad de formas distintas. Algunas de las formulaciones más frecuentes son: líquidos, polvos, granulados, bolitas, gases, geles y aerosoles.</a:t>
            </a:r>
            <a:endParaRPr lang="en-US" sz="1100" dirty="0"/>
          </a:p>
          <a:p>
            <a:pPr marL="241653" indent="-241653">
              <a:buFont typeface="+mj-lt"/>
              <a:buAutoNum type="arabicPeriod"/>
            </a:pP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0634404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Cuando transporte pesticidas, en especial recipientes que ya están abiertos, siga siempre estos pasos: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Transporte los pesticidas en la caja del camión, área de carga, o en la parte trasera del pulverizador.</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Controle que no haya pérdidas en los contenedores antes de cargar y descargar.</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Proteja los contenedores de la lluvia y de otros posibles daños debido al clima.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Asegure o ate todos los contenedores de pesticidas en el área de carga.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Monitoree los contenedores en todo momento durante la transportación.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Mantenga los contenedores en un lugar bajo llave, si fuera posible.</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Nunca transporte pesticidas en un compartimiento para pasajeros de un vehículo ni transporte alimentos, alimento para animales o vestimenta con envases de pesticidas.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Nunca deje envases de pesticidas sin vigilar.</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100</a:t>
            </a:fld>
            <a:endParaRPr lang="en-US" dirty="0">
              <a:solidFill>
                <a:prstClr val="black"/>
              </a:solidFill>
            </a:endParaRPr>
          </a:p>
        </p:txBody>
      </p:sp>
    </p:spTree>
    <p:extLst>
      <p:ext uri="{BB962C8B-B14F-4D97-AF65-F5344CB8AC3E}">
        <p14:creationId xmlns:p14="http://schemas.microsoft.com/office/powerpoint/2010/main" val="31676187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Las instrucciones de almacenamiento y desecho suelen encontrarse al final de la etiqueta.</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Pueden incluir un intervalo de temperaturas de almacenamiento o advertencias sobre el almacenamiento del pesticida cerca de fertilizantes, alimentos o en un recipiente que no sea el original.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Las regulaciones de almacenamiento y desecho pueden variar entre estados o condados.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empleadores agrícolas deben consultar con la agencia regulatoria de pesticidas local para conocer más regulaciones de almacenamiento y desecho, servicios de reciclado de contenedores y programas de recolección de pesticidas sin utilizar.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Alianza de Administración de Pesticidas (TPSA) tiene una base de datos de contactos para el desecho de pesticidas en cada estado y ofrece información sobre las empresas de reciclado de envases de pesticidas que funcionan en cada estado en </a:t>
            </a:r>
            <a:r>
              <a:rPr lang="es-US" sz="1100" u="sng" kern="1200" dirty="0">
                <a:solidFill>
                  <a:schemeClr val="tx1"/>
                </a:solidFill>
                <a:effectLst/>
                <a:latin typeface="+mn-lt"/>
                <a:ea typeface="+mn-ea"/>
                <a:cs typeface="+mn-cs"/>
                <a:hlinkClick r:id="rId3"/>
              </a:rPr>
              <a:t>http://tpsalliance.org/</a:t>
            </a:r>
            <a:r>
              <a:rPr lang="es-US" sz="1100" kern="1200" dirty="0">
                <a:solidFill>
                  <a:schemeClr val="tx1"/>
                </a:solidFill>
                <a:effectLst/>
                <a:latin typeface="+mn-lt"/>
                <a:ea typeface="+mn-ea"/>
                <a:cs typeface="+mn-cs"/>
              </a:rPr>
              <a:t>.</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101</a:t>
            </a:fld>
            <a:endParaRPr lang="en-US" dirty="0">
              <a:solidFill>
                <a:prstClr val="black"/>
              </a:solidFill>
            </a:endParaRPr>
          </a:p>
        </p:txBody>
      </p:sp>
    </p:spTree>
    <p:extLst>
      <p:ext uri="{BB962C8B-B14F-4D97-AF65-F5344CB8AC3E}">
        <p14:creationId xmlns:p14="http://schemas.microsoft.com/office/powerpoint/2010/main" val="39314476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Si se derrama pesticida, debe actuar de manera rápida para controlar, contener y limpiar el derrame. Muchas etiquetas de pesticidas tienen instrucciones sobre cómo limpiar un derrame. En todos los casos de derrame de pesticida debe:</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Protegerse poniéndose el equipo de protección personal indicado en la etiqueta. Si la situación es demasiado peligrosa, debe llamar para obtener ayuda de emergencia.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Controlar el derrame enderezando el contenedor para evitar que se siga derramando, o poniendo el contenedor roto o con pérdidas en una bolsa plástica o dentro de otro contenedor.</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Contener el derrame y el área usando un material absorbente para evitar que se extienda el producto. Disponer conos, una cuerda o cinta de precaución para que las personas no caminen accidentalmente por el área.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Limpiar el derrame de acuerdo a las instrucciones de la etiqueta. Nunca limpie un derrame con manguera. Esa acción podría esparcir el pesticida por el lugar y contaminar un área más grande, que incluye fuentes de agua, si el líquido se escapa por un desagüe.  </a:t>
            </a:r>
            <a:endParaRPr lang="es-AR" sz="1100" kern="1200" dirty="0">
              <a:solidFill>
                <a:schemeClr val="tx1"/>
              </a:solidFill>
              <a:effectLst/>
              <a:latin typeface="+mn-lt"/>
              <a:ea typeface="+mn-ea"/>
              <a:cs typeface="+mn-cs"/>
            </a:endParaRPr>
          </a:p>
          <a:p>
            <a:pPr marL="724959" lvl="1" indent="-241653" defTabSz="966612">
              <a:buFont typeface="Arial" panose="020B0604020202020204" pitchFamily="34" charset="0"/>
              <a:buChar char="•"/>
              <a:defRPr/>
            </a:pP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102</a:t>
            </a:fld>
            <a:endParaRPr lang="en-US" dirty="0">
              <a:solidFill>
                <a:prstClr val="black"/>
              </a:solidFill>
            </a:endParaRPr>
          </a:p>
        </p:txBody>
      </p:sp>
    </p:spTree>
    <p:extLst>
      <p:ext uri="{BB962C8B-B14F-4D97-AF65-F5344CB8AC3E}">
        <p14:creationId xmlns:p14="http://schemas.microsoft.com/office/powerpoint/2010/main" val="109942172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Observe alrededor de todo el sitio de la aplicación para detectar la presencia de personas, animales o áreas delicadas que puedan sufrir las consecuencias negativas del pesticida.</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Sea extremadamente cuidadoso cuando aplique pesticidas cerca o al lado de:</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lugares donde viven, trabajan, juegan o viajan personas y mascotas;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fuentes de agua;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vida silvestre y hábitats de insectos beneficiosos;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áreas de ganado.</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etiqueta proporcionará detalles sobre las áreas sensibles con respecto al medio ambiente, donde debe ser cuidadoso (en "Riesgos ambientales").</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103</a:t>
            </a:fld>
            <a:endParaRPr lang="en-US" dirty="0">
              <a:solidFill>
                <a:prstClr val="black"/>
              </a:solidFill>
            </a:endParaRPr>
          </a:p>
        </p:txBody>
      </p:sp>
    </p:spTree>
    <p:extLst>
      <p:ext uri="{BB962C8B-B14F-4D97-AF65-F5344CB8AC3E}">
        <p14:creationId xmlns:p14="http://schemas.microsoft.com/office/powerpoint/2010/main" val="648485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pesticidas que no son absorbidos por las plantas o el suelo pueden trasladarse y contaminar otras áreas.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aplicación de pesticidas cuando llueve o poco antes de que llueva, puede causar una escorrentía o que el pesticida se escape del sitio de aplicación.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aplicación durante precipitaciones puede reducir la eficacia de la aplicación, así como causar que el pesticida se escape del sitio.</a:t>
            </a:r>
            <a:endParaRPr lang="es-AR" sz="1100" kern="1200" dirty="0">
              <a:solidFill>
                <a:schemeClr val="tx1"/>
              </a:solidFill>
              <a:effectLst/>
              <a:latin typeface="+mn-lt"/>
              <a:ea typeface="+mn-ea"/>
              <a:cs typeface="+mn-cs"/>
            </a:endParaRPr>
          </a:p>
          <a:p>
            <a:pPr marL="0" indent="0" defTabSz="966612">
              <a:buFont typeface="+mj-lt"/>
              <a:buNone/>
              <a:defRPr/>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104</a:t>
            </a:fld>
            <a:endParaRPr lang="en-US" dirty="0">
              <a:solidFill>
                <a:prstClr val="black"/>
              </a:solidFill>
            </a:endParaRPr>
          </a:p>
        </p:txBody>
      </p:sp>
    </p:spTree>
    <p:extLst>
      <p:ext uri="{BB962C8B-B14F-4D97-AF65-F5344CB8AC3E}">
        <p14:creationId xmlns:p14="http://schemas.microsoft.com/office/powerpoint/2010/main" val="25795808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kern="1200" dirty="0">
                <a:solidFill>
                  <a:schemeClr val="tx1"/>
                </a:solidFill>
                <a:effectLst/>
                <a:latin typeface="+mn-lt"/>
                <a:ea typeface="+mn-ea"/>
                <a:cs typeface="+mn-cs"/>
              </a:rPr>
              <a:t>Cuando sea necesario, es importante que use el equipo de protección personal (PPE).</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105</a:t>
            </a:fld>
            <a:endParaRPr lang="en-US" dirty="0"/>
          </a:p>
        </p:txBody>
      </p:sp>
    </p:spTree>
    <p:extLst>
      <p:ext uri="{BB962C8B-B14F-4D97-AF65-F5344CB8AC3E}">
        <p14:creationId xmlns:p14="http://schemas.microsoft.com/office/powerpoint/2010/main" val="16124444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El equipo de protección personal (PPE) es usado por manipuladores y trabajadores de ingreso anticipado para protegerse de una exposición.</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Es importante debido a la posibilidad de exposición al pesticida concentrado durante la manipulación y porque se trabaja con grandes cantidades de pesticida cuando se mezcla, carga y aplica el producto.</a:t>
            </a:r>
            <a:endParaRPr lang="es-AR" sz="1100" kern="1200" dirty="0">
              <a:solidFill>
                <a:schemeClr val="tx1"/>
              </a:solidFill>
              <a:effectLst/>
              <a:latin typeface="+mn-lt"/>
              <a:ea typeface="+mn-ea"/>
              <a:cs typeface="+mn-cs"/>
            </a:endParaRPr>
          </a:p>
          <a:p>
            <a:pPr marL="0" indent="0">
              <a:buFont typeface="+mj-lt"/>
              <a:buNone/>
            </a:pP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106</a:t>
            </a:fld>
            <a:endParaRPr lang="en-US" dirty="0">
              <a:solidFill>
                <a:prstClr val="black"/>
              </a:solidFill>
            </a:endParaRPr>
          </a:p>
        </p:txBody>
      </p:sp>
    </p:spTree>
    <p:extLst>
      <p:ext uri="{BB962C8B-B14F-4D97-AF65-F5344CB8AC3E}">
        <p14:creationId xmlns:p14="http://schemas.microsoft.com/office/powerpoint/2010/main" val="420630038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Después de que haya leído y conozca la etiqueta del producto, el próximo paso es seleccionar la vestimenta de protección correcta y el equipo de protección personal. El tipo de PPE requerido depende de varios factores, como la toxicidad del producto, concentración, formulación y del equipo de aplicación, el sitio y la tarea. Mediante una evaluación de riesgos, la EPA determinó que la vestimenta de trabajo específica o el equipo de protección personal que se indica en la etiqueta debe ser usado por el manipulador o el trabajador de ingreso anticipado para protegerse de una exposición.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 En algunas etiquetas se pide que usen ropa específica de trabajo, como:</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camisa de mangas largas;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pantalones largos;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zapatos y calcetines;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pantalón corto y camisa mangas cortas (en algunas ocasiones, la etiqueta indicará que estos elementos se usen debajo de un traje resistente a productos químicos).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El empleador no es responsable de proporcionar esta ropa de trabajo; solo el equipo de protección personal (PPE) que se enumera en la siguiente diapositiva. No obstante, debe usar tanto la ropa de trabajo como el PPE identificado en la etiqueta.</a:t>
            </a:r>
            <a:endParaRPr lang="es-AR" sz="1100" kern="1200" dirty="0">
              <a:solidFill>
                <a:schemeClr val="tx1"/>
              </a:solidFill>
              <a:effectLst/>
              <a:latin typeface="+mn-lt"/>
              <a:ea typeface="+mn-ea"/>
              <a:cs typeface="+mn-cs"/>
            </a:endParaRPr>
          </a:p>
          <a:p>
            <a:r>
              <a:rPr lang="es-US" sz="1100" kern="1200" dirty="0">
                <a:solidFill>
                  <a:schemeClr val="tx1"/>
                </a:solidFill>
                <a:effectLst/>
                <a:latin typeface="+mn-lt"/>
                <a:ea typeface="+mn-ea"/>
                <a:cs typeface="+mn-cs"/>
              </a:rPr>
              <a:t>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6AED232-A1D7-604F-8A20-3CE604C73822}" type="slidenum">
              <a:rPr lang="en-US" smtClean="0"/>
              <a:t>107</a:t>
            </a:fld>
            <a:endParaRPr lang="en-US" dirty="0"/>
          </a:p>
        </p:txBody>
      </p:sp>
    </p:spTree>
    <p:extLst>
      <p:ext uri="{BB962C8B-B14F-4D97-AF65-F5344CB8AC3E}">
        <p14:creationId xmlns:p14="http://schemas.microsoft.com/office/powerpoint/2010/main" val="17782471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Las etiquetas de pesticidas enumeran el equipo de protección personal (PPE), que puede incluir lo siguiente:</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Guantes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Mandil</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Calzado resistente a productos químicos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Overol (tela)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Traje resistente a productos químicos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Casco resistente a productos químicos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Gafas protectoras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Respirador</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Para el control de plagas, es probable que se le indique que mezcle dos productos entre sí. En esta situación, usted o su empleador debe comparar las secciones del PPE de ambas etiquetas y elegir el PPE que se indica en la etiqueta y que proporciona la mayor protección. Por ejemplo, si un producto requiere de una camisa mangas largas y pantalones y el otro requiere de un traje resistente a productos químicos, debe usar el traje. Si uno necesita de un respirador y el otro no, debe usar el respirador requerido. Si se exigen dos respiradores diferentes, el empleador debe proporcionar el tipo adecuado de respirador y el cartucho que lo proteja de ambos productos.</a:t>
            </a:r>
            <a:endParaRPr lang="es-AR" sz="1100" kern="1200" dirty="0">
              <a:solidFill>
                <a:schemeClr val="tx1"/>
              </a:solidFill>
              <a:effectLst/>
              <a:latin typeface="+mn-lt"/>
              <a:ea typeface="+mn-ea"/>
              <a:cs typeface="+mn-cs"/>
            </a:endParaRPr>
          </a:p>
          <a:p>
            <a:r>
              <a:rPr lang="es-US" sz="1100" b="1" kern="1200" dirty="0">
                <a:solidFill>
                  <a:schemeClr val="tx1"/>
                </a:solidFill>
                <a:effectLst/>
                <a:latin typeface="+mn-lt"/>
                <a:ea typeface="+mn-ea"/>
                <a:cs typeface="+mn-cs"/>
              </a:rPr>
              <a:t>Notas para los instructores de manipuladores de pesticidas: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Cuando una etiqueta especifica overoles, el manipulador o el trabajador de ingreso anticipado debe usar overoles de </a:t>
            </a:r>
            <a:r>
              <a:rPr lang="es-US" sz="1100" u="sng" kern="1200" dirty="0">
                <a:solidFill>
                  <a:schemeClr val="tx1"/>
                </a:solidFill>
                <a:effectLst/>
                <a:latin typeface="+mn-lt"/>
                <a:ea typeface="+mn-ea"/>
                <a:cs typeface="+mn-cs"/>
              </a:rPr>
              <a:t>tela</a:t>
            </a:r>
            <a:r>
              <a:rPr lang="es-US" sz="1100" kern="1200" dirty="0">
                <a:solidFill>
                  <a:schemeClr val="tx1"/>
                </a:solidFill>
                <a:effectLst/>
                <a:latin typeface="+mn-lt"/>
                <a:ea typeface="+mn-ea"/>
                <a:cs typeface="+mn-cs"/>
              </a:rPr>
              <a:t>.  Si se requiere de resistencia contra productos químicos en todo el cuerpo (en muy raras ocasiones), la etiqueta especificará un traje resistente a este tipo de elementos.</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6AED232-A1D7-604F-8A20-3CE604C73822}" type="slidenum">
              <a:rPr lang="en-US" smtClean="0">
                <a:solidFill>
                  <a:prstClr val="black"/>
                </a:solidFill>
              </a:rPr>
              <a:pPr/>
              <a:t>108</a:t>
            </a:fld>
            <a:endParaRPr lang="en-US" dirty="0">
              <a:solidFill>
                <a:prstClr val="black"/>
              </a:solidFill>
            </a:endParaRPr>
          </a:p>
        </p:txBody>
      </p:sp>
    </p:spTree>
    <p:extLst>
      <p:ext uri="{BB962C8B-B14F-4D97-AF65-F5344CB8AC3E}">
        <p14:creationId xmlns:p14="http://schemas.microsoft.com/office/powerpoint/2010/main" val="251461905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Debe leer la etiqueta cuidadosamente para asegurarse de que entiende todos los requerimientos del PPE. Si solamente lee en forma rápida la etiqueta para obtener información sobre el PPE, es probable </a:t>
            </a:r>
            <a:r>
              <a:rPr lang="es-US" sz="1100" b="0" kern="1200" dirty="0">
                <a:solidFill>
                  <a:schemeClr val="tx1"/>
                </a:solidFill>
                <a:effectLst/>
                <a:latin typeface="+mn-lt"/>
                <a:ea typeface="+mn-ea"/>
                <a:cs typeface="+mn-cs"/>
              </a:rPr>
              <a:t>que no lea </a:t>
            </a:r>
            <a:r>
              <a:rPr lang="es-US" sz="1100" kern="1200" dirty="0">
                <a:solidFill>
                  <a:schemeClr val="tx1"/>
                </a:solidFill>
                <a:effectLst/>
                <a:latin typeface="+mn-lt"/>
                <a:ea typeface="+mn-ea"/>
                <a:cs typeface="+mn-cs"/>
              </a:rPr>
              <a:t>detalles importantes. </a:t>
            </a:r>
            <a:endParaRPr lang="es-AR" sz="1100" kern="1200" dirty="0">
              <a:solidFill>
                <a:schemeClr val="tx1"/>
              </a:solidFill>
              <a:effectLst/>
              <a:latin typeface="+mn-lt"/>
              <a:ea typeface="+mn-ea"/>
              <a:cs typeface="+mn-cs"/>
            </a:endParaRPr>
          </a:p>
          <a:p>
            <a:r>
              <a:rPr lang="es-US" sz="1100" kern="1200" dirty="0">
                <a:solidFill>
                  <a:schemeClr val="tx1"/>
                </a:solidFill>
                <a:effectLst/>
                <a:latin typeface="+mn-lt"/>
                <a:ea typeface="+mn-ea"/>
                <a:cs typeface="+mn-cs"/>
              </a:rPr>
              <a:t> </a:t>
            </a:r>
            <a:endParaRPr lang="es-AR" sz="1100" kern="1200" dirty="0">
              <a:solidFill>
                <a:schemeClr val="tx1"/>
              </a:solidFill>
              <a:effectLst/>
              <a:latin typeface="+mn-lt"/>
              <a:ea typeface="+mn-ea"/>
              <a:cs typeface="+mn-cs"/>
            </a:endParaRPr>
          </a:p>
          <a:p>
            <a:pPr marL="0" indent="0" defTabSz="966612">
              <a:buFont typeface="+mj-lt"/>
              <a:buNone/>
              <a:defRPr/>
            </a:pP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109</a:t>
            </a:fld>
            <a:endParaRPr lang="en-US" dirty="0">
              <a:solidFill>
                <a:prstClr val="black"/>
              </a:solidFill>
            </a:endParaRPr>
          </a:p>
        </p:txBody>
      </p:sp>
    </p:spTree>
    <p:extLst>
      <p:ext uri="{BB962C8B-B14F-4D97-AF65-F5344CB8AC3E}">
        <p14:creationId xmlns:p14="http://schemas.microsoft.com/office/powerpoint/2010/main" val="311275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defTabSz="966612">
              <a:buFont typeface="+mj-lt"/>
              <a:buAutoNum type="arabicPeriod"/>
              <a:defRPr/>
            </a:pPr>
            <a:r>
              <a:rPr lang="es-US" sz="1100" kern="1200" dirty="0">
                <a:solidFill>
                  <a:schemeClr val="tx1"/>
                </a:solidFill>
                <a:effectLst/>
                <a:latin typeface="+mn-lt"/>
                <a:ea typeface="+mn-ea"/>
                <a:cs typeface="+mn-cs"/>
              </a:rPr>
              <a:t>Debe entender en qué lugares puede encontrar pesticidas o residuos de pesticidas en su lugar de trabajo. Incluso las personas que no mezclan, cargan ni aplican pesticidas pueden estar en contacto con estos materiales o sus residuos. Puede estar expuesto a pesticidas concentrados o diluidos y también con sus residuos. </a:t>
            </a:r>
            <a:r>
              <a:rPr lang="en-US" sz="1100" dirty="0"/>
              <a:t> </a:t>
            </a:r>
          </a:p>
          <a:p>
            <a:pPr marL="241653" indent="-241653" defTabSz="966612">
              <a:buFont typeface="+mj-lt"/>
              <a:buAutoNum type="arabicPeriod"/>
              <a:defRPr/>
            </a:pPr>
            <a:r>
              <a:rPr lang="es-US" sz="1100" kern="1200" dirty="0">
                <a:solidFill>
                  <a:schemeClr val="tx1"/>
                </a:solidFill>
                <a:effectLst/>
                <a:latin typeface="+mn-lt"/>
                <a:ea typeface="+mn-ea"/>
                <a:cs typeface="+mn-cs"/>
              </a:rPr>
              <a:t>Los pesticidas y sus residuos pueden encontrarse en los siguientes lugares:</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Hojas, tallos y frutos de plantas tratadas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Suelos donde se aplicaron pesticidas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Agua o equipos de riego si los pesticidas se aplican con un sistema de irrigación</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En el aire (en forma de gota, polvillo o vapor)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Equipos de aplicación</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Dentro o en la superficie de los contenedores de pesticidas (incluidos los contenedores de pesticidas vacíos)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En forma de deriva de una aplicación cercana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Lugares de mezcla o carga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Almacenamientos de pesticidas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Equipos de protección personal contaminados (manipuladores)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Dispositivos de medición usados para mezclar y cargar (que incluyen la balanza) (manipuladores)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Lugares donde los manipuladores se quitan el equipo de protección personal después de completar una aplicación (manipuladores)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Contenedores de pesticidas vacíos y las herramientas para abrirlos (manipuladores)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Herramientas para desconectar las boquillas (manipuladores)</a:t>
            </a: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Cabinas de tractor que se usan para aplicaciones de pesticidas (manipuladores)</a:t>
            </a:r>
            <a:endParaRPr lang="en-US" sz="1100" dirty="0"/>
          </a:p>
          <a:p>
            <a:pPr defTabSz="966612">
              <a:defRPr/>
            </a:pPr>
            <a:endParaRPr lang="en-US" altLang="es-MX" sz="1100" b="1" dirty="0"/>
          </a:p>
          <a:p>
            <a:pPr defTabSz="966612">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41653" indent="-241653" defTabSz="966612">
              <a:buFont typeface="+mj-lt"/>
              <a:buAutoNum type="arabicPeriod"/>
              <a:defRPr/>
            </a:pPr>
            <a:r>
              <a:rPr lang="es-US" sz="1100" kern="1200" dirty="0">
                <a:solidFill>
                  <a:schemeClr val="tx1"/>
                </a:solidFill>
                <a:effectLst/>
                <a:latin typeface="+mn-lt"/>
                <a:ea typeface="+mn-ea"/>
                <a:cs typeface="+mn-cs"/>
              </a:rPr>
              <a:t>Asegúrese de analizar esta información con situaciones que sean relevantes para los trabajadores y manipuladores. Por ejemplo, algunos operarios de tractores pueden estar en contacto con residuos de pesticidas en tractores que no fueron descontaminados después de una aplicación de pesticidas.</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30364163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Si se indica un elemento "resistente a productos químicos" en la etiqueta, se refiere al PPE que está fabricado de un material que no permite el paso de una cantidad medible de sustancia química. Es probable que vea "resistente a productos químicos" para describir un PPE determinado, con guantes, calzado, trajes o mandiles.</a:t>
            </a:r>
            <a:r>
              <a:rPr lang="es-US" sz="1100" u="sng" kern="1200" dirty="0">
                <a:solidFill>
                  <a:schemeClr val="tx1"/>
                </a:solidFill>
                <a:effectLst/>
                <a:latin typeface="+mn-lt"/>
                <a:ea typeface="+mn-ea"/>
                <a:cs typeface="+mn-cs"/>
              </a:rPr>
              <a:t>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Algunos ejemplos de materiales resistentes a las sustancias químicas incluyen nitrilo, natural, neopreno, caucho laminado y cloruro de polivinilo.</a:t>
            </a:r>
            <a:endParaRPr lang="es-AR" sz="1100" kern="1200" dirty="0">
              <a:solidFill>
                <a:schemeClr val="tx1"/>
              </a:solidFill>
              <a:effectLst/>
              <a:latin typeface="+mn-lt"/>
              <a:ea typeface="+mn-ea"/>
              <a:cs typeface="+mn-cs"/>
            </a:endParaRPr>
          </a:p>
          <a:p>
            <a:pPr marL="0" indent="0">
              <a:buFont typeface="+mj-lt"/>
              <a:buNone/>
            </a:pP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110</a:t>
            </a:fld>
            <a:endParaRPr lang="en-US" dirty="0">
              <a:solidFill>
                <a:prstClr val="black"/>
              </a:solidFill>
            </a:endParaRPr>
          </a:p>
        </p:txBody>
      </p:sp>
    </p:spTree>
    <p:extLst>
      <p:ext uri="{BB962C8B-B14F-4D97-AF65-F5344CB8AC3E}">
        <p14:creationId xmlns:p14="http://schemas.microsoft.com/office/powerpoint/2010/main" val="59428344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Del mismo modo, algunas etiquetas requieren que el PPE sea de un material "impermeable", que no permite que una cantidad medible de agua o pesticidas disueltos en agua pasen por el elemento durante el uso.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111</a:t>
            </a:fld>
            <a:endParaRPr lang="en-US" dirty="0">
              <a:solidFill>
                <a:prstClr val="black"/>
              </a:solidFill>
            </a:endParaRPr>
          </a:p>
        </p:txBody>
      </p:sp>
    </p:spTree>
    <p:extLst>
      <p:ext uri="{BB962C8B-B14F-4D97-AF65-F5344CB8AC3E}">
        <p14:creationId xmlns:p14="http://schemas.microsoft.com/office/powerpoint/2010/main" val="292682876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El PPE reutilizable debe limpiarse después del uso.</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El PPE desechable debe tirarse luego de la jornada laboral o si se ensució con pesticidas.</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112</a:t>
            </a:fld>
            <a:endParaRPr lang="en-US" dirty="0">
              <a:solidFill>
                <a:prstClr val="black"/>
              </a:solidFill>
            </a:endParaRPr>
          </a:p>
        </p:txBody>
      </p:sp>
    </p:spTree>
    <p:extLst>
      <p:ext uri="{BB962C8B-B14F-4D97-AF65-F5344CB8AC3E}">
        <p14:creationId xmlns:p14="http://schemas.microsoft.com/office/powerpoint/2010/main" val="420292727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overoles y trajes resistentes a productos químicos deben ser sueltos; prendas de una o dos piezas que cubran, como mínimo, todo el cuerpo, excepto la cabeza, las manos y los pies.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diferencia entre los overoles y un traje resistente a sustancias químicas es el material en que están fabricados. Los overoles son de paño o tela y los trajes resistentes a productos químicos están fabricados de un material resistente a dichas sustancias.</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113</a:t>
            </a:fld>
            <a:endParaRPr lang="en-US" dirty="0">
              <a:solidFill>
                <a:prstClr val="black"/>
              </a:solidFill>
            </a:endParaRPr>
          </a:p>
        </p:txBody>
      </p:sp>
    </p:spTree>
    <p:extLst>
      <p:ext uri="{BB962C8B-B14F-4D97-AF65-F5344CB8AC3E}">
        <p14:creationId xmlns:p14="http://schemas.microsoft.com/office/powerpoint/2010/main" val="216710306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etiqueta puede requerir de un mandil resistente a productos químicos si fuera necesario para protegerse en una situación en que un pesticida podría salpicar, por ejemplo mientras se mezcla o se desconecta la manguera del equipo de aplicación. El mandil debe ser lo suficientemente largo como para cubrir el frente del cuerpo desde la mitad del pecho hasta la rodilla. </a:t>
            </a:r>
            <a:endParaRPr lang="es-AR" sz="1100" kern="1200" dirty="0">
              <a:solidFill>
                <a:schemeClr val="tx1"/>
              </a:solidFill>
              <a:effectLst/>
              <a:latin typeface="+mn-lt"/>
              <a:ea typeface="+mn-ea"/>
              <a:cs typeface="+mn-cs"/>
            </a:endParaRPr>
          </a:p>
          <a:p>
            <a:r>
              <a:rPr lang="es-US" sz="1100" kern="1200" dirty="0">
                <a:solidFill>
                  <a:schemeClr val="tx1"/>
                </a:solidFill>
                <a:effectLst/>
                <a:latin typeface="+mn-lt"/>
                <a:ea typeface="+mn-ea"/>
                <a:cs typeface="+mn-cs"/>
              </a:rPr>
              <a:t>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114</a:t>
            </a:fld>
            <a:endParaRPr lang="en-US" dirty="0">
              <a:solidFill>
                <a:prstClr val="black"/>
              </a:solidFill>
            </a:endParaRPr>
          </a:p>
        </p:txBody>
      </p:sp>
    </p:spTree>
    <p:extLst>
      <p:ext uri="{BB962C8B-B14F-4D97-AF65-F5344CB8AC3E}">
        <p14:creationId xmlns:p14="http://schemas.microsoft.com/office/powerpoint/2010/main" val="163471277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Algunas etiquetas de pesticidas simplemente requerirán de protección en la cabeza, mientras que otras indicarán que debe usarse un casco resistente a productos químicos. Si se especifica el uso de este tipo de cascos, debe ser un gorro o sombrero con borde ancho.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115</a:t>
            </a:fld>
            <a:endParaRPr lang="en-US" dirty="0">
              <a:solidFill>
                <a:prstClr val="black"/>
              </a:solidFill>
            </a:endParaRPr>
          </a:p>
        </p:txBody>
      </p:sp>
    </p:spTree>
    <p:extLst>
      <p:ext uri="{BB962C8B-B14F-4D97-AF65-F5344CB8AC3E}">
        <p14:creationId xmlns:p14="http://schemas.microsoft.com/office/powerpoint/2010/main" val="35343865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Si la etiqueta indica el uso de un sombrero o protección para la cabeza, debe usar algo que no sea de un material absorbente, que pueda lavar con agua y jabón al finalizar la tarea de manipulación.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Durante las actividades de manipulación no debe usar gorros como los de béisbol. </a:t>
            </a:r>
            <a:endParaRPr lang="es-AR" sz="1100" kern="1200" dirty="0">
              <a:solidFill>
                <a:schemeClr val="tx1"/>
              </a:solidFill>
              <a:effectLst/>
              <a:latin typeface="+mn-lt"/>
              <a:ea typeface="+mn-ea"/>
              <a:cs typeface="+mn-cs"/>
            </a:endParaRPr>
          </a:p>
          <a:p>
            <a:pPr marL="0" indent="0">
              <a:buFont typeface="+mj-lt"/>
              <a:buNone/>
            </a:pP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116</a:t>
            </a:fld>
            <a:endParaRPr lang="en-US" dirty="0">
              <a:solidFill>
                <a:prstClr val="black"/>
              </a:solidFill>
            </a:endParaRPr>
          </a:p>
        </p:txBody>
      </p:sp>
    </p:spTree>
    <p:extLst>
      <p:ext uri="{BB962C8B-B14F-4D97-AF65-F5344CB8AC3E}">
        <p14:creationId xmlns:p14="http://schemas.microsoft.com/office/powerpoint/2010/main" val="387961081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Las opciones de protección ocular incluyen anteojos de seguridad con protección frontal, en la frente y la sien; gafas de protección contra salpicaduras de productos químicos; protectores faciales; y respiradores que cubran toda la cara. Las personas que usan anteojos de lectura deben optar por un protector facial que les permita leer sin problemas la etiqueta mientras mezclan el producto.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Si la etiqueta indica "protección ocular", puede usar cualquiera de las opciones que se enumeran aquí. Si la etiqueta especifica un tipo de protección ocular (por ejemplo, protección facial), debe usar esa protección ocular específica.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117</a:t>
            </a:fld>
            <a:endParaRPr lang="en-US" dirty="0">
              <a:solidFill>
                <a:prstClr val="black"/>
              </a:solidFill>
            </a:endParaRPr>
          </a:p>
        </p:txBody>
      </p:sp>
    </p:spTree>
    <p:extLst>
      <p:ext uri="{BB962C8B-B14F-4D97-AF65-F5344CB8AC3E}">
        <p14:creationId xmlns:p14="http://schemas.microsoft.com/office/powerpoint/2010/main" val="90635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Si bien algunas etiquetas recomiendan zapatos y calcetines, las etiquetas que requieren que los manipuladores usen calzado resistente a productos químicos se refieren a fundas de zapatos, botas o calzado fabricadas de un material resistente a dichas sustancias, como el caucho o el vinilo.</a:t>
            </a:r>
            <a:r>
              <a:rPr lang="es-US" sz="1100" b="1" kern="1200" dirty="0">
                <a:solidFill>
                  <a:schemeClr val="tx1"/>
                </a:solidFill>
                <a:effectLst/>
                <a:latin typeface="+mn-lt"/>
                <a:ea typeface="+mn-ea"/>
                <a:cs typeface="+mn-cs"/>
              </a:rPr>
              <a:t> </a:t>
            </a:r>
            <a:endParaRPr lang="es-AR" sz="1100" kern="1200" dirty="0">
              <a:solidFill>
                <a:schemeClr val="tx1"/>
              </a:solidFill>
              <a:effectLst/>
              <a:latin typeface="+mn-lt"/>
              <a:ea typeface="+mn-ea"/>
              <a:cs typeface="+mn-cs"/>
            </a:endParaRPr>
          </a:p>
          <a:p>
            <a:r>
              <a:rPr lang="es-US" sz="1100" kern="1200" dirty="0">
                <a:solidFill>
                  <a:schemeClr val="tx1"/>
                </a:solidFill>
                <a:effectLst/>
                <a:latin typeface="+mn-lt"/>
                <a:ea typeface="+mn-ea"/>
                <a:cs typeface="+mn-cs"/>
              </a:rPr>
              <a:t>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118</a:t>
            </a:fld>
            <a:endParaRPr lang="en-US" dirty="0">
              <a:solidFill>
                <a:prstClr val="black"/>
              </a:solidFill>
            </a:endParaRPr>
          </a:p>
        </p:txBody>
      </p:sp>
    </p:spTree>
    <p:extLst>
      <p:ext uri="{BB962C8B-B14F-4D97-AF65-F5344CB8AC3E}">
        <p14:creationId xmlns:p14="http://schemas.microsoft.com/office/powerpoint/2010/main" val="157910614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Si la etiqueta indica que debe usar guantes, deben usarse durante todas las tareas de manipulación, que incluye la reparación del equipo de aplicación y el ajuste de las boquillas.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guantes deben ser del tipo que se indica en la etiqueta. Muchas etiquetas indicarán el tipo de material de los guantes (por ejemplo, nitrilo) o que pueden ser de cualquier material impermeable o resistente a productos químicos.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Si manipula pesticidas, no debe usar guantes de algodón, gamuza o cuero, a menos que se indique lo contrario en la etiqueta. Estos materiales absorben los pesticidas y no lo protegerán de estos productos. </a:t>
            </a:r>
            <a:endParaRPr lang="es-AR" sz="1100" kern="1200" dirty="0">
              <a:solidFill>
                <a:schemeClr val="tx1"/>
              </a:solidFill>
              <a:effectLst/>
              <a:latin typeface="+mn-lt"/>
              <a:ea typeface="+mn-ea"/>
              <a:cs typeface="+mn-cs"/>
            </a:endParaRPr>
          </a:p>
          <a:p>
            <a:endParaRPr lang="en-US" sz="13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119</a:t>
            </a:fld>
            <a:endParaRPr lang="en-US" dirty="0">
              <a:solidFill>
                <a:prstClr val="black"/>
              </a:solidFill>
            </a:endParaRPr>
          </a:p>
        </p:txBody>
      </p:sp>
    </p:spTree>
    <p:extLst>
      <p:ext uri="{BB962C8B-B14F-4D97-AF65-F5344CB8AC3E}">
        <p14:creationId xmlns:p14="http://schemas.microsoft.com/office/powerpoint/2010/main" val="4294011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kern="1200" dirty="0">
                <a:solidFill>
                  <a:schemeClr val="tx1"/>
                </a:solidFill>
                <a:effectLst/>
                <a:latin typeface="+mn-lt"/>
                <a:ea typeface="+mn-ea"/>
                <a:cs typeface="+mn-cs"/>
              </a:rPr>
              <a:t>Los pesticidas y sus residuos pueden ingresar en su cuerpo.</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a:t>
            </a:fld>
            <a:endParaRPr lang="en-US" dirty="0"/>
          </a:p>
        </p:txBody>
      </p:sp>
    </p:spTree>
    <p:extLst>
      <p:ext uri="{BB962C8B-B14F-4D97-AF65-F5344CB8AC3E}">
        <p14:creationId xmlns:p14="http://schemas.microsoft.com/office/powerpoint/2010/main" val="332684857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forros de guantes separables y fabricados de una tela liviana y fina pueden usarse debajo de guantes resistentes a productos químicos siempre que </a:t>
            </a:r>
            <a:r>
              <a:rPr lang="es-US" sz="1100" u="sng" kern="1200" dirty="0">
                <a:solidFill>
                  <a:schemeClr val="tx1"/>
                </a:solidFill>
                <a:effectLst/>
                <a:latin typeface="+mn-lt"/>
                <a:ea typeface="+mn-ea"/>
                <a:cs typeface="+mn-cs"/>
              </a:rPr>
              <a:t>no</a:t>
            </a:r>
            <a:r>
              <a:rPr lang="es-US" sz="1100" kern="1200" dirty="0">
                <a:solidFill>
                  <a:schemeClr val="tx1"/>
                </a:solidFill>
                <a:effectLst/>
                <a:latin typeface="+mn-lt"/>
                <a:ea typeface="+mn-ea"/>
                <a:cs typeface="+mn-cs"/>
              </a:rPr>
              <a:t> estén expuestos a sustancias químicas si se salen de los guantes. Si se usan, los forros de guantes separables deben descartarse luego de las 10 horas de uso o dentro de las 24 horas luego de la primera vez que se los puso, lo que suceda primero. Debe quitárselos si entran en contacto directo con el pesticida, y no pueden reutilizarse.</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forros de guante separables no deben confundirse con guantes de algodón o forrados en lana, que no están permitidos porque podrían absorber pesticidas y contaminar al manipulador. </a:t>
            </a:r>
            <a:endParaRPr lang="es-AR" sz="1100" kern="1200" dirty="0">
              <a:solidFill>
                <a:schemeClr val="tx1"/>
              </a:solidFill>
              <a:effectLst/>
              <a:latin typeface="+mn-lt"/>
              <a:ea typeface="+mn-ea"/>
              <a:cs typeface="+mn-cs"/>
            </a:endParaRPr>
          </a:p>
          <a:p>
            <a:pPr marL="0" indent="0">
              <a:buFont typeface="+mj-lt"/>
              <a:buNone/>
            </a:pP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120</a:t>
            </a:fld>
            <a:endParaRPr lang="en-US" dirty="0">
              <a:solidFill>
                <a:prstClr val="black"/>
              </a:solidFill>
            </a:endParaRPr>
          </a:p>
        </p:txBody>
      </p:sp>
    </p:spTree>
    <p:extLst>
      <p:ext uri="{BB962C8B-B14F-4D97-AF65-F5344CB8AC3E}">
        <p14:creationId xmlns:p14="http://schemas.microsoft.com/office/powerpoint/2010/main" val="168339681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respiradores son importantes si es probable la exposición a gotas o vapores que son tóxicos al inhalarse.</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Si la etiqueta del pesticida indica que se necesita un equipo respiratorio, el tipo de respirador se identificará con las siglas "NIOSH" y "TC" seguidas de un sistema de codificación (por ejemplo, TC-23C). Estas siglas informan al manipulador que el Instituto Nacional de Seguridad y Salud Ocupacional (NIOSH) probó y certificó (TC) el equipo que se indica en la etiqueta.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Si se necesitara un cartucho, se identificará mediante una descripción o una abreviatura (por ejemplo, cartucho de filtrado de vapor orgánico [OV]). Algunas veces, las etiquetas de pesticidas también requieren filtros que se adaptan a los cartuchos (que a menudo se llaman "</a:t>
            </a:r>
            <a:r>
              <a:rPr lang="es-US" sz="1100" kern="1200" dirty="0" err="1">
                <a:solidFill>
                  <a:schemeClr val="tx1"/>
                </a:solidFill>
                <a:effectLst/>
                <a:latin typeface="+mn-lt"/>
                <a:ea typeface="+mn-ea"/>
                <a:cs typeface="+mn-cs"/>
              </a:rPr>
              <a:t>prefiltros</a:t>
            </a:r>
            <a:r>
              <a:rPr lang="es-US" sz="1100" kern="1200" dirty="0">
                <a:solidFill>
                  <a:schemeClr val="tx1"/>
                </a:solidFill>
                <a:effectLst/>
                <a:latin typeface="+mn-lt"/>
                <a:ea typeface="+mn-ea"/>
                <a:cs typeface="+mn-cs"/>
              </a:rPr>
              <a:t>"). Se identifican mediante el código de prueba y certificación TC-84A, por el tipo de material con el que puede usarse el filtro (N, R, P, HE) y la cantidad que puede filtrar (95, 99, 100).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121</a:t>
            </a:fld>
            <a:endParaRPr lang="en-US" dirty="0">
              <a:solidFill>
                <a:prstClr val="black"/>
              </a:solidFill>
            </a:endParaRPr>
          </a:p>
        </p:txBody>
      </p:sp>
    </p:spTree>
    <p:extLst>
      <p:ext uri="{BB962C8B-B14F-4D97-AF65-F5344CB8AC3E}">
        <p14:creationId xmlns:p14="http://schemas.microsoft.com/office/powerpoint/2010/main" val="206927121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respiradores, cartuchos y filtros son específicos del producto y la tarea. Por lo tanto, es imprescindible que use el equipo especificado en la etiqueta para la actividad de manipulación que realice.</a:t>
            </a:r>
            <a:endParaRPr lang="es-AR" sz="1100" kern="1200" dirty="0">
              <a:solidFill>
                <a:schemeClr val="tx1"/>
              </a:solidFill>
              <a:effectLst/>
              <a:latin typeface="+mn-lt"/>
              <a:ea typeface="+mn-ea"/>
              <a:cs typeface="+mn-cs"/>
            </a:endParaRPr>
          </a:p>
          <a:p>
            <a:r>
              <a:rPr lang="es-US" sz="1100" b="1" kern="1200" dirty="0">
                <a:solidFill>
                  <a:schemeClr val="tx1"/>
                </a:solidFill>
                <a:effectLst/>
                <a:latin typeface="+mn-lt"/>
                <a:ea typeface="+mn-ea"/>
                <a:cs typeface="+mn-cs"/>
              </a:rPr>
              <a:t>Notas para los instructores de manipuladores de pesticidas: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El sitio Recursos sobre pesticidas (PERC) (http://pesticideresources.org/wps/inventory.html) tiene información adecuada que ofrece datos sobre cartuchos, recipientes, filtros y respiradores en general.</a:t>
            </a:r>
            <a:endParaRPr lang="es-AR" sz="1100" kern="1200" dirty="0">
              <a:solidFill>
                <a:schemeClr val="tx1"/>
              </a:solidFill>
              <a:effectLst/>
              <a:latin typeface="+mn-lt"/>
              <a:ea typeface="+mn-ea"/>
              <a:cs typeface="+mn-cs"/>
            </a:endParaRPr>
          </a:p>
          <a:p>
            <a:r>
              <a:rPr lang="es-US" sz="1100" kern="1200" dirty="0">
                <a:solidFill>
                  <a:schemeClr val="tx1"/>
                </a:solidFill>
                <a:effectLst/>
                <a:latin typeface="+mn-lt"/>
                <a:ea typeface="+mn-ea"/>
                <a:cs typeface="+mn-cs"/>
              </a:rPr>
              <a:t>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122</a:t>
            </a:fld>
            <a:endParaRPr lang="en-US" dirty="0">
              <a:solidFill>
                <a:prstClr val="black"/>
              </a:solidFill>
            </a:endParaRPr>
          </a:p>
        </p:txBody>
      </p:sp>
    </p:spTree>
    <p:extLst>
      <p:ext uri="{BB962C8B-B14F-4D97-AF65-F5344CB8AC3E}">
        <p14:creationId xmlns:p14="http://schemas.microsoft.com/office/powerpoint/2010/main" val="38005313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El empleador es responsable de garantizar que, si usa pesticidas que requieren protección respiratoria, reciba una evaluación médica, capacitación sobre uso y mantenimiento del respirador, y prueba de ajuste del respirador, sin cargo, antes de que use los respiradores que se indican en la etiqueta. </a:t>
            </a:r>
            <a:endParaRPr lang="es-AR" sz="1100" kern="1200" dirty="0">
              <a:solidFill>
                <a:schemeClr val="tx1"/>
              </a:solidFill>
              <a:effectLst/>
              <a:latin typeface="+mn-lt"/>
              <a:ea typeface="+mn-ea"/>
              <a:cs typeface="+mn-cs"/>
            </a:endParaRPr>
          </a:p>
          <a:p>
            <a:r>
              <a:rPr lang="es-US" sz="1100" b="1" kern="1200" dirty="0">
                <a:solidFill>
                  <a:schemeClr val="tx1"/>
                </a:solidFill>
                <a:effectLst/>
                <a:latin typeface="+mn-lt"/>
                <a:ea typeface="+mn-ea"/>
                <a:cs typeface="+mn-cs"/>
              </a:rPr>
              <a:t>Notas para los instructores de manipuladores de pesticidas: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El instructor es responsable de informar a todos los manipuladores que el empleador debe cumplir con estos requisitos antes de que el manipulador trabaje con un pesticida que requiere de protección respiratoria.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Cada elemento del programa de protección respiratoria debe estar documentado por el empleador.</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123</a:t>
            </a:fld>
            <a:endParaRPr lang="en-US" dirty="0">
              <a:solidFill>
                <a:prstClr val="black"/>
              </a:solidFill>
            </a:endParaRPr>
          </a:p>
        </p:txBody>
      </p:sp>
    </p:spTree>
    <p:extLst>
      <p:ext uri="{BB962C8B-B14F-4D97-AF65-F5344CB8AC3E}">
        <p14:creationId xmlns:p14="http://schemas.microsoft.com/office/powerpoint/2010/main" val="235296435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Si la etiqueta de un pesticida requiere que use un respirador, su empleador debe asegurarse de que está lo suficientemente sano como para usar el tipo de respirador, según las condiciones de trabajo anticipadas, sin sufrir efectos adversos para la salud. Esto se logra mediante una evaluación médica </a:t>
            </a:r>
            <a:r>
              <a:rPr lang="es-US" sz="1100" u="sng" kern="1200" dirty="0">
                <a:solidFill>
                  <a:schemeClr val="tx1"/>
                </a:solidFill>
                <a:effectLst/>
                <a:latin typeface="+mn-lt"/>
                <a:ea typeface="+mn-ea"/>
                <a:cs typeface="+mn-cs"/>
              </a:rPr>
              <a:t>antes</a:t>
            </a:r>
            <a:r>
              <a:rPr lang="es-US" sz="1100" kern="1200" dirty="0">
                <a:solidFill>
                  <a:schemeClr val="tx1"/>
                </a:solidFill>
                <a:effectLst/>
                <a:latin typeface="+mn-lt"/>
                <a:ea typeface="+mn-ea"/>
                <a:cs typeface="+mn-cs"/>
              </a:rPr>
              <a:t> de que se le permita usar el respirador y llevar a cabo la prueba de ajuste.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Durante la evaluación médica, el médico o el profesional médico debe obtener la información que se indica en el cuestionario de los antecedentes médicos de la OSHA. Por lo general, eso se logra pidiéndole que complete un cuestionario de antecedentes médicos confidencial.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Según la información que proporcione, un médico o profesional médico puede requerir que programe una visita de seguimiento o proporcione más información para determinar si está físicamente apto para usar ese tipo de respirador, según las condiciones de trabajo anticipadas.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Las evaluaciones médicas reiteradas, por lo general, no se requieren todos los años, pero solo si existe un cambio en las condiciones de cómo se usa el respirador o en su estado de salud. Además, el formulario de autorización médica del profesional médico puede incluir un límite de tiempo.</a:t>
            </a:r>
            <a:endParaRPr lang="es-AR" sz="1100" kern="1200" dirty="0">
              <a:solidFill>
                <a:schemeClr val="tx1"/>
              </a:solidFill>
              <a:effectLst/>
              <a:latin typeface="+mn-lt"/>
              <a:ea typeface="+mn-ea"/>
              <a:cs typeface="+mn-cs"/>
            </a:endParaRPr>
          </a:p>
          <a:p>
            <a:r>
              <a:rPr lang="es-US" sz="1100" kern="1200" dirty="0">
                <a:solidFill>
                  <a:schemeClr val="tx1"/>
                </a:solidFill>
                <a:effectLst/>
                <a:latin typeface="+mn-lt"/>
                <a:ea typeface="+mn-ea"/>
                <a:cs typeface="+mn-cs"/>
              </a:rPr>
              <a:t>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124</a:t>
            </a:fld>
            <a:endParaRPr lang="en-US" dirty="0">
              <a:solidFill>
                <a:prstClr val="black"/>
              </a:solidFill>
            </a:endParaRPr>
          </a:p>
        </p:txBody>
      </p:sp>
    </p:spTree>
    <p:extLst>
      <p:ext uri="{BB962C8B-B14F-4D97-AF65-F5344CB8AC3E}">
        <p14:creationId xmlns:p14="http://schemas.microsoft.com/office/powerpoint/2010/main" val="7132342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Para que proteja, el respirador debe adaptarse a su rostro de manera adecuada.</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Si se le da autorización médica, su empleador debe asegurarse de que el tipo, modelo y tamaño del respirador que usará se adapte de manera correcta. Es necesario probar el ajuste del respirador antes de usarlo y por lo menos una vez al año después de eso.</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Las pruebas de ajuste deben repetirse en los siguientes casos: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El respirador que usa cambia.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Hubo cambios importantes en el tamaño o la forma de su rostro, que podría tener consecuencias en el ajuste del respirador. Algunos de estos cambios pueden incluir:</a:t>
            </a:r>
            <a:endParaRPr lang="es-AR" sz="11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US" sz="1100" kern="1200" dirty="0">
                <a:solidFill>
                  <a:schemeClr val="tx1"/>
                </a:solidFill>
                <a:effectLst/>
                <a:latin typeface="+mn-lt"/>
                <a:ea typeface="+mn-ea"/>
                <a:cs typeface="+mn-cs"/>
              </a:rPr>
              <a:t>Descenso o aumento de peso de más de 20 libras</a:t>
            </a:r>
            <a:endParaRPr lang="es-AR" sz="11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US" sz="1100" kern="1200" dirty="0">
                <a:solidFill>
                  <a:schemeClr val="tx1"/>
                </a:solidFill>
                <a:effectLst/>
                <a:latin typeface="+mn-lt"/>
                <a:ea typeface="+mn-ea"/>
                <a:cs typeface="+mn-cs"/>
              </a:rPr>
              <a:t>Cirugía dental</a:t>
            </a:r>
            <a:endParaRPr lang="es-AR" sz="11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US" sz="1100" kern="1200" dirty="0">
                <a:solidFill>
                  <a:schemeClr val="tx1"/>
                </a:solidFill>
                <a:effectLst/>
                <a:latin typeface="+mn-lt"/>
                <a:ea typeface="+mn-ea"/>
                <a:cs typeface="+mn-cs"/>
              </a:rPr>
              <a:t>Lesión importante en la mandíbula</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También es importante destacar que el vello facial interfiere en el hermetismo de un respirador ajustado. Si decide no afeitarse, no podrá realizar tareas que requieran de un respirador o deberá usar uno suelto (como el respirador con purificador de aire motorizado, PAPR).</a:t>
            </a:r>
            <a:endParaRPr lang="es-AR" sz="1100" kern="1200" dirty="0">
              <a:solidFill>
                <a:schemeClr val="tx1"/>
              </a:solidFill>
              <a:effectLst/>
              <a:latin typeface="+mn-lt"/>
              <a:ea typeface="+mn-ea"/>
              <a:cs typeface="+mn-cs"/>
            </a:endParaRPr>
          </a:p>
          <a:p>
            <a:r>
              <a:rPr lang="es-US" sz="1100" kern="1200" dirty="0">
                <a:solidFill>
                  <a:schemeClr val="tx1"/>
                </a:solidFill>
                <a:effectLst/>
                <a:latin typeface="+mn-lt"/>
                <a:ea typeface="+mn-ea"/>
                <a:cs typeface="+mn-cs"/>
              </a:rPr>
              <a:t>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125</a:t>
            </a:fld>
            <a:endParaRPr lang="en-US" dirty="0">
              <a:solidFill>
                <a:prstClr val="black"/>
              </a:solidFill>
            </a:endParaRPr>
          </a:p>
        </p:txBody>
      </p:sp>
    </p:spTree>
    <p:extLst>
      <p:ext uri="{BB962C8B-B14F-4D97-AF65-F5344CB8AC3E}">
        <p14:creationId xmlns:p14="http://schemas.microsoft.com/office/powerpoint/2010/main" val="276353439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Una vez que tenga la autorización médica, también debe recibir capacitación antes de usar el respirador y, por lo menos una vez al año después de eso, sobre cómo usarlo y cuidarlo de manera correcta. La capacitación también debe contemplar situaciones en que el respirador proporciona o no protección.</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Debe volver a capacitarse si no demuestra un uso o mantenimiento adecuado del equipo. </a:t>
            </a:r>
            <a:endParaRPr lang="es-AR" sz="1100" kern="1200" dirty="0">
              <a:solidFill>
                <a:schemeClr val="tx1"/>
              </a:solidFill>
              <a:effectLst/>
              <a:latin typeface="+mn-lt"/>
              <a:ea typeface="+mn-ea"/>
              <a:cs typeface="+mn-cs"/>
            </a:endParaRPr>
          </a:p>
          <a:p>
            <a:r>
              <a:rPr lang="es-US" sz="1100" kern="1200" dirty="0">
                <a:solidFill>
                  <a:schemeClr val="tx1"/>
                </a:solidFill>
                <a:effectLst/>
                <a:latin typeface="+mn-lt"/>
                <a:ea typeface="+mn-ea"/>
                <a:cs typeface="+mn-cs"/>
              </a:rPr>
              <a:t>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126</a:t>
            </a:fld>
            <a:endParaRPr lang="en-US" dirty="0"/>
          </a:p>
        </p:txBody>
      </p:sp>
    </p:spTree>
    <p:extLst>
      <p:ext uri="{BB962C8B-B14F-4D97-AF65-F5344CB8AC3E}">
        <p14:creationId xmlns:p14="http://schemas.microsoft.com/office/powerpoint/2010/main" val="367197106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Aplicación terrestre: Coloque las botamangas sobre las botas para evitar que los pesticidas ingresen en las botas. Coloque las mangas por encima de los guantes para evitar que los pesticidas ingresen en los guantes.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Aplicación aérea: Coloque las botamangas sobre las botas para evitar que los pesticidas ingresen en las botas. Coloque los guantes por encima de las mangas para evitar que los pesticidas ingresen en las mangas.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overoles que tienen elástico en la muñeca y en el tobillo ayudan a garantizar que no haya espacio entre la manga y el guante o la botamanga y la bota. </a:t>
            </a:r>
            <a:endParaRPr lang="es-AR" sz="1100" kern="1200" dirty="0">
              <a:solidFill>
                <a:schemeClr val="tx1"/>
              </a:solidFill>
              <a:effectLst/>
              <a:latin typeface="+mn-lt"/>
              <a:ea typeface="+mn-ea"/>
              <a:cs typeface="+mn-cs"/>
            </a:endParaRPr>
          </a:p>
          <a:p>
            <a:r>
              <a:rPr lang="es-US" sz="1100" b="1" kern="1200" dirty="0">
                <a:solidFill>
                  <a:schemeClr val="tx1"/>
                </a:solidFill>
                <a:effectLst/>
                <a:latin typeface="+mn-lt"/>
                <a:ea typeface="+mn-ea"/>
                <a:cs typeface="+mn-cs"/>
              </a:rPr>
              <a:t>Notas para los instructores de manipuladores de pesticidas: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manipuladores de pesticidas pueden tener dudas con respecto a si deben meter las mangas dentro de los guantes o los guantes en las mangas cuando aplican pesticidas. Es probable que tengan la misma duda relacionada con las botamangas de los pantalones y las botas.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Una buena manera de presentar la disposición correcta es imitar una aplicación terrestre y una aplicación de pesticidas de altura. Pida a los manipuladores que piensen sobre estas dos situaciones y cómo pueden prevenir mejor que el rocío del pesticida ingrese y quede atrapado en la botas o se deslice dentro de los guantes y mangas. </a:t>
            </a:r>
            <a:endParaRPr lang="es-AR" sz="1100" kern="1200" dirty="0">
              <a:solidFill>
                <a:schemeClr val="tx1"/>
              </a:solidFill>
              <a:effectLst/>
              <a:latin typeface="+mn-lt"/>
              <a:ea typeface="+mn-ea"/>
              <a:cs typeface="+mn-cs"/>
            </a:endParaRPr>
          </a:p>
          <a:p>
            <a:pPr marL="0" indent="0">
              <a:buFont typeface="+mj-lt"/>
              <a:buNone/>
            </a:pPr>
            <a:endParaRPr lang="es-AR" sz="1100" kern="1200" dirty="0">
              <a:solidFill>
                <a:schemeClr val="tx1"/>
              </a:solidFill>
              <a:effectLst/>
              <a:latin typeface="+mn-lt"/>
              <a:ea typeface="+mn-ea"/>
              <a:cs typeface="+mn-cs"/>
            </a:endParaRPr>
          </a:p>
          <a:p>
            <a:pPr marL="241653" indent="-241653" defTabSz="966612">
              <a:buFont typeface="+mj-lt"/>
              <a:buAutoNum type="arabicPeriod"/>
              <a:defRPr/>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127</a:t>
            </a:fld>
            <a:endParaRPr lang="en-US" dirty="0">
              <a:solidFill>
                <a:prstClr val="black"/>
              </a:solidFill>
            </a:endParaRPr>
          </a:p>
        </p:txBody>
      </p:sp>
    </p:spTree>
    <p:extLst>
      <p:ext uri="{BB962C8B-B14F-4D97-AF65-F5344CB8AC3E}">
        <p14:creationId xmlns:p14="http://schemas.microsoft.com/office/powerpoint/2010/main" val="370889288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Una vez que finalice de manipular pesticidas, quítese el PPE de inmediato.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Comience por lavar la parte externa de los guantes con agua y jabón antes de quitarse el resto del PPE.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Lave la parte externa de otros componentes resistentes a productos químicos antes de quitarse los guantes. Esta práctica ayuda a evitar el contacto con la parte contaminada de los componentes mientras se los quita y, de esa manera, previene que la superficie interna se contamine.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Determine si los artículos contaminados deben desecharse o limpiarse para volver a usarlos.</a:t>
            </a:r>
            <a:endParaRPr lang="es-AR" sz="1100" kern="1200" dirty="0">
              <a:solidFill>
                <a:schemeClr val="tx1"/>
              </a:solidFill>
              <a:effectLst/>
              <a:latin typeface="+mn-lt"/>
              <a:ea typeface="+mn-ea"/>
              <a:cs typeface="+mn-cs"/>
            </a:endParaRPr>
          </a:p>
          <a:p>
            <a:pPr marL="0" indent="0">
              <a:buFont typeface="+mj-lt"/>
              <a:buNone/>
            </a:pPr>
            <a:endParaRPr lang="es-AR" sz="1100" kern="1200" dirty="0">
              <a:solidFill>
                <a:schemeClr val="tx1"/>
              </a:solidFill>
              <a:effectLst/>
              <a:latin typeface="+mn-lt"/>
              <a:ea typeface="+mn-ea"/>
              <a:cs typeface="+mn-cs"/>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128</a:t>
            </a:fld>
            <a:endParaRPr lang="en-US" dirty="0"/>
          </a:p>
        </p:txBody>
      </p:sp>
    </p:spTree>
    <p:extLst>
      <p:ext uri="{BB962C8B-B14F-4D97-AF65-F5344CB8AC3E}">
        <p14:creationId xmlns:p14="http://schemas.microsoft.com/office/powerpoint/2010/main" val="132325664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Una vez que haya seleccionado el PPE que se indica en la etiqueta del pesticida, es momento de controlar el PPE para asegurarse de que esté en buen estado y sea seguro usarlo antes de colocárselo. El empleador es responsable de garantizar que el PPE esté en buen estado, pero es probable que usted sea quien se encargue de esto.</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Además, debe inspeccionar el PPE cuando lo limpie al final de la tarea de manipulación para que el empleador pueda reemplazar o reparar el equipo dañado.</a:t>
            </a:r>
            <a:endParaRPr lang="es-AR" sz="1100" kern="1200" dirty="0">
              <a:solidFill>
                <a:schemeClr val="tx1"/>
              </a:solidFill>
              <a:effectLst/>
              <a:latin typeface="+mn-lt"/>
              <a:ea typeface="+mn-ea"/>
              <a:cs typeface="+mn-cs"/>
            </a:endParaRPr>
          </a:p>
          <a:p>
            <a:r>
              <a:rPr lang="es-US" sz="1100" kern="1200" dirty="0">
                <a:solidFill>
                  <a:schemeClr val="tx1"/>
                </a:solidFill>
                <a:effectLst/>
                <a:latin typeface="+mn-lt"/>
                <a:ea typeface="+mn-ea"/>
                <a:cs typeface="+mn-cs"/>
              </a:rPr>
              <a:t>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129</a:t>
            </a:fld>
            <a:endParaRPr lang="en-US" dirty="0">
              <a:solidFill>
                <a:prstClr val="black"/>
              </a:solidFill>
            </a:endParaRPr>
          </a:p>
        </p:txBody>
      </p:sp>
    </p:spTree>
    <p:extLst>
      <p:ext uri="{BB962C8B-B14F-4D97-AF65-F5344CB8AC3E}">
        <p14:creationId xmlns:p14="http://schemas.microsoft.com/office/powerpoint/2010/main" val="576015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41653" indent="-241653">
              <a:buAutoNum type="arabicPeriod"/>
            </a:pPr>
            <a:r>
              <a:rPr lang="es-US" sz="1100" kern="1200" dirty="0">
                <a:solidFill>
                  <a:schemeClr val="tx1"/>
                </a:solidFill>
                <a:effectLst/>
                <a:latin typeface="+mn-lt"/>
                <a:ea typeface="+mn-ea"/>
                <a:cs typeface="+mn-cs"/>
              </a:rPr>
              <a:t>Existen cuatro rutas de ingreso de pesticidas en el cuerpo:</a:t>
            </a:r>
            <a:endParaRPr lang="en-US" sz="1100" baseline="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Piel (dérmica)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Ojos (ocular)</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Nariz (inhalación)</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Boca (oral)</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99176855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Inspeccione las botas o los cubrecalzados resistentes a productos químicos en busca de agujeros, rasgaduras o puntos débiles.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Inspeccione los </a:t>
            </a:r>
            <a:r>
              <a:rPr lang="es-US" sz="1100" kern="1200" dirty="0">
                <a:solidFill>
                  <a:schemeClr val="tx1"/>
                </a:solidFill>
                <a:effectLst/>
                <a:latin typeface="+mn-lt"/>
                <a:ea typeface="+mn-ea"/>
                <a:cs typeface="+mn-cs"/>
              </a:rPr>
              <a:t>guantes reutilizables en busca de daños, como agujeros, grietas, rasgaduras, partes abultadas o mullidas, y cualquier tipo de descoloración.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Controle los overoles y los trajes resistentes a productos químicos en busca de roturas, rasgaduras, agujeros o partes y cierres descocidos.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Asegúrese de que el overol o el traje resistente a productos químicos que usará sea </a:t>
            </a:r>
            <a:r>
              <a:rPr lang="es-US" sz="1100" b="0" kern="1200" dirty="0">
                <a:solidFill>
                  <a:schemeClr val="tx1"/>
                </a:solidFill>
                <a:effectLst/>
                <a:latin typeface="+mn-lt"/>
                <a:ea typeface="+mn-ea"/>
                <a:cs typeface="+mn-cs"/>
              </a:rPr>
              <a:t>de la talla correcta</a:t>
            </a:r>
            <a:r>
              <a:rPr lang="es-US" sz="1100" b="1" kern="1200" dirty="0">
                <a:solidFill>
                  <a:schemeClr val="tx1"/>
                </a:solidFill>
                <a:effectLst/>
                <a:latin typeface="+mn-lt"/>
                <a:ea typeface="+mn-ea"/>
                <a:cs typeface="+mn-cs"/>
              </a:rPr>
              <a:t> </a:t>
            </a:r>
            <a:r>
              <a:rPr lang="es-US" sz="1100" kern="1200" dirty="0">
                <a:solidFill>
                  <a:schemeClr val="tx1"/>
                </a:solidFill>
                <a:effectLst/>
                <a:latin typeface="+mn-lt"/>
                <a:ea typeface="+mn-ea"/>
                <a:cs typeface="+mn-cs"/>
              </a:rPr>
              <a:t>para que le ofrezca protección óptima y no interfiera con el movimiento.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Inspeccione el material del mandil en busca de agujeros o daños. Asegúrese de que las tiras del mandil estén en buen estado y le permitan usar el mandil de forma segura.</a:t>
            </a:r>
            <a:endParaRPr lang="es-AR" sz="1100" kern="1200" dirty="0">
              <a:solidFill>
                <a:schemeClr val="tx1"/>
              </a:solidFill>
              <a:effectLst/>
              <a:latin typeface="+mn-lt"/>
              <a:ea typeface="+mn-ea"/>
              <a:cs typeface="+mn-cs"/>
            </a:endParaRPr>
          </a:p>
          <a:p>
            <a:pPr marL="0" indent="0">
              <a:buFont typeface="+mj-lt"/>
              <a:buNone/>
            </a:pP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130</a:t>
            </a:fld>
            <a:endParaRPr lang="en-US" dirty="0">
              <a:solidFill>
                <a:prstClr val="black"/>
              </a:solidFill>
            </a:endParaRPr>
          </a:p>
        </p:txBody>
      </p:sp>
    </p:spTree>
    <p:extLst>
      <p:ext uri="{BB962C8B-B14F-4D97-AF65-F5344CB8AC3E}">
        <p14:creationId xmlns:p14="http://schemas.microsoft.com/office/powerpoint/2010/main" val="33255093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Inspeccione las gafas protectoras en busca de lentes rayados o agrietados y reemplácelos si es necesario.</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Si usará gafas de protección contra salpicaduras, verifique que las partes elásticas no estén deshilachadas, rasgadas, desgastadas o sin elasticidad, y reemplácelas si están desgastadas.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Si usará protección en la cabeza, verifique que el casco protector no tenga grietas, agujeros ni accesorios ajustables desgastados.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protectores faciales y los cascos protectores suelen tener accesorios ajustables para un ajuste seguro y para evitar que se resbale o se caiga. Inspeccione estos accesorios para asegurarse de que funcionen correctamente. </a:t>
            </a:r>
            <a:endParaRPr lang="es-AR" sz="1100" kern="1200" dirty="0">
              <a:solidFill>
                <a:schemeClr val="tx1"/>
              </a:solidFill>
              <a:effectLst/>
              <a:latin typeface="+mn-lt"/>
              <a:ea typeface="+mn-ea"/>
              <a:cs typeface="+mn-cs"/>
            </a:endParaRPr>
          </a:p>
          <a:p>
            <a:pPr marL="0" indent="0">
              <a:buFont typeface="+mj-lt"/>
              <a:buNone/>
            </a:pP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131</a:t>
            </a:fld>
            <a:endParaRPr lang="en-US" dirty="0">
              <a:solidFill>
                <a:prstClr val="black"/>
              </a:solidFill>
            </a:endParaRPr>
          </a:p>
        </p:txBody>
      </p:sp>
    </p:spTree>
    <p:extLst>
      <p:ext uri="{BB962C8B-B14F-4D97-AF65-F5344CB8AC3E}">
        <p14:creationId xmlns:p14="http://schemas.microsoft.com/office/powerpoint/2010/main" val="331814652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Aunque un respirador sea hermético y se adapte bien, puede seguir expuesto si los filtros, recipientes o cartuchos están muy usados o dañados. Debe quitar y reemplazar los filtros, cartuchos y recipientes de gas o vapor del respirador en cualquiera de las siguientes situaciones:</a:t>
            </a:r>
            <a:endParaRPr lang="es-AR" sz="1100" kern="1200" dirty="0">
              <a:solidFill>
                <a:schemeClr val="tx1"/>
              </a:solidFill>
              <a:effectLst/>
              <a:latin typeface="+mn-lt"/>
              <a:ea typeface="+mn-ea"/>
              <a:cs typeface="+mn-cs"/>
            </a:endParaRPr>
          </a:p>
          <a:p>
            <a:pPr marL="685800" lvl="1" indent="-228600">
              <a:buFont typeface="Arial" panose="020B0604020202020204" pitchFamily="34" charset="0"/>
              <a:buChar char="•"/>
            </a:pPr>
            <a:r>
              <a:rPr lang="es-US" sz="1100" kern="1200" dirty="0">
                <a:solidFill>
                  <a:schemeClr val="tx1"/>
                </a:solidFill>
                <a:effectLst/>
                <a:latin typeface="+mn-lt"/>
                <a:ea typeface="+mn-ea"/>
                <a:cs typeface="+mn-cs"/>
              </a:rPr>
              <a:t>La respiración se dificulta</a:t>
            </a:r>
            <a:endParaRPr lang="es-AR" sz="1100" kern="1200" dirty="0">
              <a:solidFill>
                <a:schemeClr val="tx1"/>
              </a:solidFill>
              <a:effectLst/>
              <a:latin typeface="+mn-lt"/>
              <a:ea typeface="+mn-ea"/>
              <a:cs typeface="+mn-cs"/>
            </a:endParaRPr>
          </a:p>
          <a:p>
            <a:pPr marL="685800" lvl="1" indent="-228600">
              <a:buFont typeface="Arial" panose="020B0604020202020204" pitchFamily="34" charset="0"/>
              <a:buChar char="•"/>
            </a:pPr>
            <a:r>
              <a:rPr lang="es-US" sz="1100" kern="1200" dirty="0">
                <a:solidFill>
                  <a:schemeClr val="tx1"/>
                </a:solidFill>
                <a:effectLst/>
                <a:latin typeface="+mn-lt"/>
                <a:ea typeface="+mn-ea"/>
                <a:cs typeface="+mn-cs"/>
              </a:rPr>
              <a:t>Cuando lo recomienda el fabricante del respirador</a:t>
            </a:r>
            <a:endParaRPr lang="es-AR" sz="1100" kern="1200" dirty="0">
              <a:solidFill>
                <a:schemeClr val="tx1"/>
              </a:solidFill>
              <a:effectLst/>
              <a:latin typeface="+mn-lt"/>
              <a:ea typeface="+mn-ea"/>
              <a:cs typeface="+mn-cs"/>
            </a:endParaRPr>
          </a:p>
          <a:p>
            <a:pPr marL="685800" lvl="1" indent="-228600">
              <a:buFont typeface="Arial" panose="020B0604020202020204" pitchFamily="34" charset="0"/>
              <a:buChar char="•"/>
            </a:pPr>
            <a:r>
              <a:rPr lang="es-US" sz="1100" kern="1200" dirty="0">
                <a:solidFill>
                  <a:schemeClr val="tx1"/>
                </a:solidFill>
                <a:effectLst/>
                <a:latin typeface="+mn-lt"/>
                <a:ea typeface="+mn-ea"/>
                <a:cs typeface="+mn-cs"/>
              </a:rPr>
              <a:t>Cuando lo indica la etiqueta del pesticida</a:t>
            </a:r>
            <a:endParaRPr lang="es-AR" sz="1100" kern="1200" dirty="0">
              <a:solidFill>
                <a:schemeClr val="tx1"/>
              </a:solidFill>
              <a:effectLst/>
              <a:latin typeface="+mn-lt"/>
              <a:ea typeface="+mn-ea"/>
              <a:cs typeface="+mn-cs"/>
            </a:endParaRPr>
          </a:p>
          <a:p>
            <a:pPr marL="685800" lvl="1" indent="-228600">
              <a:buFont typeface="Arial" panose="020B0604020202020204" pitchFamily="34" charset="0"/>
              <a:buChar char="•"/>
            </a:pPr>
            <a:r>
              <a:rPr lang="es-US" sz="1100" kern="1200" dirty="0">
                <a:solidFill>
                  <a:schemeClr val="tx1"/>
                </a:solidFill>
                <a:effectLst/>
                <a:latin typeface="+mn-lt"/>
                <a:ea typeface="+mn-ea"/>
                <a:cs typeface="+mn-cs"/>
              </a:rPr>
              <a:t>Luego de las 8 horas de completo uso</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También reemplace las máscaras de respiración filtrantes y los filtros si están dañadas o rotas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También reemplace los cartuchos y recipientes de gas o vapor removibles si:</a:t>
            </a:r>
            <a:endParaRPr lang="es-AR" sz="1100" kern="1200" dirty="0">
              <a:solidFill>
                <a:schemeClr val="tx1"/>
              </a:solidFill>
              <a:effectLst/>
              <a:latin typeface="+mn-lt"/>
              <a:ea typeface="+mn-ea"/>
              <a:cs typeface="+mn-cs"/>
            </a:endParaRPr>
          </a:p>
          <a:p>
            <a:pPr marL="685800" lvl="1" indent="-228600">
              <a:buFont typeface="Arial" panose="020B0604020202020204" pitchFamily="34" charset="0"/>
              <a:buChar char="•"/>
            </a:pPr>
            <a:r>
              <a:rPr lang="es-US" sz="1100" kern="1200" dirty="0">
                <a:solidFill>
                  <a:schemeClr val="tx1"/>
                </a:solidFill>
                <a:effectLst/>
                <a:latin typeface="+mn-lt"/>
                <a:ea typeface="+mn-ea"/>
                <a:cs typeface="+mn-cs"/>
              </a:rPr>
              <a:t>El manipulador detecta un sabor u olor a pesticida, o bien, cualquier tipo de irritación</a:t>
            </a:r>
            <a:endParaRPr lang="es-AR" sz="1100" kern="1200" dirty="0">
              <a:solidFill>
                <a:schemeClr val="tx1"/>
              </a:solidFill>
              <a:effectLst/>
              <a:latin typeface="+mn-lt"/>
              <a:ea typeface="+mn-ea"/>
              <a:cs typeface="+mn-cs"/>
            </a:endParaRPr>
          </a:p>
          <a:p>
            <a:pPr marL="685800" lvl="1" indent="-228600">
              <a:buFont typeface="Arial" panose="020B0604020202020204" pitchFamily="34" charset="0"/>
              <a:buChar char="•"/>
            </a:pPr>
            <a:r>
              <a:rPr lang="es-US" sz="1100" kern="1200" dirty="0">
                <a:solidFill>
                  <a:schemeClr val="tx1"/>
                </a:solidFill>
                <a:effectLst/>
                <a:latin typeface="+mn-lt"/>
                <a:ea typeface="+mn-ea"/>
                <a:cs typeface="+mn-cs"/>
              </a:rPr>
              <a:t>Se alcanza un tiempo máximo de uso diferente determinado según un programa respiratorio en conformidad con la OSHA</a:t>
            </a:r>
            <a:endParaRPr lang="es-AR" sz="1100" kern="1200" dirty="0">
              <a:solidFill>
                <a:schemeClr val="tx1"/>
              </a:solidFill>
              <a:effectLst/>
              <a:latin typeface="+mn-lt"/>
              <a:ea typeface="+mn-ea"/>
              <a:cs typeface="+mn-cs"/>
            </a:endParaRPr>
          </a:p>
          <a:p>
            <a:pPr marL="228600" lvl="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132</a:t>
            </a:fld>
            <a:endParaRPr lang="en-US" dirty="0">
              <a:solidFill>
                <a:prstClr val="black"/>
              </a:solidFill>
            </a:endParaRPr>
          </a:p>
        </p:txBody>
      </p:sp>
    </p:spTree>
    <p:extLst>
      <p:ext uri="{BB962C8B-B14F-4D97-AF65-F5344CB8AC3E}">
        <p14:creationId xmlns:p14="http://schemas.microsoft.com/office/powerpoint/2010/main" val="108491937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A menudo, el manipulador de pesticidas es quien inspecciona el equipo de protección personal antes de cada uso y limpia los componentes al final de la actividad de manipulación. Sin embargo, el empleador es responsable de lo siguiente: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Proporcionar y pagar todo el equipo de protección personal (PPE) que se indica en la etiqueta.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Asegurarse de que los empleados estén debidamente capacitados sobre el uso y el cuidado adecuados del PPE y que sigan las instrucciones provistas.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Realizar el mantenimiento de todo el PPE y asegurarse de que sea inspeccionado para detectar grietas, roturas, huecos, puntos débiles o daños antes de cada día de uso.</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Desechar y reemplazar de manera adecuada cualquier PPE dañado y todo lo que se pueda desechar. El empleador debe separar el PPE contaminado que no pueda lavarse de manera adecuada para que no se use.</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Asegurarse de que el PPE reusable se limpie, seque y guarde de forma apropiada. El empleador puede capacitar a los manipuladores sobre cómo hacer esto.</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Proporcionar un lugar alejado de las áreas de almacenamiento de pesticidas para que los manipuladores se pongan, quiten y guarden el PPE.</a:t>
            </a:r>
            <a:endParaRPr lang="es-AR" sz="1100" kern="1200" dirty="0">
              <a:solidFill>
                <a:schemeClr val="tx1"/>
              </a:solidFill>
              <a:effectLst/>
              <a:latin typeface="+mn-lt"/>
              <a:ea typeface="+mn-ea"/>
              <a:cs typeface="+mn-cs"/>
            </a:endParaRPr>
          </a:p>
          <a:p>
            <a:pPr marL="0" indent="0">
              <a:buFont typeface="Arial" panose="020B0604020202020204" pitchFamily="34" charset="0"/>
              <a:buNone/>
            </a:pP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133</a:t>
            </a:fld>
            <a:endParaRPr lang="en-US" dirty="0">
              <a:solidFill>
                <a:prstClr val="black"/>
              </a:solidFill>
            </a:endParaRPr>
          </a:p>
        </p:txBody>
      </p:sp>
    </p:spTree>
    <p:extLst>
      <p:ext uri="{BB962C8B-B14F-4D97-AF65-F5344CB8AC3E}">
        <p14:creationId xmlns:p14="http://schemas.microsoft.com/office/powerpoint/2010/main" val="115273859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El equipo de protección personal, en especial los elementos fabricados en material </a:t>
            </a:r>
            <a:r>
              <a:rPr lang="es-US" sz="1100" b="0" kern="1200" dirty="0">
                <a:solidFill>
                  <a:schemeClr val="tx1"/>
                </a:solidFill>
                <a:effectLst/>
                <a:latin typeface="+mn-lt"/>
                <a:ea typeface="+mn-ea"/>
                <a:cs typeface="+mn-cs"/>
              </a:rPr>
              <a:t>impermeable</a:t>
            </a:r>
            <a:r>
              <a:rPr lang="es-US" sz="1100" kern="1200" dirty="0">
                <a:solidFill>
                  <a:schemeClr val="tx1"/>
                </a:solidFill>
                <a:effectLst/>
                <a:latin typeface="+mn-lt"/>
                <a:ea typeface="+mn-ea"/>
                <a:cs typeface="+mn-cs"/>
              </a:rPr>
              <a:t>, puede aumentar el riesgo de agotamiento por calor durante las actividades de manipulación y trabajo de ingreso anticipado. El agotamiento por calor es una afección grave de la salud que puede provocar la muerte.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Las primeras etapas de los síntomas de esta afección incluyen los siguientes: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Fatiga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Debilidad muscular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Mareos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Dolor de cabeza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Náuseas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Sudoración abundante</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Las etapas más graves de enfermedades relacionadas con el calor pueden incluir los siguientes síntomas: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Escalofríos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Sed excesiva y boca seca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Desmayo</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Falta de sudor a medida que progresa el agotamiento calor</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Piel caliente, seca y pegajosa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Dificultad en el habla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Conducta irracional y confusión</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Si un manipulador sufre de un agotamiento por calor aparente (o peor), deben buscar atención médica si los síntomas no desaparecen.</a:t>
            </a:r>
            <a:endParaRPr lang="es-AR" sz="1100" kern="1200" dirty="0">
              <a:solidFill>
                <a:schemeClr val="tx1"/>
              </a:solidFill>
              <a:effectLst/>
              <a:latin typeface="+mn-lt"/>
              <a:ea typeface="+mn-ea"/>
              <a:cs typeface="+mn-cs"/>
            </a:endParaRPr>
          </a:p>
          <a:p>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134</a:t>
            </a:fld>
            <a:endParaRPr lang="en-US" dirty="0">
              <a:solidFill>
                <a:prstClr val="black"/>
              </a:solidFill>
            </a:endParaRPr>
          </a:p>
        </p:txBody>
      </p:sp>
    </p:spTree>
    <p:extLst>
      <p:ext uri="{BB962C8B-B14F-4D97-AF65-F5344CB8AC3E}">
        <p14:creationId xmlns:p14="http://schemas.microsoft.com/office/powerpoint/2010/main" val="137933861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empleadores deben adoptar las medidas para prevenir que experimente un agotamiento por calor. Las maneras de reducir los riesgos incluyen que el empleador proporcione abundante cantidad de agua potable fría y sombra, y la posibilidad de alternar el horario de trabajo. Por ejemplo, el empleador puede programar aplicaciones en el verano en las horas más frescas del día o en la noche y durante períodos breves, en especial cuando se trabaja con pesticidas que requieren de la mayor cantidad de PPE.</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135</a:t>
            </a:fld>
            <a:endParaRPr lang="en-US" dirty="0">
              <a:solidFill>
                <a:prstClr val="black"/>
              </a:solidFill>
            </a:endParaRPr>
          </a:p>
        </p:txBody>
      </p:sp>
    </p:spTree>
    <p:extLst>
      <p:ext uri="{BB962C8B-B14F-4D97-AF65-F5344CB8AC3E}">
        <p14:creationId xmlns:p14="http://schemas.microsoft.com/office/powerpoint/2010/main" val="49140342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Notas para instructores: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Esto concluye esta presentación.</a:t>
            </a:r>
            <a:endParaRPr lang="es-AR" sz="1100" kern="1200" dirty="0">
              <a:solidFill>
                <a:schemeClr val="tx1"/>
              </a:solidFill>
              <a:effectLst/>
              <a:latin typeface="+mn-lt"/>
              <a:ea typeface="+mn-ea"/>
              <a:cs typeface="+mn-cs"/>
            </a:endParaRPr>
          </a:p>
          <a:p>
            <a:r>
              <a:rPr lang="es-US" sz="1100" kern="1200" dirty="0">
                <a:solidFill>
                  <a:schemeClr val="tx1"/>
                </a:solidFill>
                <a:effectLst/>
                <a:latin typeface="+mn-lt"/>
                <a:ea typeface="+mn-ea"/>
                <a:cs typeface="+mn-cs"/>
              </a:rPr>
              <a:t>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136</a:t>
            </a:fld>
            <a:endParaRPr lang="en-US" dirty="0"/>
          </a:p>
        </p:txBody>
      </p:sp>
    </p:spTree>
    <p:extLst>
      <p:ext uri="{BB962C8B-B14F-4D97-AF65-F5344CB8AC3E}">
        <p14:creationId xmlns:p14="http://schemas.microsoft.com/office/powerpoint/2010/main" val="819439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C63FEC-304A-4FDE-BCE4-8A6723AB02D8}" type="slidenum">
              <a:rPr lang="en-US" altLang="en-US">
                <a:solidFill>
                  <a:prstClr val="black"/>
                </a:solidFill>
              </a:rPr>
              <a:pPr eaLnBrk="1" hangingPunct="1"/>
              <a:t>14</a:t>
            </a:fld>
            <a:endParaRPr lang="en-US" altLang="en-US" dirty="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defTabSz="966612">
              <a:buFont typeface="+mj-lt"/>
              <a:buAutoNum type="arabicPeriod"/>
              <a:defRPr/>
            </a:pPr>
            <a:r>
              <a:rPr lang="es-US" sz="1100" kern="1200" dirty="0">
                <a:solidFill>
                  <a:schemeClr val="tx1"/>
                </a:solidFill>
                <a:effectLst/>
                <a:latin typeface="+mn-lt"/>
                <a:ea typeface="+mn-ea"/>
                <a:cs typeface="+mn-cs"/>
              </a:rPr>
              <a:t>En caso de una exposición, los pesticidas pueden ingresar en el cuerpo por la piel. Esta vía de absorción también se denomina absorción </a:t>
            </a:r>
            <a:r>
              <a:rPr lang="es-US" sz="1100" u="sng" kern="1200" dirty="0">
                <a:solidFill>
                  <a:schemeClr val="tx1"/>
                </a:solidFill>
                <a:effectLst/>
                <a:latin typeface="+mn-lt"/>
                <a:ea typeface="+mn-ea"/>
                <a:cs typeface="+mn-cs"/>
              </a:rPr>
              <a:t>dérmica</a:t>
            </a:r>
            <a:r>
              <a:rPr lang="es-US" sz="1100" kern="1200" dirty="0">
                <a:solidFill>
                  <a:schemeClr val="tx1"/>
                </a:solidFill>
                <a:effectLst/>
                <a:latin typeface="+mn-lt"/>
                <a:ea typeface="+mn-ea"/>
                <a:cs typeface="+mn-cs"/>
              </a:rPr>
              <a:t>.</a:t>
            </a:r>
            <a:r>
              <a:rPr lang="en-US" sz="1100" dirty="0"/>
              <a:t> </a:t>
            </a:r>
          </a:p>
          <a:p>
            <a:pPr marL="241653" indent="-241653" defTabSz="966612">
              <a:buFont typeface="+mj-lt"/>
              <a:buAutoNum type="arabicPeriod"/>
              <a:defRPr/>
            </a:pPr>
            <a:r>
              <a:rPr lang="es-US" sz="1100" kern="1200" dirty="0">
                <a:solidFill>
                  <a:schemeClr val="tx1"/>
                </a:solidFill>
                <a:effectLst/>
                <a:latin typeface="+mn-lt"/>
                <a:ea typeface="+mn-ea"/>
                <a:cs typeface="+mn-cs"/>
              </a:rPr>
              <a:t>La mayoría de las lesiones o intoxicaciones con pesticidas agrícolas se producen a causa de una exposición de la piel. Algunos pesticidas pueden ingresar en el flujo sanguíneo a través de la piel.</a:t>
            </a:r>
            <a:r>
              <a:rPr lang="en-US" sz="1100" dirty="0"/>
              <a:t> </a:t>
            </a:r>
          </a:p>
          <a:p>
            <a:pPr marL="241653" indent="-241653" defTabSz="966612">
              <a:buFont typeface="+mj-lt"/>
              <a:buAutoNum type="arabicPeriod"/>
              <a:defRPr/>
            </a:pPr>
            <a:r>
              <a:rPr lang="es-US" sz="1100" kern="1200" dirty="0">
                <a:solidFill>
                  <a:schemeClr val="tx1"/>
                </a:solidFill>
                <a:effectLst/>
                <a:latin typeface="+mn-lt"/>
                <a:ea typeface="+mn-ea"/>
                <a:cs typeface="+mn-cs"/>
              </a:rPr>
              <a:t>Es importante recordar que existen muchos factores que afectan a la absorción Algunos pesticidas tienen más probabilidades de ser absorbidos por la piel que otros. Además, hay diferentes partes del cuerpo en que la absorción cutánea se produce más que en otras. La forma de los pesticidas que están en contacto con la piel también es importante.</a:t>
            </a:r>
            <a:endParaRPr lang="en-US" sz="1100" dirty="0"/>
          </a:p>
          <a:p>
            <a:pPr defTabSz="966612">
              <a:defRPr/>
            </a:pPr>
            <a:endParaRPr lang="en-US" sz="1100" dirty="0"/>
          </a:p>
          <a:p>
            <a:pPr defTabSz="483306">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La mayoría de las lesiones o intoxicaciones con pesticidas agrícolas se producen a causa de una exposición de la piel. Cuando los pesticidas están en contacto con la piel, pueden provocar enrojecimiento, sarpullido, ampollas e irritación. Algunos tipos de pesticidas ingresan de inmediato en la piel y en el flujo sanguíneo.</a:t>
            </a:r>
            <a:endParaRPr lang="en-US" sz="1100" dirty="0"/>
          </a:p>
          <a:p>
            <a:pPr marL="241653" indent="-241653">
              <a:buFont typeface="+mj-lt"/>
              <a:buAutoNum type="arabicPeriod"/>
            </a:pPr>
            <a:r>
              <a:rPr lang="es-US" sz="1100" kern="1200" dirty="0">
                <a:solidFill>
                  <a:schemeClr val="tx1"/>
                </a:solidFill>
                <a:effectLst/>
                <a:latin typeface="+mn-lt"/>
                <a:ea typeface="+mn-ea"/>
                <a:cs typeface="+mn-cs"/>
              </a:rPr>
              <a:t>La piel puede estar expuesta a los pesticidas y sus residuos mediante el contacto con plantas o suelos tratados. Incluso el contacto con el agua de riego puede generar una exposición si los pesticidas se aplican mediante un sistema de irrigación, o si los residuos de suelos, plantas o equipos de aplicación ingresan en el agua de riego. La exposición de la piel también puede ocurrir cuando las aplicaciones negligentes de pesticidas provocan que estas sustancias lleguen a personas que están trabajando cerca o si se rocía a los trabajadores de manera directa. Los pesticidas pueden transferirse de manos contaminadas a otras partes del cuerpo si los trabajadores no lavan sus manos antes de comer, asearse o usar el baño.</a:t>
            </a:r>
            <a:endParaRPr lang="en-US" altLang="en-US" sz="1100" dirty="0">
              <a:latin typeface="Arial" panose="020B0604020202020204" pitchFamily="34" charset="0"/>
            </a:endParaRPr>
          </a:p>
        </p:txBody>
      </p:sp>
    </p:spTree>
    <p:extLst>
      <p:ext uri="{BB962C8B-B14F-4D97-AF65-F5344CB8AC3E}">
        <p14:creationId xmlns:p14="http://schemas.microsoft.com/office/powerpoint/2010/main" val="930544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La deriva de aplicaciones cercanas o aplicaciones de pesticidas en áreas donde hay personas trabajando puede provocar que estas sustancias ingresen en los ojos.</a:t>
            </a:r>
            <a:endParaRPr lang="en-US" sz="1100" dirty="0"/>
          </a:p>
          <a:p>
            <a:pPr marL="241653" indent="-241653">
              <a:buFont typeface="+mj-lt"/>
              <a:buAutoNum type="arabicPeriod"/>
            </a:pPr>
            <a:r>
              <a:rPr lang="es-US" sz="1100" kern="1200" dirty="0">
                <a:solidFill>
                  <a:schemeClr val="tx1"/>
                </a:solidFill>
                <a:effectLst/>
                <a:latin typeface="+mn-lt"/>
                <a:ea typeface="+mn-ea"/>
                <a:cs typeface="+mn-cs"/>
              </a:rPr>
              <a:t>También se pueden transferir de las manos a los ojos. Estos residuos pueden provocar irritación ocular o tener peores.</a:t>
            </a:r>
            <a:endParaRPr lang="en-US" sz="1100" dirty="0"/>
          </a:p>
          <a:p>
            <a:pPr marL="241653" indent="-241653">
              <a:buFont typeface="+mj-lt"/>
              <a:buAutoNum type="arabicPeriod"/>
            </a:pPr>
            <a:r>
              <a:rPr lang="es-US" sz="1100" kern="1200" dirty="0">
                <a:solidFill>
                  <a:schemeClr val="tx1"/>
                </a:solidFill>
                <a:effectLst/>
                <a:latin typeface="+mn-lt"/>
                <a:ea typeface="+mn-ea"/>
                <a:cs typeface="+mn-cs"/>
              </a:rPr>
              <a:t>La falta de uso de la protección ocular requerida cuando se mezclan y cargan o aplican pesticidas puede generar una exposición ocular. También se pueden transferir residuos de pesticidas a los ojos si se frotan con las manos contaminadas.</a:t>
            </a:r>
            <a:endParaRPr lang="en-US" sz="1100" dirty="0"/>
          </a:p>
          <a:p>
            <a:pPr marL="241653" indent="-241653">
              <a:buFont typeface="+mj-lt"/>
              <a:buAutoNum type="arabicPeriod"/>
            </a:pPr>
            <a:r>
              <a:rPr lang="es-US" sz="1100" kern="1200" dirty="0">
                <a:solidFill>
                  <a:schemeClr val="tx1"/>
                </a:solidFill>
                <a:effectLst/>
                <a:latin typeface="+mn-lt"/>
                <a:ea typeface="+mn-ea"/>
                <a:cs typeface="+mn-cs"/>
              </a:rPr>
              <a:t>Durante el proceso de absorción de pesticidas, los ojos pueden dañarse o no, según la naturaleza corrosiva de las sustancias químicas y su capacidad de ingresar en los tejidos externos.</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554568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La deriva de pesticidas de aplicaciones cercanas puede generarle un riesgo si aspira el vapor, el polvillo o las gotas de rocío del pesticida.</a:t>
            </a:r>
            <a:endParaRPr lang="en-US" sz="1100" dirty="0"/>
          </a:p>
          <a:p>
            <a:pPr marL="241653" indent="-241653">
              <a:buFont typeface="+mj-lt"/>
              <a:buAutoNum type="arabicPeriod"/>
            </a:pPr>
            <a:r>
              <a:rPr lang="es-US" sz="1100" kern="1200" dirty="0">
                <a:solidFill>
                  <a:schemeClr val="tx1"/>
                </a:solidFill>
                <a:effectLst/>
                <a:latin typeface="+mn-lt"/>
                <a:ea typeface="+mn-ea"/>
                <a:cs typeface="+mn-cs"/>
              </a:rPr>
              <a:t>La aspiración del vapor, el polvillo o las gotas de rocío del pesticida puede producirse en la mezcla, la carga o la aplicación de este producto.</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558994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Si trabaja en los campos, puede transferir los residuos de las plantas tratadas a la boca cuando come, bebe o fuma sin lavarse las manos.</a:t>
            </a:r>
            <a:endParaRPr lang="en-US" sz="1100" dirty="0"/>
          </a:p>
          <a:p>
            <a:pPr marL="241653" indent="-241653">
              <a:buFont typeface="+mj-lt"/>
              <a:buAutoNum type="arabicPeriod"/>
            </a:pPr>
            <a:r>
              <a:rPr lang="es-US" sz="1100" kern="1200" dirty="0">
                <a:solidFill>
                  <a:schemeClr val="tx1"/>
                </a:solidFill>
                <a:effectLst/>
                <a:latin typeface="+mn-lt"/>
                <a:ea typeface="+mn-ea"/>
                <a:cs typeface="+mn-cs"/>
              </a:rPr>
              <a:t>No consuma productos ni frutas sin lavar y que se hayan obtenido directamente de los campos. </a:t>
            </a:r>
            <a:r>
              <a:rPr lang="en-US" sz="1100" dirty="0"/>
              <a:t>  </a:t>
            </a:r>
          </a:p>
          <a:p>
            <a:pPr marL="241653" indent="-241653">
              <a:buFont typeface="+mj-lt"/>
              <a:buAutoNum type="arabicPeriod"/>
            </a:pPr>
            <a:r>
              <a:rPr lang="es-US" sz="1100" kern="1200" dirty="0">
                <a:solidFill>
                  <a:schemeClr val="tx1"/>
                </a:solidFill>
                <a:effectLst/>
                <a:latin typeface="+mn-lt"/>
                <a:ea typeface="+mn-ea"/>
                <a:cs typeface="+mn-cs"/>
              </a:rPr>
              <a:t>Puede transferir pesticidas y sus residuos a la boca si come, bebe, fuma o consume goma de mascar mientras mezcla, carga, aplica, transporta, repara y calibra equipos, etc. La exposición bucal también puede ocurrir si no se lava las manos antes de comer o fumar.</a:t>
            </a:r>
            <a:r>
              <a:rPr lang="en-US" sz="1100" dirty="0"/>
              <a:t>  </a:t>
            </a:r>
          </a:p>
          <a:p>
            <a:pPr marL="241653" indent="-241653">
              <a:buFont typeface="+mj-lt"/>
              <a:buAutoNum type="arabicPeriod"/>
            </a:pPr>
            <a:r>
              <a:rPr lang="es-US" sz="1100" kern="1200" dirty="0">
                <a:solidFill>
                  <a:schemeClr val="tx1"/>
                </a:solidFill>
                <a:effectLst/>
                <a:latin typeface="+mn-lt"/>
                <a:ea typeface="+mn-ea"/>
                <a:cs typeface="+mn-cs"/>
              </a:rPr>
              <a:t>Puede transferir residuos de pesticidas a la boca si intenta desconectar una boquilla con la boca.</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452638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kern="1200" dirty="0">
                <a:solidFill>
                  <a:schemeClr val="tx1"/>
                </a:solidFill>
                <a:effectLst/>
                <a:latin typeface="+mn-lt"/>
                <a:ea typeface="+mn-ea"/>
                <a:cs typeface="+mn-cs"/>
              </a:rPr>
              <a:t>Es importante que conozca los signos y síntomas de una intoxicación con pesticidas.</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18</a:t>
            </a:fld>
            <a:endParaRPr lang="en-US" dirty="0"/>
          </a:p>
        </p:txBody>
      </p:sp>
    </p:spTree>
    <p:extLst>
      <p:ext uri="{BB962C8B-B14F-4D97-AF65-F5344CB8AC3E}">
        <p14:creationId xmlns:p14="http://schemas.microsoft.com/office/powerpoint/2010/main" val="2249149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55451" indent="-255451">
              <a:buFont typeface="+mj-lt"/>
              <a:buAutoNum type="arabicPeriod"/>
            </a:pPr>
            <a:r>
              <a:rPr lang="es-US" sz="1100" kern="1200" dirty="0">
                <a:solidFill>
                  <a:schemeClr val="tx1"/>
                </a:solidFill>
                <a:effectLst/>
                <a:latin typeface="+mn-lt"/>
                <a:ea typeface="+mn-ea"/>
                <a:cs typeface="+mn-cs"/>
              </a:rPr>
              <a:t>Los síntomas son cualquier dolencia inusual o cambio en la función de la salud que una persona observa o siente, o que puede detectarse mediante un examen médico o análisis de laboratorio. Estos síntomas indican la presencia de una lesión, enfermedad o trastorno.</a:t>
            </a:r>
            <a:r>
              <a:rPr lang="en-US" sz="1100" dirty="0"/>
              <a:t> </a:t>
            </a:r>
          </a:p>
          <a:p>
            <a:pPr marL="255451" indent="-255451">
              <a:buFont typeface="+mj-lt"/>
              <a:buAutoNum type="arabicPeriod"/>
            </a:pPr>
            <a:r>
              <a:rPr lang="es-US" sz="1100" kern="1200" dirty="0">
                <a:solidFill>
                  <a:schemeClr val="tx1"/>
                </a:solidFill>
                <a:effectLst/>
                <a:latin typeface="+mn-lt"/>
                <a:ea typeface="+mn-ea"/>
                <a:cs typeface="+mn-cs"/>
              </a:rPr>
              <a:t>La siguiente es una lista de síntomas que puede ser el resultado de una exposición a pesticidas:</a:t>
            </a:r>
            <a:endParaRPr lang="en-US" sz="1100" dirty="0"/>
          </a:p>
          <a:p>
            <a:pPr marL="766354" lvl="1" indent="-255451">
              <a:buFont typeface="Arial" panose="020B0604020202020204" pitchFamily="34" charset="0"/>
              <a:buChar char="•"/>
            </a:pPr>
            <a:r>
              <a:rPr lang="es-US" sz="1100" kern="1200" dirty="0">
                <a:solidFill>
                  <a:schemeClr val="tx1"/>
                </a:solidFill>
                <a:effectLst/>
                <a:latin typeface="+mn-lt"/>
                <a:ea typeface="+mn-ea"/>
                <a:cs typeface="+mn-cs"/>
              </a:rPr>
              <a:t>irritación ocular, dolor en la nariz y la garganta, erupción cutánea, mareos, dolor de cabeza, dolor o calambres musculares, cansancio, náuseas, diarrea, dolor en el tórax, dificultades para respirar, visión borrosa, exceso de salivación o babeo, pupilas muy pequeñas y contraídas, falta de control muscular, convulsiones o ataques violentos, pérdida del estado de conciencia.</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637169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kern="1200" dirty="0">
                <a:solidFill>
                  <a:schemeClr val="tx1"/>
                </a:solidFill>
                <a:effectLst/>
                <a:latin typeface="+mn-lt"/>
                <a:ea typeface="+mn-ea"/>
                <a:cs typeface="+mn-cs"/>
              </a:rPr>
              <a:t>La EPA aprobó este material a fin de capacitar a los manipuladores de pesticidas sobre la seguridad con respecto a los pesticidas según el contenido ampliado de capacitación del WPS de 2015 (40 CFR Parte 170). El número de aprobación es PST de la EPA 00018 (EPA Handler PST 00018).</a:t>
            </a:r>
          </a:p>
          <a:p>
            <a:pPr defTabSz="966612">
              <a:defRPr/>
            </a:pPr>
            <a:endParaRPr lang="es-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Se </a:t>
            </a:r>
            <a:r>
              <a:rPr lang="en-US" sz="1100" kern="1200" dirty="0" err="1">
                <a:solidFill>
                  <a:schemeClr val="tx1"/>
                </a:solidFill>
                <a:effectLst/>
                <a:latin typeface="+mn-lt"/>
                <a:ea typeface="+mn-ea"/>
                <a:cs typeface="+mn-cs"/>
              </a:rPr>
              <a:t>aplican</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condiciones</a:t>
            </a:r>
            <a:r>
              <a:rPr lang="en-US" sz="1100" kern="1200" dirty="0">
                <a:solidFill>
                  <a:schemeClr val="tx1"/>
                </a:solidFill>
                <a:effectLst/>
                <a:latin typeface="+mn-lt"/>
                <a:ea typeface="+mn-ea"/>
                <a:cs typeface="+mn-cs"/>
              </a:rPr>
              <a:t> de derechos de </a:t>
            </a:r>
            <a:r>
              <a:rPr lang="en-US" sz="1100" kern="1200" dirty="0" err="1">
                <a:solidFill>
                  <a:schemeClr val="tx1"/>
                </a:solidFill>
                <a:effectLst/>
                <a:latin typeface="+mn-lt"/>
                <a:ea typeface="+mn-ea"/>
                <a:cs typeface="+mn-cs"/>
              </a:rPr>
              <a:t>autor</a:t>
            </a:r>
            <a:r>
              <a:rPr lang="en-US" sz="1100" kern="1200" dirty="0">
                <a:solidFill>
                  <a:schemeClr val="tx1"/>
                </a:solidFill>
                <a:effectLst/>
                <a:latin typeface="+mn-lt"/>
                <a:ea typeface="+mn-ea"/>
                <a:cs typeface="+mn-cs"/>
              </a:rPr>
              <a:t> y de </a:t>
            </a:r>
            <a:r>
              <a:rPr lang="en-US" sz="1100" kern="1200" dirty="0" err="1">
                <a:solidFill>
                  <a:schemeClr val="tx1"/>
                </a:solidFill>
                <a:effectLst/>
                <a:latin typeface="+mn-lt"/>
                <a:ea typeface="+mn-ea"/>
                <a:cs typeface="+mn-cs"/>
              </a:rPr>
              <a:t>licencia</a:t>
            </a:r>
            <a:r>
              <a:rPr lang="en-US" sz="1100" kern="1200" dirty="0">
                <a:solidFill>
                  <a:schemeClr val="tx1"/>
                </a:solidFill>
                <a:effectLst/>
                <a:latin typeface="+mn-lt"/>
                <a:ea typeface="+mn-ea"/>
                <a:cs typeface="+mn-cs"/>
              </a:rPr>
              <a:t>.</a:t>
            </a:r>
          </a:p>
          <a:p>
            <a:endParaRPr lang="en-US" sz="1100" kern="1200" dirty="0">
              <a:solidFill>
                <a:schemeClr val="tx1"/>
              </a:solidFill>
              <a:effectLst/>
              <a:latin typeface="+mn-lt"/>
              <a:ea typeface="+mn-ea"/>
              <a:cs typeface="+mn-cs"/>
            </a:endParaRPr>
          </a:p>
          <a:p>
            <a:r>
              <a:rPr lang="en-US" sz="1100" kern="1200" dirty="0" err="1">
                <a:solidFill>
                  <a:schemeClr val="tx1"/>
                </a:solidFill>
                <a:effectLst/>
                <a:latin typeface="+mn-lt"/>
                <a:ea typeface="+mn-ea"/>
                <a:cs typeface="+mn-cs"/>
              </a:rPr>
              <a:t>Está</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disponible</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una</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guía</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adicional</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sobre</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los</a:t>
            </a:r>
            <a:r>
              <a:rPr lang="en-US" sz="1100" kern="1200" dirty="0">
                <a:solidFill>
                  <a:schemeClr val="tx1"/>
                </a:solidFill>
                <a:effectLst/>
                <a:latin typeface="+mn-lt"/>
                <a:ea typeface="+mn-ea"/>
                <a:cs typeface="+mn-cs"/>
              </a:rPr>
              <a:t> derechos de </a:t>
            </a:r>
            <a:r>
              <a:rPr lang="en-US" sz="1100" kern="1200" dirty="0" err="1">
                <a:solidFill>
                  <a:schemeClr val="tx1"/>
                </a:solidFill>
                <a:effectLst/>
                <a:latin typeface="+mn-lt"/>
                <a:ea typeface="+mn-ea"/>
                <a:cs typeface="+mn-cs"/>
              </a:rPr>
              <a:t>autor</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aplicables</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en</a:t>
            </a:r>
            <a:r>
              <a:rPr lang="en-US" sz="1100" kern="1200" baseline="0" dirty="0">
                <a:solidFill>
                  <a:schemeClr val="tx1"/>
                </a:solidFill>
                <a:effectLst/>
                <a:latin typeface="+mn-lt"/>
                <a:ea typeface="+mn-ea"/>
                <a:cs typeface="+mn-cs"/>
              </a:rPr>
              <a:t> </a:t>
            </a:r>
            <a:r>
              <a:rPr lang="en-US" sz="1100" b="0" kern="1200" dirty="0">
                <a:solidFill>
                  <a:schemeClr val="tx1"/>
                </a:solidFill>
                <a:effectLst/>
                <a:latin typeface="+mn-lt"/>
                <a:ea typeface="+mn-ea"/>
                <a:cs typeface="+mn-cs"/>
              </a:rPr>
              <a:t>http://pesticideresources.org/AdoptedPERCPolicies.pdf</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394867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362480" indent="-362480">
              <a:buFont typeface="+mj-lt"/>
              <a:buAutoNum type="arabicPeriod"/>
            </a:pPr>
            <a:r>
              <a:rPr lang="es-US" sz="1100" kern="1200" dirty="0">
                <a:solidFill>
                  <a:schemeClr val="tx1"/>
                </a:solidFill>
                <a:effectLst/>
                <a:latin typeface="+mn-lt"/>
                <a:ea typeface="+mn-ea"/>
                <a:cs typeface="+mn-cs"/>
              </a:rPr>
              <a:t>Además, las personas expuestas a ciertos productos de fumigación pueden experimentar un comportamiento irracional o temperaturas corporales elevadas.</a:t>
            </a:r>
            <a:endParaRPr lang="en-US" sz="1100" dirty="0"/>
          </a:p>
          <a:p>
            <a:endParaRPr lang="en-US" sz="13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4158927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55451" indent="-255451">
              <a:buFont typeface="+mj-lt"/>
              <a:buAutoNum type="arabicPeriod"/>
            </a:pPr>
            <a:r>
              <a:rPr lang="es-US" sz="1100" kern="1200" dirty="0">
                <a:solidFill>
                  <a:schemeClr val="tx1"/>
                </a:solidFill>
                <a:effectLst/>
                <a:latin typeface="+mn-lt"/>
                <a:ea typeface="+mn-ea"/>
                <a:cs typeface="+mn-cs"/>
              </a:rPr>
              <a:t>Si se siente enfermo mientras manipula pesticidas o cuando trabaja en un área tratada con pesticidas puede ser </a:t>
            </a:r>
            <a:r>
              <a:rPr lang="es-US" sz="1100" kern="1200" noProof="0" dirty="0">
                <a:solidFill>
                  <a:schemeClr val="tx1"/>
                </a:solidFill>
                <a:effectLst/>
                <a:latin typeface="+mn-lt"/>
                <a:ea typeface="+mn-ea"/>
                <a:cs typeface="+mn-cs"/>
              </a:rPr>
              <a:t>complicado</a:t>
            </a:r>
            <a:r>
              <a:rPr lang="es-US" sz="1100" kern="1200" dirty="0">
                <a:solidFill>
                  <a:schemeClr val="tx1"/>
                </a:solidFill>
                <a:effectLst/>
                <a:latin typeface="+mn-lt"/>
                <a:ea typeface="+mn-ea"/>
                <a:cs typeface="+mn-cs"/>
              </a:rPr>
              <a:t> determinar si los síntomas que experimenta están relacionados con la exposición a uno de estos productos. Algunos síntomas frecuentes de los pesticidas se parecen a los de un resfrío, gripe, agotamiento por calor, náuseas por embarazo, intoxicación por alimentos o resaca. Por lo general, los diagnósticos requieren de un examen médico exhaustivo, análisis de laboratorio y observación.</a:t>
            </a:r>
            <a:endParaRPr lang="en-US" sz="1100" dirty="0"/>
          </a:p>
          <a:p>
            <a:pPr marL="255451" indent="-255451">
              <a:buFont typeface="+mj-lt"/>
              <a:buAutoNum type="arabicPeriod"/>
            </a:pPr>
            <a:r>
              <a:rPr lang="es-US" sz="1100" kern="1200" dirty="0">
                <a:solidFill>
                  <a:schemeClr val="tx1"/>
                </a:solidFill>
                <a:effectLst/>
                <a:latin typeface="+mn-lt"/>
                <a:ea typeface="+mn-ea"/>
                <a:cs typeface="+mn-cs"/>
              </a:rPr>
              <a:t>Si comienza a sentirse enfermo o manifiesta síntomas de enfermedad, empiece por identificar las posibles causas. </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Por ejemplo, si salió de su casa y se sentía bien, pero hizo mucho calor y no consumió una cantidad suficiente de agua. Siente debilidad repentina y dolor de cabeza. Es probable que los síntomas sean consecuencia de un agotamiento por calor.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Después de almorzar, siente dolor de estómago y náuseas. Recuerda que la comida tenía un olor raro. Es posible que tenga una intoxicación por alimentos.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Comienza a sentir dolor de garganta y observa un goteo nasal. Puede ser que se un resfrío o una gripe.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Antes de pensar en otro tipo de enfermedad, piense un momento y analice si ingresó en un campo donde se aplicaron pesticidas recientemente y si comenzó a sentirse enfermo después de que empezó a trabajar. En este caso, los síntomas podrían ser a causa de una intoxicación por pesticidas. </a:t>
            </a:r>
            <a:endParaRPr lang="es-AR" sz="1100" kern="1200" dirty="0">
              <a:solidFill>
                <a:schemeClr val="tx1"/>
              </a:solidFill>
              <a:effectLst/>
              <a:latin typeface="+mn-lt"/>
              <a:ea typeface="+mn-ea"/>
              <a:cs typeface="+mn-cs"/>
            </a:endParaRPr>
          </a:p>
          <a:p>
            <a:pPr marL="255451" indent="-255451">
              <a:buFont typeface="+mj-lt"/>
              <a:buAutoNum type="arabicPeriod"/>
            </a:pPr>
            <a:r>
              <a:rPr lang="es-US" sz="1100" kern="1200" dirty="0">
                <a:solidFill>
                  <a:schemeClr val="tx1"/>
                </a:solidFill>
                <a:effectLst/>
                <a:latin typeface="+mn-lt"/>
                <a:ea typeface="+mn-ea"/>
                <a:cs typeface="+mn-cs"/>
              </a:rPr>
              <a:t>Ahora que identificó la causa de los síntomas, no espere a que se intensifiquen. </a:t>
            </a:r>
            <a:endParaRPr lang="en-US" sz="1100" dirty="0"/>
          </a:p>
          <a:p>
            <a:pPr marL="255451" indent="-255451">
              <a:buFont typeface="+mj-lt"/>
              <a:buAutoNum type="arabicPeriod"/>
            </a:pPr>
            <a:r>
              <a:rPr lang="es-US" sz="1100" kern="1200" dirty="0">
                <a:solidFill>
                  <a:schemeClr val="tx1"/>
                </a:solidFill>
                <a:effectLst/>
                <a:latin typeface="+mn-lt"/>
                <a:ea typeface="+mn-ea"/>
                <a:cs typeface="+mn-cs"/>
              </a:rPr>
              <a:t>Aléjese del área contaminada de inmediato e informe a su supervisor que sospecha de una exposición a pesticidas y que siente síntomas de intoxicación a causa de estos productos.</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920403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55451" indent="-255451" defTabSz="1021806">
              <a:buFont typeface="+mj-lt"/>
              <a:buAutoNum type="arabicPeriod"/>
              <a:defRPr/>
            </a:pPr>
            <a:r>
              <a:rPr lang="es-US" sz="1100" kern="1200" dirty="0">
                <a:solidFill>
                  <a:schemeClr val="tx1"/>
                </a:solidFill>
                <a:effectLst/>
                <a:latin typeface="+mn-lt"/>
                <a:ea typeface="+mn-ea"/>
                <a:cs typeface="+mn-cs"/>
              </a:rPr>
              <a:t>Los síntomas varían en intensidad, de leves a graves.</a:t>
            </a:r>
            <a:endParaRPr lang="en-US" sz="1100" dirty="0"/>
          </a:p>
          <a:p>
            <a:pPr marL="255451" indent="-255451" defTabSz="1021806">
              <a:buFont typeface="+mj-lt"/>
              <a:buAutoNum type="arabicPeriod"/>
              <a:defRPr/>
            </a:pPr>
            <a:r>
              <a:rPr lang="es-US" sz="1100" kern="1200" dirty="0">
                <a:solidFill>
                  <a:schemeClr val="tx1"/>
                </a:solidFill>
                <a:effectLst/>
                <a:latin typeface="+mn-lt"/>
                <a:ea typeface="+mn-ea"/>
                <a:cs typeface="+mn-cs"/>
              </a:rPr>
              <a:t>Los síntomas leves incluyen:</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Irritación de ojos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Dolor de nariz y garganta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Erupción en la piel</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Dolor de cabeza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Mareos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Diarrea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Dolores en los músculos o calambres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Agotamiento</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Náuseas</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791540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Los síntomas moderados incluyen salivación o babeo en exceso, dificultades para respirar y visión borrosa.</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71485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55451" indent="-255451" defTabSz="1021806">
              <a:buFont typeface="+mj-lt"/>
              <a:buAutoNum type="arabicPeriod"/>
              <a:defRPr/>
            </a:pPr>
            <a:r>
              <a:rPr lang="es-US" sz="1100" kern="1200" dirty="0">
                <a:solidFill>
                  <a:schemeClr val="tx1"/>
                </a:solidFill>
                <a:effectLst/>
                <a:latin typeface="+mn-lt"/>
                <a:ea typeface="+mn-ea"/>
                <a:cs typeface="+mn-cs"/>
              </a:rPr>
              <a:t>Los síntomas graves incluyen:</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Pupilas contraídas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Temblores, pérdida del control de los músculos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Convulsiones o ataques violentos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Pérdida del estado de conciencia o la muerte</a:t>
            </a:r>
            <a:endParaRPr lang="en-US" baseline="0" dirty="0"/>
          </a:p>
          <a:p>
            <a:pPr marL="766354" lvl="1" indent="-255451" defTabSz="1021806">
              <a:buFont typeface="Arial" panose="020B0604020202020204" pitchFamily="34" charset="0"/>
              <a:buChar char="•"/>
              <a:defRPr/>
            </a:pPr>
            <a:endParaRPr lang="en-US" dirty="0"/>
          </a:p>
          <a:p>
            <a:pPr marL="766354" lvl="1" indent="-255451" defTabSz="1021806">
              <a:buFont typeface="Arial" panose="020B0604020202020204" pitchFamily="34" charset="0"/>
              <a:buChar char="•"/>
              <a:defRPr/>
            </a:pPr>
            <a:endParaRPr lang="en-US" baseline="0" dirty="0"/>
          </a:p>
          <a:p>
            <a:pPr marL="766354" lvl="1" indent="-255451" defTabSz="1021806">
              <a:buFont typeface="Arial" panose="020B0604020202020204" pitchFamily="34" charset="0"/>
              <a:buChar char="•"/>
              <a:defRPr/>
            </a:pPr>
            <a:endParaRPr lang="en-US" sz="1400" dirty="0"/>
          </a:p>
          <a:p>
            <a:pPr marL="766354" lvl="1" indent="-255451" defTabSz="1021806">
              <a:buFont typeface="Arial" panose="020B0604020202020204" pitchFamily="34" charset="0"/>
              <a:buChar char="•"/>
              <a:defRPr/>
            </a:pPr>
            <a:endParaRPr lang="en-US" sz="1400"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256792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a:t>
            </a:r>
            <a:endParaRPr lang="en-US" altLang="es-MX" sz="1100" b="1" dirty="0"/>
          </a:p>
          <a:p>
            <a:pPr lvl="0"/>
            <a:r>
              <a:rPr lang="es-US" sz="1100" kern="1200" dirty="0">
                <a:solidFill>
                  <a:schemeClr val="tx1"/>
                </a:solidFill>
                <a:effectLst/>
                <a:latin typeface="+mn-lt"/>
                <a:ea typeface="+mn-ea"/>
                <a:cs typeface="+mn-cs"/>
              </a:rPr>
              <a:t>La probabilidad de que los </a:t>
            </a:r>
            <a:r>
              <a:rPr lang="es-US" sz="1100" b="0" kern="1200" dirty="0">
                <a:solidFill>
                  <a:schemeClr val="tx1"/>
                </a:solidFill>
                <a:effectLst/>
                <a:latin typeface="+mn-lt"/>
                <a:ea typeface="+mn-ea"/>
                <a:cs typeface="+mn-cs"/>
              </a:rPr>
              <a:t>pesticidas afecten su salud depende de varios factores:</a:t>
            </a:r>
            <a:endParaRPr lang="en-US" sz="1100" b="0" dirty="0"/>
          </a:p>
          <a:p>
            <a:pPr marL="255451" indent="-255451">
              <a:buFont typeface="+mj-lt"/>
              <a:buAutoNum type="arabicPeriod"/>
            </a:pPr>
            <a:r>
              <a:rPr lang="es-US" sz="1100" b="0" kern="1200" dirty="0">
                <a:solidFill>
                  <a:schemeClr val="tx1"/>
                </a:solidFill>
                <a:effectLst/>
                <a:latin typeface="+mn-lt"/>
                <a:ea typeface="+mn-ea"/>
                <a:cs typeface="+mn-cs"/>
              </a:rPr>
              <a:t>El tipo de pesticida</a:t>
            </a:r>
            <a:endParaRPr lang="en-US" sz="1100" b="0" dirty="0"/>
          </a:p>
          <a:p>
            <a:pPr marL="628650" lvl="1" indent="-171450">
              <a:buFont typeface="Arial" panose="020B0604020202020204" pitchFamily="34" charset="0"/>
              <a:buChar char="•"/>
            </a:pPr>
            <a:r>
              <a:rPr lang="es-US" sz="1100" b="0" kern="1200" dirty="0">
                <a:solidFill>
                  <a:schemeClr val="tx1"/>
                </a:solidFill>
                <a:effectLst/>
                <a:latin typeface="+mn-lt"/>
                <a:ea typeface="+mn-ea"/>
                <a:cs typeface="+mn-cs"/>
              </a:rPr>
              <a:t>Los síntomas de intoxicación varían entre las clases de pesticidas y dentro de un tipo de pesticidas en particular. Por ejemplo, los pesticidas que controlan las malezas (herbicidas) pueden ser menos tóxicos que algunos pesticidas que se usan para controlar los insectos (insecticidas); sin embargo, algunos pesticidas pueden ser más tóxicos que otros. </a:t>
            </a:r>
            <a:endParaRPr lang="es-AR" sz="11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b="0" kern="1200" dirty="0">
                <a:solidFill>
                  <a:schemeClr val="tx1"/>
                </a:solidFill>
                <a:effectLst/>
                <a:latin typeface="+mn-lt"/>
                <a:ea typeface="+mn-ea"/>
                <a:cs typeface="+mn-cs"/>
              </a:rPr>
              <a:t>Un pesticida puede causar solo una irritación ocular leve si se salpican los ojos de una persona mientras que la exposición a otro producto puede provocar visión borrosa. Algunos pesticidas son extremadamente tóxicos si se ingieren, pero no son tan nocivos si se aspiran. Por último, también hay pesticidas que, cuando se usan en forma correcta y según las medidas de seguridad que se indican en la etiqueta, provocan efectos adversos desconocidos en la salud. </a:t>
            </a:r>
            <a:endParaRPr lang="es-AR" sz="1100" b="0" kern="1200" dirty="0">
              <a:solidFill>
                <a:schemeClr val="tx1"/>
              </a:solidFill>
              <a:effectLst/>
              <a:latin typeface="+mn-lt"/>
              <a:ea typeface="+mn-ea"/>
              <a:cs typeface="+mn-cs"/>
            </a:endParaRPr>
          </a:p>
          <a:p>
            <a:pPr marL="255451" indent="-255451">
              <a:buFont typeface="+mj-lt"/>
              <a:buAutoNum type="arabicPeriod"/>
            </a:pPr>
            <a:r>
              <a:rPr lang="es-US" sz="1100" b="0" kern="1200" dirty="0">
                <a:solidFill>
                  <a:schemeClr val="tx1"/>
                </a:solidFill>
                <a:effectLst/>
                <a:latin typeface="+mn-lt"/>
                <a:ea typeface="+mn-ea"/>
                <a:cs typeface="+mn-cs"/>
              </a:rPr>
              <a:t>La cantidad de pesticida a la que está expuesto</a:t>
            </a:r>
            <a:endParaRPr lang="en-US" sz="1100" b="0" dirty="0"/>
          </a:p>
          <a:p>
            <a:pPr marL="628650" lvl="1" indent="-171450">
              <a:buFont typeface="Arial" panose="020B0604020202020204" pitchFamily="34" charset="0"/>
              <a:buChar char="•"/>
            </a:pPr>
            <a:r>
              <a:rPr lang="es-US" sz="1100" b="0" kern="1200" dirty="0">
                <a:solidFill>
                  <a:schemeClr val="tx1"/>
                </a:solidFill>
                <a:effectLst/>
                <a:latin typeface="+mn-lt"/>
                <a:ea typeface="+mn-ea"/>
                <a:cs typeface="+mn-cs"/>
              </a:rPr>
              <a:t>En general, la gravedad de los síntomas es proporcional a la cantidad de pesticida (dosis) que ingresa en el cuerpo de una persona. </a:t>
            </a:r>
            <a:endParaRPr lang="es-AR" sz="11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b="0" kern="1200" dirty="0">
                <a:solidFill>
                  <a:schemeClr val="tx1"/>
                </a:solidFill>
                <a:effectLst/>
                <a:latin typeface="+mn-lt"/>
                <a:ea typeface="+mn-ea"/>
                <a:cs typeface="+mn-cs"/>
              </a:rPr>
              <a:t>El tipo y la gravedad de los síntomas de la exposición también pueden estar influenciados por la cantidad absorbida en el cuerpo o la rapidez con que el cuerpo lo absorbe y elimina.</a:t>
            </a:r>
            <a:endParaRPr lang="es-AR" sz="1100" b="0" kern="1200" dirty="0">
              <a:solidFill>
                <a:schemeClr val="tx1"/>
              </a:solidFill>
              <a:effectLst/>
              <a:latin typeface="+mn-lt"/>
              <a:ea typeface="+mn-ea"/>
              <a:cs typeface="+mn-cs"/>
            </a:endParaRPr>
          </a:p>
          <a:p>
            <a:pPr marL="255451" indent="-255451">
              <a:buFont typeface="+mj-lt"/>
              <a:buAutoNum type="arabicPeriod"/>
            </a:pPr>
            <a:r>
              <a:rPr lang="es-US" sz="1100" b="0" kern="1200" dirty="0">
                <a:solidFill>
                  <a:schemeClr val="tx1"/>
                </a:solidFill>
                <a:effectLst/>
                <a:latin typeface="+mn-lt"/>
                <a:ea typeface="+mn-ea"/>
                <a:cs typeface="+mn-cs"/>
              </a:rPr>
              <a:t>La edad y la salud de la persona</a:t>
            </a:r>
            <a:endParaRPr lang="en-US" sz="1100" b="0" dirty="0"/>
          </a:p>
          <a:p>
            <a:pPr marL="628650" lvl="1" indent="-171450">
              <a:buFont typeface="Arial" panose="020B0604020202020204" pitchFamily="34" charset="0"/>
              <a:buChar char="•"/>
            </a:pPr>
            <a:r>
              <a:rPr lang="es-US" sz="1100" b="0" kern="1200" dirty="0">
                <a:solidFill>
                  <a:schemeClr val="tx1"/>
                </a:solidFill>
                <a:effectLst/>
                <a:latin typeface="+mn-lt"/>
                <a:ea typeface="+mn-ea"/>
                <a:cs typeface="+mn-cs"/>
              </a:rPr>
              <a:t>La gravedad de los síntomas está relacionada con la sensibilidad de la persona a determinados ingredientes químicos. </a:t>
            </a:r>
            <a:endParaRPr lang="es-AR" sz="11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b="0" kern="1200" dirty="0">
                <a:solidFill>
                  <a:schemeClr val="tx1"/>
                </a:solidFill>
                <a:effectLst/>
                <a:latin typeface="+mn-lt"/>
                <a:ea typeface="+mn-ea"/>
                <a:cs typeface="+mn-cs"/>
              </a:rPr>
              <a:t>Otro factor que puede condicionar de manera significativa el tipo y la gravedad de la reacción ante la exposición a un pesticida es la salud general y la conformación genética de la persona. Cada persona es diferente. Las personas ancianas, enfermas o que tienen sistemas inmunitarios comprometidos es probable que no tengan resistencia suficiente a algunos tipos de pesticidas. </a:t>
            </a:r>
            <a:endParaRPr lang="es-AR" sz="11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b="0" kern="1200" dirty="0">
                <a:solidFill>
                  <a:schemeClr val="tx1"/>
                </a:solidFill>
                <a:effectLst/>
                <a:latin typeface="+mn-lt"/>
                <a:ea typeface="+mn-ea"/>
                <a:cs typeface="+mn-cs"/>
              </a:rPr>
              <a:t>Aquellas que padecen afecciones médicas, como asma, pueden experimentar dificultades para respirar si trabajan en un área donde se aplicaron pesticidas, incluso después de que haya transcurrido el intervalo de ingreso restringido (REI). </a:t>
            </a:r>
            <a:endParaRPr lang="es-AR"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260060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0" kern="1200" dirty="0">
                <a:solidFill>
                  <a:schemeClr val="tx1"/>
                </a:solidFill>
                <a:effectLst/>
                <a:latin typeface="+mn-lt"/>
                <a:ea typeface="+mn-ea"/>
                <a:cs typeface="+mn-cs"/>
              </a:rPr>
              <a:t>Los pesticidas y sus residuos pueden/</a:t>
            </a:r>
            <a:r>
              <a:rPr lang="es-ES_tradnl" sz="1100" b="0" kern="1200" noProof="0" dirty="0">
                <a:solidFill>
                  <a:schemeClr val="tx1"/>
                </a:solidFill>
                <a:effectLst/>
                <a:latin typeface="+mn-lt"/>
                <a:ea typeface="+mn-ea"/>
                <a:cs typeface="+mn-cs"/>
              </a:rPr>
              <a:t>podrían </a:t>
            </a:r>
            <a:r>
              <a:rPr lang="es-US" sz="1100" b="0" kern="1200" dirty="0">
                <a:solidFill>
                  <a:schemeClr val="tx1"/>
                </a:solidFill>
                <a:effectLst/>
                <a:latin typeface="+mn-lt"/>
                <a:ea typeface="+mn-ea"/>
                <a:cs typeface="+mn-cs"/>
              </a:rPr>
              <a:t>presentar riesgos para los trabajadores, manipuladores</a:t>
            </a:r>
            <a:r>
              <a:rPr lang="es-US" sz="1100" b="0" kern="1200" baseline="0" dirty="0">
                <a:solidFill>
                  <a:schemeClr val="tx1"/>
                </a:solidFill>
                <a:effectLst/>
                <a:latin typeface="+mn-lt"/>
                <a:ea typeface="+mn-ea"/>
                <a:cs typeface="+mn-cs"/>
              </a:rPr>
              <a:t> y otras personas. </a:t>
            </a:r>
          </a:p>
        </p:txBody>
      </p:sp>
      <p:sp>
        <p:nvSpPr>
          <p:cNvPr id="4" name="Slide Number Placeholder 3"/>
          <p:cNvSpPr>
            <a:spLocks noGrp="1"/>
          </p:cNvSpPr>
          <p:nvPr>
            <p:ph type="sldNum" sz="quarter" idx="10"/>
          </p:nvPr>
        </p:nvSpPr>
        <p:spPr/>
        <p:txBody>
          <a:bodyPr/>
          <a:lstStyle/>
          <a:p>
            <a:fld id="{C17A8D3B-8073-F647-89F8-2555B1CABB06}" type="slidenum">
              <a:rPr lang="en-US" smtClean="0"/>
              <a:t>26</a:t>
            </a:fld>
            <a:endParaRPr lang="en-US" dirty="0"/>
          </a:p>
        </p:txBody>
      </p:sp>
    </p:spTree>
    <p:extLst>
      <p:ext uri="{BB962C8B-B14F-4D97-AF65-F5344CB8AC3E}">
        <p14:creationId xmlns:p14="http://schemas.microsoft.com/office/powerpoint/2010/main" val="3384787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La exposición a los pesticidas puede </a:t>
            </a:r>
            <a:r>
              <a:rPr lang="es-US" sz="1100" b="0" kern="1200" dirty="0">
                <a:solidFill>
                  <a:schemeClr val="tx1"/>
                </a:solidFill>
                <a:effectLst/>
                <a:latin typeface="+mn-lt"/>
                <a:ea typeface="+mn-ea"/>
                <a:cs typeface="+mn-cs"/>
              </a:rPr>
              <a:t>presentar un peligro extremo para las embarazadas y provocar abortos o daños en el niño que esta por nacer. </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Los niños también son susceptibles a los efectos de los pesticidas ya que sus cuerpos son pequeños y sus órganos internos todavía </a:t>
            </a:r>
            <a:r>
              <a:rPr lang="es-ES_tradnl" sz="1100" b="0" kern="1200" noProof="0" dirty="0">
                <a:solidFill>
                  <a:schemeClr val="tx1"/>
                </a:solidFill>
                <a:effectLst/>
                <a:latin typeface="+mn-lt"/>
                <a:ea typeface="+mn-ea"/>
                <a:cs typeface="+mn-cs"/>
              </a:rPr>
              <a:t>están desarrollándose </a:t>
            </a:r>
            <a:r>
              <a:rPr lang="es-US" sz="1100" b="0" kern="1200" dirty="0">
                <a:solidFill>
                  <a:schemeClr val="tx1"/>
                </a:solidFill>
                <a:effectLst/>
                <a:latin typeface="+mn-lt"/>
                <a:ea typeface="+mn-ea"/>
                <a:cs typeface="+mn-cs"/>
              </a:rPr>
              <a:t>y pueden sufrir el impacto negativo de la exposición. </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Por este motivo, todos los empleados agrícolas que trabajan en forma directa con pesticidas (manipuladores de pesticidas) o en un área que está con intervalo de ingreso restringido vigente (entrada anticipada de los trabajadores) deben tener 18 años como mínimo. </a:t>
            </a:r>
            <a:endParaRPr lang="es-AR"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144419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Si está expuesto a algún tipo de pesticida y según la dosis, puede experimentar efectos </a:t>
            </a:r>
            <a:r>
              <a:rPr lang="es-US" sz="1100" b="0" kern="1200" dirty="0">
                <a:solidFill>
                  <a:schemeClr val="tx1"/>
                </a:solidFill>
                <a:effectLst/>
                <a:latin typeface="+mn-lt"/>
                <a:ea typeface="+mn-ea"/>
                <a:cs typeface="+mn-cs"/>
              </a:rPr>
              <a:t>inmediatos</a:t>
            </a:r>
            <a:r>
              <a:rPr lang="es-US" sz="1100" kern="1200" dirty="0">
                <a:solidFill>
                  <a:schemeClr val="tx1"/>
                </a:solidFill>
                <a:effectLst/>
                <a:latin typeface="+mn-lt"/>
                <a:ea typeface="+mn-ea"/>
                <a:cs typeface="+mn-cs"/>
              </a:rPr>
              <a:t> en la salud (agudos) y a largo plazo (crónicos).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El inicio de una enfermedad o lesión aguda se manifiesta poco después de la exposición. Estas enfermedades o lesiones agudas pueden ser graves y podrían provocar ausentismo en el trabajo o la necesidad de un tratamiento médico. En la mayoría de los casos, los efectos agudos se resuelven relativamente rápido y la persona expuesta se recupera de manera total.</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efectos a largo plazo o crónicos son enfermedades o lesiones que se mantienen durante períodos prolongados. Pueden ser consecuencia de un solo incidente de exposición a un pesticida extremadamente tóxico o una gran cantidad de este producto, o pueden ser provocados por exposiciones reiteradas a un nivel que es demasiado bajo como para producir enfermedades o lesiones que se manifiesten de manera inmediata.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efectos tardíos son consecuencias en la salud que aparecen después de un par de horas a unos días posteriores a la exposición. Estos no son efectos crónicos en la salud que pueden desarrollarse después de meses o años (por ejemplo, cáncer). Sin embargo, los efectos tardíos pueden presentarse como síntomas que se describieron en las consecuencias de corto y largo plazo.</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841353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55451" indent="-255451" defTabSz="1021806">
              <a:buFont typeface="+mj-lt"/>
              <a:buAutoNum type="arabicPeriod"/>
              <a:defRPr/>
            </a:pPr>
            <a:r>
              <a:rPr lang="es-US" sz="1100" b="0" strike="noStrike" kern="1200" baseline="0" dirty="0">
                <a:solidFill>
                  <a:schemeClr val="tx1"/>
                </a:solidFill>
                <a:effectLst/>
                <a:latin typeface="+mn-lt"/>
                <a:ea typeface="+mn-ea"/>
                <a:cs typeface="+mn-cs"/>
              </a:rPr>
              <a:t>Entre otros, </a:t>
            </a:r>
            <a:r>
              <a:rPr lang="es-US" sz="1100" b="0" strike="noStrike" kern="1200" dirty="0">
                <a:solidFill>
                  <a:schemeClr val="tx1"/>
                </a:solidFill>
                <a:effectLst/>
                <a:latin typeface="+mn-lt"/>
                <a:ea typeface="+mn-ea"/>
                <a:cs typeface="+mn-cs"/>
              </a:rPr>
              <a:t>alteraciones</a:t>
            </a:r>
            <a:r>
              <a:rPr lang="es-US" sz="1100" b="0" strike="noStrike" kern="1200" baseline="0" dirty="0">
                <a:solidFill>
                  <a:schemeClr val="tx1"/>
                </a:solidFill>
                <a:effectLst/>
                <a:latin typeface="+mn-lt"/>
                <a:ea typeface="+mn-ea"/>
                <a:cs typeface="+mn-cs"/>
              </a:rPr>
              <a:t> l</a:t>
            </a:r>
            <a:r>
              <a:rPr lang="es-US" sz="1100" b="0" strike="noStrike" kern="1200" dirty="0">
                <a:solidFill>
                  <a:schemeClr val="tx1"/>
                </a:solidFill>
                <a:effectLst/>
                <a:latin typeface="+mn-lt"/>
                <a:ea typeface="+mn-ea"/>
                <a:cs typeface="+mn-cs"/>
              </a:rPr>
              <a:t>os</a:t>
            </a:r>
            <a:r>
              <a:rPr lang="es-US" sz="1100" b="0" kern="1200" dirty="0">
                <a:solidFill>
                  <a:schemeClr val="tx1"/>
                </a:solidFill>
                <a:effectLst/>
                <a:latin typeface="+mn-lt"/>
                <a:ea typeface="+mn-ea"/>
                <a:cs typeface="+mn-cs"/>
              </a:rPr>
              <a:t> efectos a largo plazo en la salud que están asociados con la exposición a ciertos pesticidas incluyen: cáncer; incapacidad para concebir hijos (infertilidad); aborto espontáneo; defectos de nacimiento en niños de padres que estuvieron expuestos; daños en el sistema nervioso; daños en órganos específicos, como los pulmones o el hígado; y daños en el sistema </a:t>
            </a:r>
            <a:r>
              <a:rPr lang="es-ES_tradnl" sz="1100" b="0" kern="1200" noProof="0" dirty="0">
                <a:solidFill>
                  <a:schemeClr val="tx1"/>
                </a:solidFill>
                <a:effectLst/>
                <a:latin typeface="+mn-lt"/>
                <a:ea typeface="+mn-ea"/>
                <a:cs typeface="+mn-cs"/>
              </a:rPr>
              <a:t>inmunológico</a:t>
            </a:r>
            <a:r>
              <a:rPr lang="es-US" sz="1100" b="0" kern="1200" dirty="0">
                <a:solidFill>
                  <a:schemeClr val="tx1"/>
                </a:solidFill>
                <a:effectLst/>
                <a:latin typeface="+mn-lt"/>
                <a:ea typeface="+mn-ea"/>
                <a:cs typeface="+mn-cs"/>
              </a:rPr>
              <a:t>.</a:t>
            </a:r>
            <a:r>
              <a:rPr lang="es-US" sz="1100" b="0" strike="sngStrike" kern="1200" dirty="0">
                <a:solidFill>
                  <a:schemeClr val="tx1"/>
                </a:solidFill>
                <a:effectLst/>
                <a:latin typeface="+mn-lt"/>
                <a:ea typeface="+mn-ea"/>
                <a:cs typeface="+mn-cs"/>
              </a:rPr>
              <a:t> </a:t>
            </a:r>
            <a:endParaRPr lang="en-US" sz="1100" b="0" strike="sngStrike" dirty="0"/>
          </a:p>
          <a:p>
            <a:pPr marL="255451" indent="-255451">
              <a:buFont typeface="+mj-lt"/>
              <a:buAutoNum type="arabicPeriod"/>
            </a:pPr>
            <a:endParaRPr lang="en-US" sz="1100" b="0" dirty="0"/>
          </a:p>
          <a:p>
            <a:pPr defTabSz="966612">
              <a:defRPr/>
            </a:pPr>
            <a:r>
              <a:rPr lang="es-US" sz="1100" b="0" kern="1200" dirty="0">
                <a:solidFill>
                  <a:schemeClr val="tx1"/>
                </a:solidFill>
                <a:effectLst/>
                <a:latin typeface="+mn-lt"/>
                <a:ea typeface="+mn-ea"/>
                <a:cs typeface="+mn-cs"/>
              </a:rPr>
              <a:t>Notas para los instructores de trabajadores y manipuladores de pesticidas:</a:t>
            </a:r>
            <a:endParaRPr lang="en-US" altLang="es-MX" sz="1100" b="0" dirty="0"/>
          </a:p>
          <a:p>
            <a:pPr marL="228600" lvl="0" indent="-228600">
              <a:buFont typeface="+mj-lt"/>
              <a:buAutoNum type="arabicPeriod"/>
            </a:pPr>
            <a:r>
              <a:rPr lang="es-US" sz="1100" b="0" kern="1200" dirty="0">
                <a:solidFill>
                  <a:schemeClr val="tx1"/>
                </a:solidFill>
                <a:effectLst/>
                <a:latin typeface="+mn-lt"/>
                <a:ea typeface="+mn-ea"/>
                <a:cs typeface="+mn-cs"/>
              </a:rPr>
              <a:t>Analicemos el caso de Miguel, que se muestra en esta imagen. Cada uno de los puntos de color en el cuerpo de Miguel representa un nivel bajo de exposición a los residuos de pesticidas, que podrían haberse evitado si Miguel se hubiese protegido de mejor manera. Lavarse al salir del área tratada para almorzar o realizar una llamada, bañarse después de trabajar y usar ropa limpia que le cubran la piel puede reducir su exposición. </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Cada día de trabajo, una persona está en contacto con residuos de pesticidas en el polvillo que está debajo de sus pies. Se adhiere a la suela del calzado y a </a:t>
            </a:r>
            <a:r>
              <a:rPr lang="es-US" sz="1100" b="0" kern="1200" dirty="0">
                <a:solidFill>
                  <a:srgbClr val="FF0000"/>
                </a:solidFill>
                <a:effectLst/>
                <a:latin typeface="+mn-lt"/>
                <a:ea typeface="+mn-ea"/>
                <a:cs typeface="+mn-cs"/>
              </a:rPr>
              <a:t>la basta</a:t>
            </a:r>
            <a:r>
              <a:rPr lang="es-US" sz="1100" b="0" strike="noStrike" kern="1200" dirty="0">
                <a:solidFill>
                  <a:schemeClr val="tx1"/>
                </a:solidFill>
                <a:effectLst/>
                <a:latin typeface="+mn-lt"/>
                <a:ea typeface="+mn-ea"/>
                <a:cs typeface="+mn-cs"/>
              </a:rPr>
              <a:t> </a:t>
            </a:r>
            <a:r>
              <a:rPr lang="es-US" sz="1100" b="0" kern="1200" dirty="0">
                <a:solidFill>
                  <a:schemeClr val="tx1"/>
                </a:solidFill>
                <a:effectLst/>
                <a:latin typeface="+mn-lt"/>
                <a:ea typeface="+mn-ea"/>
                <a:cs typeface="+mn-cs"/>
              </a:rPr>
              <a:t>de los pantalones.</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Por lo tanto y paulatinamente, los residuos de pesticidas ingresan en el cuerpo. </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Cada vez que se expone a un pesticida, absorbe los residuos. Es probable que la primera vez no sienta ningún efecto, pero a medida que el cuerpo absorba cada vez más residuos, puede enfermarse.  </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¿Recuerda el dicho: “little by little the jug is full” o en español, “poquito a poquito, se llena el jarrito”? Así es cómo, después de varios días, puede terminar con niveles elevados de pesticida en su cuerpo.</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El contacto reiterado con los residuos puede generar una intoxicación.</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En estos casos, los efectos en la salud pueden aparecer después de varios años. Esto se debe a que pequeñas dosis de diferentes pesticidas ingresan en el cuerpo en momentos distintos y se absorben en los órganos internos. </a:t>
            </a:r>
            <a:endParaRPr lang="es-AR"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282415F-82EB-814A-9F22-6A6294A24A70}"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669389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Notas para los instructores de manipuladores de pesticidas:</a:t>
            </a:r>
            <a:endParaRPr lang="es-AR"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100" kern="1200" dirty="0">
                <a:solidFill>
                  <a:schemeClr val="tx1"/>
                </a:solidFill>
                <a:effectLst/>
                <a:latin typeface="+mn-lt"/>
                <a:ea typeface="+mn-ea"/>
                <a:cs typeface="+mn-cs"/>
              </a:rPr>
              <a:t>Los instructores deben proporcionar la capacitación según los requerimientos de la ley. Las revisiones de administración de la capacitación incorporadas en la ley de 2015 deben comenzar el 2 de enero de 2017.  </a:t>
            </a:r>
            <a:endParaRPr lang="es-AR" sz="1100" kern="1200" dirty="0">
              <a:solidFill>
                <a:schemeClr val="tx1"/>
              </a:solidFill>
              <a:effectLst/>
              <a:latin typeface="+mn-lt"/>
              <a:ea typeface="+mn-ea"/>
              <a:cs typeface="+mn-cs"/>
            </a:endParaRPr>
          </a:p>
          <a:p>
            <a:pPr marL="171450" indent="-171450">
              <a:buFont typeface="Arial" panose="020B0604020202020204" pitchFamily="34" charset="0"/>
              <a:buChar char="•"/>
            </a:pPr>
            <a:r>
              <a:rPr lang="es-US" sz="1100" kern="1200" dirty="0">
                <a:solidFill>
                  <a:schemeClr val="tx1"/>
                </a:solidFill>
                <a:effectLst/>
                <a:latin typeface="+mn-lt"/>
                <a:ea typeface="+mn-ea"/>
                <a:cs typeface="+mn-cs"/>
              </a:rPr>
              <a:t>Consulte el Estándar Nacional para la Protección del trabajador: Manual para Instructores de Trabajadores Agrícolas y Manipuladores de Pesticidas o el documento de PowerPoint sobre la capacitación que se adjunta para la preparación y los requerimientos de la capacitación.</a:t>
            </a:r>
          </a:p>
          <a:p>
            <a:pPr marL="171450" indent="-171450">
              <a:buFont typeface="Arial" panose="020B0604020202020204" pitchFamily="34" charset="0"/>
              <a:buChar char="•"/>
            </a:pPr>
            <a:endParaRPr lang="es-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_tradnl" sz="1100" b="1" kern="1200" dirty="0">
                <a:solidFill>
                  <a:schemeClr val="tx1"/>
                </a:solidFill>
                <a:effectLst/>
                <a:latin typeface="+mn-lt"/>
                <a:ea typeface="+mn-ea"/>
                <a:cs typeface="+mn-cs"/>
              </a:rPr>
              <a:t>Si tiene la intención de agregar o quitar diapositivas de este conjunto, consulte la siguiente guía de la EPA:</a:t>
            </a: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_tradnl" sz="1100" kern="1200" dirty="0">
                <a:solidFill>
                  <a:schemeClr val="tx1"/>
                </a:solidFill>
                <a:effectLst/>
                <a:latin typeface="+mn-lt"/>
                <a:ea typeface="+mn-ea"/>
                <a:cs typeface="+mn-cs"/>
              </a:rPr>
              <a:t>La oficina de programas de pesticidas de la EPA ofrece la siguiente guía preliminar sobre las modificaciones a los materiales de capacitación aprobados por la EPA para trabajadores, manejadores y capacitadores bajo la norma de protección al trabajador (WPS, por sus siglas en inglés):</a:t>
            </a:r>
            <a:endParaRPr lang="en-US" sz="11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_tradnl" sz="1100" kern="1200" dirty="0">
                <a:solidFill>
                  <a:schemeClr val="tx1"/>
                </a:solidFill>
                <a:effectLst/>
                <a:latin typeface="+mn-lt"/>
                <a:ea typeface="+mn-ea"/>
                <a:cs typeface="+mn-cs"/>
              </a:rPr>
              <a:t>Los usuarios de materiales de capacitación DEBEN utilizar los materiales aprobados por la EPA en su totalidad y según se proporcionen, excepto lo dispuesto en el párrafo siguiente. Cambios a el contenido, el orden de la información o las imágenes en la presentación por un usuario pueden anular la aprobación para ese uso específico. Sin embargo, los usuarios pueden presentar ejercicios, folletos e imágenes adicionales en sus sesiones para ilustrar los puntos de la presentación (sin agregarlos al material aprobado). No es necesario que la EPA revise estos materiales adicionales, ya que la EPA espera que no entren en conflicto con los materiales originales aprobados por la EPA.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_tradnl" sz="1100" kern="1200" dirty="0">
                <a:solidFill>
                  <a:schemeClr val="tx1"/>
                </a:solidFill>
                <a:effectLst/>
                <a:latin typeface="+mn-lt"/>
                <a:ea typeface="+mn-ea"/>
                <a:cs typeface="+mn-cs"/>
              </a:rPr>
              <a:t>Si un usuario determina que la información específica del estado o región (como cortar imágenes e información específicas, o información sobre las regulaciones estatales / locales que modifican las de la WPS) mejorará la presentación para sus audiencias, la EPA prefiere que se incluyan por separado, como se ha descrito anteriormente. Si resulta disruptivo o poco práctico desde el punto de vista de la presentación (por ejemplo, pasar de una presentación a otra), la EPA está de acuerdo en que se pueden añadir a la presentación diapositivas (preferiblemente lo menos posible). Las diapositivas agregadas DEBEN tener una declaración que identifique el origen, y la diapositiva debe mirar distinto de los materiales aprobados por EPA. No es necesario que la EPA revise estas diapositivas, ya que la EPA espera que no entren en conflicto con los materiales originales aprobados por la EPA.</a:t>
            </a: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indent="0">
              <a:buFont typeface="Arial" panose="020B0604020202020204" pitchFamily="34" charset="0"/>
              <a:buNone/>
            </a:pP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t>3</a:t>
            </a:fld>
            <a:endParaRPr lang="en-US" dirty="0"/>
          </a:p>
        </p:txBody>
      </p:sp>
    </p:spTree>
    <p:extLst>
      <p:ext uri="{BB962C8B-B14F-4D97-AF65-F5344CB8AC3E}">
        <p14:creationId xmlns:p14="http://schemas.microsoft.com/office/powerpoint/2010/main" val="1051233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28600" lvl="0" indent="-228600">
              <a:buFont typeface="+mj-lt"/>
              <a:buAutoNum type="arabicPeriod"/>
            </a:pPr>
            <a:r>
              <a:rPr lang="es-US" sz="1100" kern="1200" dirty="0">
                <a:solidFill>
                  <a:schemeClr val="tx1"/>
                </a:solidFill>
                <a:effectLst/>
                <a:latin typeface="+mn-lt"/>
                <a:ea typeface="+mn-ea"/>
                <a:cs typeface="+mn-cs"/>
              </a:rPr>
              <a:t>La sensibilización es el desarrollo gradual de una reacción alérgica a un tipo de pesticida o sustancia química en general. En algunas personas, se manifiesta como dolor de cabeza, sarpullido o mareos cada vez que trabajan con un pesticida o ingresan en un área donde se usó recientemente este tipo de productos.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Algunas veces, incluso si usa protección, puede tener más sensibilidad a los pesticidas. Puede comenzar a tener una reacción alérgica. Tal vez, no tuvo ninguna reacción cuando comenzó a trabajar en el campo, pero aparecieron con el paso del tiempo.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manifestación más frecuente es que el aumento de la sensibilidad causa irritación en la piel o problemas respiratorios. </a:t>
            </a:r>
            <a:endParaRPr lang="es-AR" sz="1100" kern="1200" dirty="0">
              <a:solidFill>
                <a:schemeClr val="tx1"/>
              </a:solidFill>
              <a:effectLst/>
              <a:latin typeface="+mn-lt"/>
              <a:ea typeface="+mn-ea"/>
              <a:cs typeface="+mn-cs"/>
            </a:endParaRPr>
          </a:p>
          <a:p>
            <a:pPr marL="255451" indent="-255451">
              <a:buFont typeface="+mj-lt"/>
              <a:buAutoNum type="arabicPeriod"/>
            </a:pPr>
            <a:endParaRPr lang="en-US" sz="1100" dirty="0"/>
          </a:p>
          <a:p>
            <a:pPr defTabSz="966612">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Los trabajadores agrícolas y manipuladores de pesticidas pueden entender mejor la sensibilización si se la compara con una reacción alérgica a una hiedra o roble venenoso. No todas las personas evidenciarán una reacción cutánea adversa las primeras veces que estén en contacto con las plantas. No obstante, después de exposiciones reiteradas, algunas personas estarán más sensibles y desarrollarán un sarpullido que empeorará con las próximas exposiciones.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sensibilidad a los pesticidas no es lo mismo que la exposición excesiva a estos productos. Es importante identificar las causas de los síntomas para que sepa cómo tratarlas.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El desarrollo de la sensibilidad a los pesticidas puede demorar meses o años, según la persona y el tipo de pesticida al que está expuesto.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irritación cutánea implica picazón, enrojecimiento, dolor o presencia de ampollas en la piel cuando está en contacto con residuos de pesticidas.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problemas respiratorios se manifiestan como estornudos, tos, dificultad para respirar y hasta ataques de asma.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Si detecta que está más sensible a los pesticidas, informe a su supervisor. Existen algunas medidas que pueden adoptarse para protegerse, como usar un respirador o guantes de protección.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mayoría de las personas no desarrollan alergias a los pesticidas, pero todos necesitamos tener cuidado.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4265445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kern="1200" dirty="0">
                <a:solidFill>
                  <a:schemeClr val="tx1"/>
                </a:solidFill>
                <a:effectLst/>
                <a:latin typeface="+mn-lt"/>
                <a:ea typeface="+mn-ea"/>
                <a:cs typeface="+mn-cs"/>
              </a:rPr>
              <a:t>El Estándar para la Protección del Trabajador (WPS) ofrece maneras de reducir la exposición a los pesticidas.</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31</a:t>
            </a:fld>
            <a:endParaRPr lang="en-US" dirty="0"/>
          </a:p>
        </p:txBody>
      </p:sp>
    </p:spTree>
    <p:extLst>
      <p:ext uri="{BB962C8B-B14F-4D97-AF65-F5344CB8AC3E}">
        <p14:creationId xmlns:p14="http://schemas.microsoft.com/office/powerpoint/2010/main" val="3575844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Si trabaja en áreas tratadas, debe usar vestimenta que le proteja la piel (por ejemplo, camisa mangas largas, pantalones, calzado con calcetines y sombrero).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Debe alejarse de las áreas indicadas por el supervisor o que están en tratamiento con pesticidas.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Si se siente afectado por la deriva, debe informar a su supervisor y abandonar el área de inmediato.</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Es necesario que se lave con agua y jabón después de trabajar en campos que fueron tratados con pesticidas antes de llevar algo a la boca y usar el baño.</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877121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Lo antes que pueda, luego de aplicar pesticidas o trabajar en campos tratados, lave su cuerpo con abundante cantidad de agua y jabón, y use champú para el cabello.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Póngase ropa limpia luego de lavarse.</a:t>
            </a:r>
            <a:endParaRPr lang="es-AR" sz="1100" kern="1200" dirty="0">
              <a:solidFill>
                <a:schemeClr val="tx1"/>
              </a:solidFill>
              <a:effectLst/>
              <a:latin typeface="+mn-lt"/>
              <a:ea typeface="+mn-ea"/>
              <a:cs typeface="+mn-cs"/>
            </a:endParaRPr>
          </a:p>
          <a:p>
            <a:endParaRPr lang="es-MX" altLang="es-MX" sz="1100" dirty="0"/>
          </a:p>
          <a:p>
            <a:endParaRPr lang="es-MX" altLang="es-MX" sz="13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834253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Quítese el calzado </a:t>
            </a:r>
            <a:r>
              <a:rPr lang="es-US" sz="1100" b="0" kern="1200" dirty="0">
                <a:solidFill>
                  <a:schemeClr val="tx1"/>
                </a:solidFill>
                <a:effectLst/>
                <a:latin typeface="+mn-lt"/>
                <a:ea typeface="+mn-ea"/>
                <a:cs typeface="+mn-cs"/>
              </a:rPr>
              <a:t>contaminado antes de ingresar a su casa; es probable que transporte una cantidad importante de residuos de pesticida en el calzado de trabajo, en especial el que usan los manipuladores de estos productos. Se recomienda enfáticamente quitarse el calzado antes de ingresar a un vehículo y a su casa.</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Quítese la ropa de trabajo y dúchese antes del contacto con niños o familiares.</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Si tiene duchas en el trabajo, úselas antes de salir del área de trabajo. </a:t>
            </a:r>
            <a:endParaRPr lang="es-AR" sz="1100" b="0" kern="1200" dirty="0">
              <a:solidFill>
                <a:schemeClr val="tx1"/>
              </a:solidFill>
              <a:effectLst/>
              <a:latin typeface="+mn-lt"/>
              <a:ea typeface="+mn-ea"/>
              <a:cs typeface="+mn-cs"/>
            </a:endParaRPr>
          </a:p>
          <a:p>
            <a:endParaRPr lang="en-US" sz="1100" dirty="0">
              <a:latin typeface="+mn-lt"/>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889886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Los residuos de pesticidas que quedan en la vestimenta de trabajo (como en pantalones, camisas mangas largas, calzado y calcetines) pueden ser otra fuente de peligro.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Puede reducir el riesgo de exposición a estos residuos si:</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Usa vestimenta solo una vez y tiene un mínimo de dos conjuntos de ropa de trabajo para evitar usar otra que pueda estar contaminada antes de que se lave.</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Separa la vestimenta de trabajo que pueda contener residuos de otra ropa (por ejemplo, si la coloca en una bolsa de plástico) para evitar que otras personas estén en contacto con esa ropa.</a:t>
            </a:r>
            <a:endParaRPr lang="es-AR" sz="1100" kern="1200" dirty="0">
              <a:solidFill>
                <a:schemeClr val="tx1"/>
              </a:solidFill>
              <a:effectLst/>
              <a:latin typeface="+mn-lt"/>
              <a:ea typeface="+mn-ea"/>
              <a:cs typeface="+mn-cs"/>
            </a:endParaRPr>
          </a:p>
          <a:p>
            <a:endParaRPr lang="en-US" sz="13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40393301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41653" indent="-241653">
              <a:buFont typeface="+mj-lt"/>
              <a:buAutoNum type="arabicPeriod"/>
            </a:pPr>
            <a:r>
              <a:rPr lang="es-US" sz="1100" kern="1200" dirty="0">
                <a:solidFill>
                  <a:schemeClr val="tx1"/>
                </a:solidFill>
                <a:effectLst/>
                <a:latin typeface="+mn-lt"/>
                <a:ea typeface="+mn-ea"/>
                <a:cs typeface="+mn-cs"/>
              </a:rPr>
              <a:t>Los residuos de pesticidas que quedan en la vestimenta pueden ser una fuente de exposición para usted y su familia. Existen muchas maneras en que puede evitar estos riesgos:</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Informe a aquellos que lavan la vestimenta de trabajo agrícola que la ropa puede contener residuos de pesticidas e indíqueles las </a:t>
            </a:r>
            <a:r>
              <a:rPr lang="es-US" sz="1100" b="0" kern="1200" dirty="0">
                <a:solidFill>
                  <a:schemeClr val="tx1"/>
                </a:solidFill>
                <a:effectLst/>
                <a:latin typeface="+mn-lt"/>
                <a:ea typeface="+mn-ea"/>
                <a:cs typeface="+mn-cs"/>
              </a:rPr>
              <a:t>medidas que deben seguir para que se protejan.</a:t>
            </a:r>
            <a:endParaRPr lang="es-AR" sz="11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b="0" kern="1200" dirty="0">
                <a:solidFill>
                  <a:schemeClr val="tx1"/>
                </a:solidFill>
                <a:effectLst/>
                <a:latin typeface="+mn-lt"/>
                <a:ea typeface="+mn-ea"/>
                <a:cs typeface="+mn-cs"/>
              </a:rPr>
              <a:t>Lave la ropa de trabajo después de cada uso.</a:t>
            </a:r>
            <a:endParaRPr lang="es-AR" sz="11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b="0" kern="1200" dirty="0">
                <a:solidFill>
                  <a:schemeClr val="tx1"/>
                </a:solidFill>
                <a:effectLst/>
                <a:latin typeface="+mn-lt"/>
                <a:ea typeface="+mn-ea"/>
                <a:cs typeface="+mn-cs"/>
              </a:rPr>
              <a:t>Lávela separada de otra ropa.</a:t>
            </a:r>
            <a:endParaRPr lang="es-AR" sz="11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b="0" kern="1200" dirty="0">
                <a:solidFill>
                  <a:schemeClr val="tx1"/>
                </a:solidFill>
                <a:effectLst/>
                <a:latin typeface="+mn-lt"/>
                <a:ea typeface="+mn-ea"/>
                <a:cs typeface="+mn-cs"/>
              </a:rPr>
              <a:t>Use agua caliente.</a:t>
            </a:r>
            <a:endParaRPr lang="es-AR" sz="11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Descontamine la lavadora de ropa; para hacerlo, accione otro ciclo de lavado completo con agua caliente y detergente para eliminar cualquier resto de residuos de pesticidas de la máquina.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Seque la ropa lavada al sol para potenciar la eliminación de residuos de la ropa.</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786243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Nunca lleve pesticidas del trabajo porque no son seguros para uso doméstico.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En ningún caso </a:t>
            </a:r>
            <a:r>
              <a:rPr lang="es-US" sz="1100" b="0" kern="1200" dirty="0">
                <a:solidFill>
                  <a:schemeClr val="tx1"/>
                </a:solidFill>
                <a:effectLst/>
                <a:latin typeface="+mn-lt"/>
                <a:ea typeface="+mn-ea"/>
                <a:cs typeface="+mn-cs"/>
              </a:rPr>
              <a:t>lleve envases de pesticidas a su casa, aunque estén vacíos. Esos envases nunca </a:t>
            </a:r>
            <a:r>
              <a:rPr lang="es-US" sz="1100" kern="1200" dirty="0">
                <a:solidFill>
                  <a:schemeClr val="tx1"/>
                </a:solidFill>
                <a:effectLst/>
                <a:latin typeface="+mn-lt"/>
                <a:ea typeface="+mn-ea"/>
                <a:cs typeface="+mn-cs"/>
              </a:rPr>
              <a:t>están completamente libres de residuos de pesticidas ni pueden usarse con otros fines de manera segura.</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En su mayoría, los pesticidas agrícolas son más concentrados y nunca deben usarse en la casa.</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No vierta pesticidas de su envase original a otros envases que se usan para beber. Es una acción peligrosa e ilegal. Alguna persona desprevenida puede equivocarse y pensar que es para consumo.</a:t>
            </a:r>
            <a:endParaRPr lang="es-AR" sz="1100" kern="1200" dirty="0">
              <a:solidFill>
                <a:schemeClr val="tx1"/>
              </a:solidFill>
              <a:effectLst/>
              <a:latin typeface="+mn-lt"/>
              <a:ea typeface="+mn-ea"/>
              <a:cs typeface="+mn-cs"/>
            </a:endParaRPr>
          </a:p>
          <a:p>
            <a:pPr marL="241653" indent="-241653">
              <a:buFont typeface="+mj-lt"/>
              <a:buAutoNum type="arabicPeriod"/>
            </a:pPr>
            <a:endParaRPr lang="en-US" sz="1100" dirty="0"/>
          </a:p>
          <a:p>
            <a:pPr defTabSz="966612">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La intoxicación con pesticidas puede suceder cuando una persona come o bebe por accidente un pesticida que se colocó en un envase de comida o bebida o bebe de un envase que se usó para medir pesticidas. Almacenar o mezclar pesticidas en envases de comida es ilegal.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Evite llevar residuos de pesticidas a su casa; podría ser complicado eliminarlos una vez que ingresaron.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Evite contaminar vehículos con pesticidas o residuos de estos productos. Los manipuladores pueden transportar cantidades importantes de pesticidas en el calzado de trabajo, que puede contaminar de manera importante sus vehículos. Los trabajadores pueden transferir residuos de pesticidas a sus vehículos a partir de la ropa de trabajo contaminada.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Manipuladores: no lleven el PPE contaminado en sus vehículos ni a su casa.</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4934290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No permita que niños menores ingresen en áreas tratadas con pesticidas.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familiares que no trabajen en este tipo de áreas deben permanecer alejados de sectores con intervalo de ingreso restringido o de zonas que se trataron recientemente con pesticidas.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En casa, mantenga los pesticidas fuera del alcance de los niños.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577991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kern="1200" dirty="0">
                <a:solidFill>
                  <a:schemeClr val="tx1"/>
                </a:solidFill>
                <a:effectLst/>
                <a:latin typeface="+mn-lt"/>
                <a:ea typeface="+mn-ea"/>
                <a:cs typeface="+mn-cs"/>
              </a:rPr>
              <a:t>Es importante entender cómo minimizar la exposición a los pesticidas y sus residuos, y cómo responder si se produce una emergencia.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39</a:t>
            </a:fld>
            <a:endParaRPr lang="en-US" dirty="0"/>
          </a:p>
        </p:txBody>
      </p:sp>
    </p:spTree>
    <p:extLst>
      <p:ext uri="{BB962C8B-B14F-4D97-AF65-F5344CB8AC3E}">
        <p14:creationId xmlns:p14="http://schemas.microsoft.com/office/powerpoint/2010/main" val="24541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kern="1200" dirty="0">
                <a:solidFill>
                  <a:schemeClr val="tx1"/>
                </a:solidFill>
                <a:effectLst/>
                <a:latin typeface="+mn-lt"/>
                <a:ea typeface="+mn-ea"/>
                <a:cs typeface="+mn-cs"/>
              </a:rPr>
              <a:t>El WPS protege a los trabajadores agrícolas, manipuladores de pesticidas y demás personas durante las aplicaciones de estos productos.</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4</a:t>
            </a:fld>
            <a:endParaRPr lang="en-US" dirty="0"/>
          </a:p>
        </p:txBody>
      </p:sp>
    </p:spTree>
    <p:extLst>
      <p:ext uri="{BB962C8B-B14F-4D97-AF65-F5344CB8AC3E}">
        <p14:creationId xmlns:p14="http://schemas.microsoft.com/office/powerpoint/2010/main" val="170521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La descontaminación es el proceso de limpieza del cuerpo, la vestimenta, el equipo de protección personal y el equipo de aplicación para eliminar el pesticida o los residuos de este producto.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Existen dos tipos de descontaminación: de rutina y de emergencia.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descontaminación de rutina es el proceso de limpieza del rostro, las manos o todo el cuerpo para minimizar la exposición a residuos de pesticidas. Lavarse las manos con agua y jabón antes de comer o ir al baño, y lavar el equipo de protección personal reusable y el equipo de aplicación son ejemplos de descontaminación de rutina. Esto se lleva a cabo al final de la aplicación o en un receso de la actividad.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descontaminación de emergencia es el proceso de eliminar el pesticida de los ojos, la piel o la vestimenta durante situaciones de emergencia, lo antes posible después de la exposición para evitar efectos adversos en la salud. Por ejemplo, si es alcanzado por la deriva </a:t>
            </a:r>
            <a:r>
              <a:rPr lang="es-US" sz="1100" b="1" kern="1200" dirty="0">
                <a:solidFill>
                  <a:schemeClr val="tx1"/>
                </a:solidFill>
                <a:effectLst/>
                <a:latin typeface="+mn-lt"/>
                <a:ea typeface="+mn-ea"/>
                <a:cs typeface="+mn-cs"/>
              </a:rPr>
              <a:t>de pesticidas desde una aplicaci</a:t>
            </a:r>
            <a:r>
              <a:rPr lang="en-US" sz="1100" b="1" kern="1200" dirty="0" err="1">
                <a:solidFill>
                  <a:schemeClr val="tx1"/>
                </a:solidFill>
                <a:effectLst/>
                <a:latin typeface="+mn-lt"/>
                <a:ea typeface="+mn-ea"/>
                <a:cs typeface="+mn-cs"/>
              </a:rPr>
              <a:t>ón</a:t>
            </a:r>
            <a:r>
              <a:rPr lang="en-US" sz="1100" b="1" kern="1200" dirty="0">
                <a:solidFill>
                  <a:schemeClr val="tx1"/>
                </a:solidFill>
                <a:effectLst/>
                <a:latin typeface="+mn-lt"/>
                <a:ea typeface="+mn-ea"/>
                <a:cs typeface="+mn-cs"/>
              </a:rPr>
              <a:t> </a:t>
            </a:r>
            <a:r>
              <a:rPr lang="en-US" sz="1100" b="1" kern="1200" dirty="0" err="1">
                <a:solidFill>
                  <a:schemeClr val="tx1"/>
                </a:solidFill>
                <a:effectLst/>
                <a:latin typeface="+mn-lt"/>
                <a:ea typeface="+mn-ea"/>
                <a:cs typeface="+mn-cs"/>
              </a:rPr>
              <a:t>cercana</a:t>
            </a:r>
            <a:r>
              <a:rPr lang="es-US" sz="1100" kern="1200" dirty="0">
                <a:solidFill>
                  <a:schemeClr val="tx1"/>
                </a:solidFill>
                <a:effectLst/>
                <a:latin typeface="+mn-lt"/>
                <a:ea typeface="+mn-ea"/>
                <a:cs typeface="+mn-cs"/>
              </a:rPr>
              <a:t>, debe lavarse la piel con agua y jabón lo antes posible para evitar que el pesticida se absorba e ingrese en el cuerpo. Para eliminar el pesticida de los ojos, sostenga </a:t>
            </a:r>
            <a:r>
              <a:rPr lang="es-US" sz="1100" b="1" kern="1200" dirty="0">
                <a:solidFill>
                  <a:schemeClr val="tx1"/>
                </a:solidFill>
                <a:effectLst/>
                <a:latin typeface="+mn-lt"/>
                <a:ea typeface="+mn-ea"/>
                <a:cs typeface="+mn-cs"/>
              </a:rPr>
              <a:t>los parpados abiertos </a:t>
            </a:r>
            <a:r>
              <a:rPr lang="es-US" sz="1100" kern="1200" dirty="0">
                <a:solidFill>
                  <a:schemeClr val="tx1"/>
                </a:solidFill>
                <a:effectLst/>
                <a:latin typeface="+mn-lt"/>
                <a:ea typeface="+mn-ea"/>
                <a:cs typeface="+mn-cs"/>
              </a:rPr>
              <a:t>y lave con un </a:t>
            </a:r>
            <a:r>
              <a:rPr lang="es-US" sz="1100" b="1" kern="1200" dirty="0">
                <a:solidFill>
                  <a:schemeClr val="tx1"/>
                </a:solidFill>
                <a:effectLst/>
                <a:latin typeface="+mn-lt"/>
                <a:ea typeface="+mn-ea"/>
                <a:cs typeface="+mn-cs"/>
              </a:rPr>
              <a:t>chorro continuo</a:t>
            </a:r>
            <a:r>
              <a:rPr lang="es-US" sz="1100" b="1" kern="1200" baseline="0" dirty="0">
                <a:solidFill>
                  <a:schemeClr val="tx1"/>
                </a:solidFill>
                <a:effectLst/>
                <a:latin typeface="+mn-lt"/>
                <a:ea typeface="+mn-ea"/>
                <a:cs typeface="+mn-cs"/>
              </a:rPr>
              <a:t> </a:t>
            </a:r>
            <a:r>
              <a:rPr lang="es-US" sz="1100" kern="1200" dirty="0">
                <a:solidFill>
                  <a:schemeClr val="tx1"/>
                </a:solidFill>
                <a:effectLst/>
                <a:latin typeface="+mn-lt"/>
                <a:ea typeface="+mn-ea"/>
                <a:cs typeface="+mn-cs"/>
              </a:rPr>
              <a:t>de agua limpia durante un mínimo de 15 minutos. </a:t>
            </a:r>
            <a:endParaRPr lang="es-AR" sz="1100" kern="1200" dirty="0">
              <a:solidFill>
                <a:schemeClr val="tx1"/>
              </a:solidFill>
              <a:effectLst/>
              <a:latin typeface="+mn-lt"/>
              <a:ea typeface="+mn-ea"/>
              <a:cs typeface="+mn-cs"/>
            </a:endParaRPr>
          </a:p>
          <a:p>
            <a:endParaRPr lang="en-US" sz="1100" b="0" baseline="0" dirty="0"/>
          </a:p>
          <a:p>
            <a:pPr defTabSz="483306">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Asegúrese de cubrir el siguiente aspecto durante esta parte de la capacitación:</a:t>
            </a:r>
            <a:endParaRPr lang="en-US" sz="1100" b="0" baseline="0" dirty="0"/>
          </a:p>
          <a:p>
            <a:pPr marL="724959" lvl="1" indent="-241653">
              <a:buFont typeface="Arial" panose="020B0604020202020204" pitchFamily="34" charset="0"/>
              <a:buChar char="•"/>
            </a:pPr>
            <a:r>
              <a:rPr lang="es-US" sz="1100" kern="1200" dirty="0">
                <a:solidFill>
                  <a:schemeClr val="tx1"/>
                </a:solidFill>
                <a:effectLst/>
                <a:latin typeface="+mn-lt"/>
                <a:ea typeface="+mn-ea"/>
                <a:cs typeface="+mn-cs"/>
              </a:rPr>
              <a:t>Cómo realizar una descontaminación de rutina y una de emergencia, que incluye técnicas de lavado de ojos de emergencia.</a:t>
            </a:r>
            <a:endParaRPr lang="en-US" sz="1100" b="0"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6934519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Existen varias medidas que los trabajadores pueden implementar como parte de su rutina diaria para minimizar su propia exposición y la de sus familias a los pesticidas y sus residuos. Estas son:</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Lavarse las manos antes de comer, beber, fumar o usar el baño mientras está en el trabajo.</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Lavarse las manos antes de tocarse los ojos o la boca mientras está en el trabajo.</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Lavarse las manos después del trabajo y antes de subir a sus vehículos.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Cambiarse la ropa y el calzado por otros limpios antes de subir a sus vehículos para regresar a casa.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Ducharse o bañarse con agua y jabón, y lavarse el cabello con champú de inmediato o lo antes posible después del trabajo.</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Lavar la ropa de trabajo por separado del resto de la ropa antes de usarla de nuevo.</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9583342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Los</a:t>
            </a:r>
            <a:r>
              <a:rPr lang="es-US" sz="1100" strike="noStrike" kern="1200" dirty="0">
                <a:solidFill>
                  <a:schemeClr val="tx1"/>
                </a:solidFill>
                <a:effectLst/>
                <a:latin typeface="+mn-lt"/>
                <a:ea typeface="+mn-ea"/>
                <a:cs typeface="+mn-cs"/>
              </a:rPr>
              <a:t> </a:t>
            </a:r>
            <a:r>
              <a:rPr lang="es-US" sz="1100" b="0" strike="noStrike" kern="1200" dirty="0">
                <a:solidFill>
                  <a:schemeClr val="tx1"/>
                </a:solidFill>
                <a:effectLst/>
                <a:latin typeface="+mn-lt"/>
                <a:ea typeface="+mn-ea"/>
                <a:cs typeface="+mn-cs"/>
              </a:rPr>
              <a:t>manipuladores de pesticidas </a:t>
            </a:r>
            <a:r>
              <a:rPr lang="es-US" sz="1100" b="0" kern="1200" dirty="0">
                <a:solidFill>
                  <a:schemeClr val="tx1"/>
                </a:solidFill>
                <a:effectLst/>
                <a:latin typeface="+mn-lt"/>
                <a:ea typeface="+mn-ea"/>
                <a:cs typeface="+mn-cs"/>
              </a:rPr>
              <a:t>deben </a:t>
            </a:r>
            <a:r>
              <a:rPr lang="es-US" sz="1100" kern="1200" dirty="0">
                <a:solidFill>
                  <a:schemeClr val="tx1"/>
                </a:solidFill>
                <a:effectLst/>
                <a:latin typeface="+mn-lt"/>
                <a:ea typeface="+mn-ea"/>
                <a:cs typeface="+mn-cs"/>
              </a:rPr>
              <a:t>seguir los procedimientos de descontaminación de rutina (consulte la diapositiva anterior). Además, deben descontaminar el equipo de aplicación de pesticidas y el equipo de protección personal (PPE) reusable.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267535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a:t>
            </a:r>
            <a:r>
              <a:rPr lang="en-US" altLang="es-MX" sz="1100" b="1" dirty="0"/>
              <a:t> </a:t>
            </a:r>
          </a:p>
          <a:p>
            <a:pPr marL="241653" indent="-241653">
              <a:buFont typeface="+mj-lt"/>
              <a:buAutoNum type="arabicPeriod"/>
            </a:pPr>
            <a:r>
              <a:rPr lang="es-US" sz="1100" kern="1200" dirty="0">
                <a:solidFill>
                  <a:schemeClr val="tx1"/>
                </a:solidFill>
                <a:effectLst/>
                <a:latin typeface="+mn-lt"/>
                <a:ea typeface="+mn-ea"/>
                <a:cs typeface="+mn-cs"/>
              </a:rPr>
              <a:t>Descontaminación de emergencia por exposición de la piel</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Quítese el PPE o la ropa contaminada tan pronto como sea posible.</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Enjuague de inmediato el pesticida de la piel con agua limpia. Para lavarse de inmediato, use insumos de descontaminación o enjuáguese en la fuente de agua limpia más cercana, que incluye manantiales, arroyos, lagos u otras fuentes si están disponibles de manera más rápida que los insumos de descontaminación.</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Lávese </a:t>
            </a:r>
            <a:r>
              <a:rPr lang="es-US" sz="1100" b="0" kern="1200" dirty="0">
                <a:solidFill>
                  <a:schemeClr val="tx1"/>
                </a:solidFill>
                <a:effectLst/>
                <a:latin typeface="+mn-lt"/>
                <a:ea typeface="+mn-ea"/>
                <a:cs typeface="+mn-cs"/>
              </a:rPr>
              <a:t>el cuerpo con agua y jabón, y el cabello con champ</a:t>
            </a:r>
            <a:r>
              <a:rPr lang="en-US" sz="1100" b="0" kern="1200" dirty="0" err="1">
                <a:solidFill>
                  <a:schemeClr val="tx1"/>
                </a:solidFill>
                <a:effectLst/>
                <a:latin typeface="+mn-lt"/>
                <a:ea typeface="+mn-ea"/>
                <a:cs typeface="+mn-cs"/>
              </a:rPr>
              <a:t>ú</a:t>
            </a:r>
            <a:r>
              <a:rPr lang="en-US" sz="1100" b="0" kern="1200" dirty="0">
                <a:solidFill>
                  <a:schemeClr val="tx1"/>
                </a:solidFill>
                <a:effectLst/>
                <a:latin typeface="+mn-lt"/>
                <a:ea typeface="+mn-ea"/>
                <a:cs typeface="+mn-cs"/>
              </a:rPr>
              <a:t> </a:t>
            </a:r>
            <a:r>
              <a:rPr lang="es-US" sz="1100" kern="1200" dirty="0">
                <a:solidFill>
                  <a:schemeClr val="tx1"/>
                </a:solidFill>
                <a:effectLst/>
                <a:latin typeface="+mn-lt"/>
                <a:ea typeface="+mn-ea"/>
                <a:cs typeface="+mn-cs"/>
              </a:rPr>
              <a:t>lo antes posible.</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Póngase ropa limpia y sin contaminar.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Informe al supervisor o a la persona a cargo.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Reciba atención médica de inmediato si </a:t>
            </a:r>
            <a:r>
              <a:rPr lang="es-US" sz="1100" b="0" kern="1200" dirty="0">
                <a:solidFill>
                  <a:schemeClr val="tx1"/>
                </a:solidFill>
                <a:effectLst/>
                <a:latin typeface="+mn-lt"/>
                <a:ea typeface="+mn-ea"/>
                <a:cs typeface="+mn-cs"/>
              </a:rPr>
              <a:t>sospecha o desarrolla</a:t>
            </a:r>
            <a:r>
              <a:rPr lang="es-US" sz="1100" kern="1200" dirty="0">
                <a:solidFill>
                  <a:schemeClr val="tx1"/>
                </a:solidFill>
                <a:effectLst/>
                <a:latin typeface="+mn-lt"/>
                <a:ea typeface="+mn-ea"/>
                <a:cs typeface="+mn-cs"/>
              </a:rPr>
              <a:t> síntomas de intoxicación con pesticidas.</a:t>
            </a:r>
            <a:endParaRPr lang="es-AR" sz="1100" kern="1200" dirty="0">
              <a:solidFill>
                <a:schemeClr val="tx1"/>
              </a:solidFill>
              <a:effectLst/>
              <a:latin typeface="+mn-lt"/>
              <a:ea typeface="+mn-ea"/>
              <a:cs typeface="+mn-cs"/>
            </a:endParaRPr>
          </a:p>
          <a:p>
            <a:pPr defTabSz="966612">
              <a:defRPr/>
            </a:pPr>
            <a:r>
              <a:rPr lang="es-US" sz="1100" b="1" kern="1200" dirty="0">
                <a:solidFill>
                  <a:schemeClr val="tx1"/>
                </a:solidFill>
                <a:effectLst/>
                <a:latin typeface="+mn-lt"/>
                <a:ea typeface="+mn-ea"/>
                <a:cs typeface="+mn-cs"/>
              </a:rPr>
              <a:t>Notas para los instructores de trabajadores de pesticidas:</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Si se derrama o rocía pesticida en el cuerpo, los trabajadores deben estar capacitados para usar los insumos de descontaminación y lavarse de inmediato. Los procedimientos de descontaminación tienen una importancia extrema porque ayudarán a reducir la gravedad de la lesión en caso de una exposición.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Cambio importante en la ley: La EPA eliminó del texto reglamentario la disposición que autoriza a los empleadores a permitir que los trabajadores usen agua limpia de manantiales, arroyos, lagos y otras fuentes si se puede acceder a esa fuente de agua de manera más rápida en lugares lejanos donde los insumos de descontaminación están a más de un cuarto de milla del lugar de actividades de los trabajadores. La eliminación de esta disposición no prohíbe la práctica de permitir que los trabajadores o manipuladores usen agua limpia de manantiales, arroyos, lagos u otras fuentes para descontaminar siempre que dicha agua esté más cerca que los insumos de descontaminación provistos, pero elimina la responsabilidad del empleador de garantizar que dicha agua cumpla con el estándar de ser de calidad y tener la temperatura adecuada de tal manera que no provoque una enfermedad o lesión si está en contacto con la piel o los ojos, o si se ingiere. Según la ley definitiva, cuando los trabajadores realizan tareas en lugares lejanos que están a más de un cuarto de milla del punto más cercano de acceso vehicular, los empleadores deben proporcionar todos los insumos de descontaminación requeridos (jabón, toallas descartables y agua, además de un cambio de ropa limpia, si fuera necesario) en el punto más cercano de acceso vehicular. Los empleadores deben contar con insumos de descontaminación lo más cerca posible del sitio lejano (determinado por la cercanía a la que pueda llegar un vehículo), pero los empleadores no tienen que verificar ni confirmar que el agua de manantiales, arroyos, lagos y otras fuentes de sitios lejanos cumplan con el estándar de ser de calidad y tener una temperatura que no provoque una enfermedad o lesión.</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7535679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El objetivo de la hoja de datos de seguridad (SDS) es proporcionar información sobre los riesgos químicos y físicos, la toxicidad, primeros auxilios, PPE, tratamiento médico de emergencia y otra información sobre los pesticidas usados en el establecimiento y con los que una persona podría estar en contacto.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En caso de una exposición, debe consultar las hojas de datos de seguridad.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empleadores deben exhibir las SDS de todos los pesticidas usados en su establecimiento en una ubicación central y deben estar disponibles durante el horario de trabajo habitual.</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Las SDS deben coincidir con los registros de aplicación de pesticidas.</a:t>
            </a:r>
            <a:endParaRPr lang="es-AR" sz="1100" kern="1200" dirty="0">
              <a:solidFill>
                <a:schemeClr val="tx1"/>
              </a:solidFill>
              <a:effectLst/>
              <a:latin typeface="+mn-lt"/>
              <a:ea typeface="+mn-ea"/>
              <a:cs typeface="+mn-cs"/>
            </a:endParaRPr>
          </a:p>
          <a:p>
            <a:endParaRPr lang="en-US" sz="1100" dirty="0"/>
          </a:p>
          <a:p>
            <a:pPr defTabSz="966612">
              <a:defRPr/>
            </a:pPr>
            <a:r>
              <a:rPr lang="es-US" sz="1100" b="1" kern="1200" dirty="0">
                <a:solidFill>
                  <a:schemeClr val="tx1"/>
                </a:solidFill>
                <a:effectLst/>
                <a:latin typeface="+mn-lt"/>
                <a:ea typeface="+mn-ea"/>
                <a:cs typeface="+mn-cs"/>
              </a:rPr>
              <a:t>Notas para los instructores de trabajadores de pesticidas:</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Asegúrese de que los trabajadores de pesticidas entiendan qué es una SDS y cuál es su objetivo. </a:t>
            </a:r>
            <a:endParaRPr lang="es-AR" sz="1100" kern="1200" dirty="0">
              <a:solidFill>
                <a:schemeClr val="tx1"/>
              </a:solidFill>
              <a:effectLst/>
              <a:latin typeface="+mn-lt"/>
              <a:ea typeface="+mn-ea"/>
              <a:cs typeface="+mn-cs"/>
            </a:endParaRPr>
          </a:p>
          <a:p>
            <a:pPr marL="228600" indent="-228600">
              <a:buFont typeface="+mj-lt"/>
              <a:buAutoNum type="arabicPeriod"/>
            </a:pPr>
            <a:r>
              <a:rPr lang="es-US" sz="1100" kern="1200" dirty="0">
                <a:solidFill>
                  <a:schemeClr val="tx1"/>
                </a:solidFill>
                <a:effectLst/>
                <a:latin typeface="+mn-lt"/>
                <a:ea typeface="+mn-ea"/>
                <a:cs typeface="+mn-cs"/>
              </a:rPr>
              <a:t>El empleador es responsable de hacer lo siguiente:</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Exhibir las SDS de todos los pesticidas que se usan en el establecimiento. Las copias de las SDS que se usan en el establecimiento deben mostrarse en una ubicación central del establecimiento agrícola de manera que estén disponibles de inmediato y en todo momento durante el horario de trabajo habitual y que los trabajadores puedan verlas y leerlas sin problemas. Por lo general, el lugar para mostrarlas es donde se reúnen los empleados, donde registran su ingreso y salida del trabajo, se cambian de ropa, comen, etc.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Informe a los trabajadores sobre cuál es el lugar de las SDS en el establecimiento.</a:t>
            </a: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Proporcione a trabajadores acceso libre a las SDS durante el horario de trabajo habitual.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1377608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Si cree que sufrió una intoxicación, lesión o contrajo una enfermedad a causa de los pesticidas, debe buscar atención médica de inmediato.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En la ubicación central, se indica el nombre, la dirección y el número de teléfono de un centro médico cercano que puede proporcionar tratamiento médico de emergencia.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El empleador agrícola proporcionará el transporte. El transporte disponible será el siguiente: el empleador lo llevará al centro de atención médica; se llamará a un vehículo de emergencia, por ejemplo una ambulancia; o se coordinará todo lo necesario para que otra persona lo lleve a dicho centro.</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35877098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85372" indent="-302066" eaLnBrk="0" hangingPunct="0">
              <a:defRPr>
                <a:solidFill>
                  <a:schemeClr val="tx1"/>
                </a:solidFill>
                <a:latin typeface="Arial" panose="020B0604020202020204" pitchFamily="34" charset="0"/>
                <a:ea typeface="MS PGothic" panose="020B0600070205080204" pitchFamily="34" charset="-128"/>
              </a:defRPr>
            </a:lvl2pPr>
            <a:lvl3pPr marL="1208265" indent="-241653" eaLnBrk="0" hangingPunct="0">
              <a:defRPr>
                <a:solidFill>
                  <a:schemeClr val="tx1"/>
                </a:solidFill>
                <a:latin typeface="Arial" panose="020B0604020202020204" pitchFamily="34" charset="0"/>
                <a:ea typeface="MS PGothic" panose="020B0600070205080204" pitchFamily="34" charset="-128"/>
              </a:defRPr>
            </a:lvl3pPr>
            <a:lvl4pPr marL="1691571" indent="-241653" eaLnBrk="0" hangingPunct="0">
              <a:defRPr>
                <a:solidFill>
                  <a:schemeClr val="tx1"/>
                </a:solidFill>
                <a:latin typeface="Arial" panose="020B0604020202020204" pitchFamily="34" charset="0"/>
                <a:ea typeface="MS PGothic" panose="020B0600070205080204" pitchFamily="34" charset="-128"/>
              </a:defRPr>
            </a:lvl4pPr>
            <a:lvl5pPr marL="2174878" indent="-241653" eaLnBrk="0" hangingPunct="0">
              <a:defRPr>
                <a:solidFill>
                  <a:schemeClr val="tx1"/>
                </a:solidFill>
                <a:latin typeface="Arial" panose="020B060402020202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8D48360A-A602-4FE5-A1B2-9083562A9F2F}" type="slidenum">
              <a:rPr lang="en-US" altLang="en-US">
                <a:solidFill>
                  <a:prstClr val="black"/>
                </a:solidFill>
              </a:rPr>
              <a:pPr eaLnBrk="1" hangingPunct="1"/>
              <a:t>46</a:t>
            </a:fld>
            <a:endParaRPr lang="en-US" altLang="en-US" dirty="0">
              <a:solidFill>
                <a:prstClr val="black"/>
              </a:solidFill>
            </a:endParaRPr>
          </a:p>
        </p:txBody>
      </p:sp>
      <p:sp>
        <p:nvSpPr>
          <p:cNvPr id="155651" name="Rectangle 2"/>
          <p:cNvSpPr>
            <a:spLocks noGrp="1" noRot="1" noChangeAspect="1" noChangeArrowheads="1" noTextEdit="1"/>
          </p:cNvSpPr>
          <p:nvPr>
            <p:ph type="sldImg"/>
          </p:nvPr>
        </p:nvSpPr>
        <p:spPr bwMode="auto">
          <a:xfrm>
            <a:off x="542925" y="755650"/>
            <a:ext cx="6719888" cy="377983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5652" name="Rectangle 3"/>
          <p:cNvSpPr>
            <a:spLocks noGrp="1" noChangeArrowheads="1"/>
          </p:cNvSpPr>
          <p:nvPr>
            <p:ph type="body" idx="1"/>
          </p:nvPr>
        </p:nvSpPr>
        <p:spPr bwMode="auto">
          <a:xfrm>
            <a:off x="1039707" y="4788933"/>
            <a:ext cx="5723467" cy="453723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es-US" sz="1100" b="1" kern="1200" dirty="0">
                <a:solidFill>
                  <a:schemeClr val="tx1"/>
                </a:solidFill>
                <a:effectLst/>
                <a:latin typeface="+mn-lt"/>
                <a:ea typeface="+mn-ea"/>
                <a:cs typeface="+mn-cs"/>
              </a:rPr>
              <a:t>Información obligatoria que debe tratarse:</a:t>
            </a:r>
            <a:r>
              <a:rPr lang="en-US" altLang="es-MX" sz="1100" b="1" dirty="0"/>
              <a:t> </a:t>
            </a:r>
          </a:p>
          <a:p>
            <a:pPr marL="241653" indent="-241653">
              <a:buFont typeface="+mj-lt"/>
              <a:buAutoNum type="arabicPeriod"/>
            </a:pPr>
            <a:r>
              <a:rPr lang="es-US" sz="1100" kern="1200" dirty="0">
                <a:solidFill>
                  <a:schemeClr val="tx1"/>
                </a:solidFill>
                <a:effectLst/>
                <a:latin typeface="+mn-lt"/>
                <a:ea typeface="+mn-ea"/>
                <a:cs typeface="+mn-cs"/>
              </a:rPr>
              <a:t>Si el pesticida está en contacto con la piel, cuanto más rápido se lave la sustancia química, menor será la lesión. En caso de una exposición cutánea, deben implementarse las siguientes medidas:</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Quitarse la ropa y el PPE con cuidado, pero lo más rápido posible Intentar limitar el contacto con la piel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Lavar la piel</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Limpiar la piel y cabello cuidadosamente con agua y jabón</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Secar y cubrir a la víctima con cualquier elemento limpio disponible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En caso de una quemadura con una sustancia química, evitar usar cremas, lociones, polvos y otros fármacos en los tratamientos de primeros auxilios para quemaduras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Buscar atención médica, si fuera necesario </a:t>
            </a:r>
            <a:endParaRPr lang="es-AR" sz="1100" kern="1200" dirty="0">
              <a:solidFill>
                <a:schemeClr val="tx1"/>
              </a:solidFill>
              <a:effectLst/>
              <a:latin typeface="+mn-lt"/>
              <a:ea typeface="+mn-ea"/>
              <a:cs typeface="+mn-cs"/>
            </a:endParaRPr>
          </a:p>
          <a:p>
            <a:pPr marL="241653" marR="0" indent="-241653" algn="l" defTabSz="966612" rtl="0" eaLnBrk="1" fontAlgn="auto" latinLnBrk="0" hangingPunct="1">
              <a:lnSpc>
                <a:spcPct val="100000"/>
              </a:lnSpc>
              <a:spcBef>
                <a:spcPts val="0"/>
              </a:spcBef>
              <a:spcAft>
                <a:spcPts val="0"/>
              </a:spcAft>
              <a:buClrTx/>
              <a:buSzTx/>
              <a:buFont typeface="+mj-lt"/>
              <a:buAutoNum type="arabicPeriod"/>
              <a:tabLst/>
              <a:defRPr/>
            </a:pPr>
            <a:r>
              <a:rPr lang="es-US" sz="1100" kern="1200" dirty="0">
                <a:solidFill>
                  <a:schemeClr val="tx1"/>
                </a:solidFill>
                <a:effectLst/>
                <a:latin typeface="+mn-lt"/>
                <a:ea typeface="+mn-ea"/>
                <a:cs typeface="+mn-cs"/>
              </a:rPr>
              <a:t>En caso de una exposición, debe consultar la SDS para obtener información sobre las instrucciones de primeros auxilios y los posibles síntomas.</a:t>
            </a:r>
            <a:endParaRPr lang="en-US" sz="1100" dirty="0"/>
          </a:p>
          <a:p>
            <a:pPr marL="241653" indent="-241653" defTabSz="966612">
              <a:buFont typeface="+mj-lt"/>
              <a:buAutoNum type="arabicPeriod"/>
              <a:defRPr/>
            </a:pPr>
            <a:endParaRPr lang="en-US" sz="1100" dirty="0"/>
          </a:p>
          <a:p>
            <a:pPr defTabSz="966612">
              <a:defRPr/>
            </a:pPr>
            <a:r>
              <a:rPr lang="es-US" sz="1100" b="1" kern="1200" dirty="0">
                <a:solidFill>
                  <a:schemeClr val="tx1"/>
                </a:solidFill>
                <a:effectLst/>
                <a:latin typeface="+mn-lt"/>
                <a:ea typeface="+mn-ea"/>
                <a:cs typeface="+mn-cs"/>
              </a:rPr>
              <a:t>Notas para los instructores de trabajadores </a:t>
            </a:r>
            <a:r>
              <a:rPr lang="es-US" b="1" dirty="0"/>
              <a:t>agrícolas </a:t>
            </a:r>
            <a:r>
              <a:rPr lang="es-US" sz="1100" b="1" kern="1200" dirty="0">
                <a:solidFill>
                  <a:schemeClr val="tx1"/>
                </a:solidFill>
                <a:effectLst/>
                <a:latin typeface="+mn-lt"/>
                <a:ea typeface="+mn-ea"/>
                <a:cs typeface="+mn-cs"/>
              </a:rPr>
              <a:t>de pesticidas:</a:t>
            </a:r>
            <a:endParaRPr lang="en-US" altLang="es-MX" sz="1100" b="1" dirty="0"/>
          </a:p>
          <a:p>
            <a:pPr marL="241653" indent="-241653" defTabSz="966612">
              <a:buFont typeface="+mj-lt"/>
              <a:buAutoNum type="arabicPeriod"/>
              <a:defRPr/>
            </a:pPr>
            <a:r>
              <a:rPr lang="es-US" dirty="0"/>
              <a:t>L</a:t>
            </a:r>
            <a:r>
              <a:rPr lang="es-US" sz="1200" kern="1200" dirty="0">
                <a:solidFill>
                  <a:schemeClr val="tx1"/>
                </a:solidFill>
                <a:effectLst/>
                <a:latin typeface="+mn-lt"/>
                <a:ea typeface="+mn-ea"/>
                <a:cs typeface="+mn-cs"/>
              </a:rPr>
              <a:t>os trabajadores agrícolas deben conocer los procedimientos de primeros </a:t>
            </a:r>
            <a:r>
              <a:rPr lang="es-US" sz="1200" b="0" kern="1200" dirty="0">
                <a:solidFill>
                  <a:schemeClr val="tx1"/>
                </a:solidFill>
                <a:effectLst/>
                <a:latin typeface="+mn-lt"/>
                <a:ea typeface="+mn-ea"/>
                <a:cs typeface="+mn-cs"/>
              </a:rPr>
              <a:t>auxilios indicados </a:t>
            </a:r>
            <a:r>
              <a:rPr lang="es-US" sz="1200" kern="1200" dirty="0">
                <a:solidFill>
                  <a:schemeClr val="tx1"/>
                </a:solidFill>
                <a:effectLst/>
                <a:latin typeface="+mn-lt"/>
                <a:ea typeface="+mn-ea"/>
                <a:cs typeface="+mn-cs"/>
              </a:rPr>
              <a:t>para las lesiones o la intoxicación con pesticidas. Existen algunas medidas que los trabajadores pueden adoptar de inmediato para atenuar una posible lesión antes de que la </a:t>
            </a:r>
            <a:r>
              <a:rPr lang="es-US" sz="1200" b="0" kern="1200" dirty="0">
                <a:solidFill>
                  <a:schemeClr val="tx1"/>
                </a:solidFill>
                <a:effectLst/>
                <a:latin typeface="+mn-lt"/>
                <a:ea typeface="+mn-ea"/>
                <a:cs typeface="+mn-cs"/>
              </a:rPr>
              <a:t>persona (la víctima) </a:t>
            </a:r>
            <a:r>
              <a:rPr lang="es-US" sz="1200" kern="1200" dirty="0">
                <a:solidFill>
                  <a:schemeClr val="tx1"/>
                </a:solidFill>
                <a:effectLst/>
                <a:latin typeface="+mn-lt"/>
                <a:ea typeface="+mn-ea"/>
                <a:cs typeface="+mn-cs"/>
              </a:rPr>
              <a:t>sea trasladada a un centro médico.</a:t>
            </a:r>
            <a:endParaRPr lang="en-US" sz="1200" dirty="0"/>
          </a:p>
        </p:txBody>
      </p:sp>
    </p:spTree>
    <p:extLst>
      <p:ext uri="{BB962C8B-B14F-4D97-AF65-F5344CB8AC3E}">
        <p14:creationId xmlns:p14="http://schemas.microsoft.com/office/powerpoint/2010/main" val="34441468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85372" indent="-302066" eaLnBrk="0" hangingPunct="0">
              <a:defRPr>
                <a:solidFill>
                  <a:schemeClr val="tx1"/>
                </a:solidFill>
                <a:latin typeface="Arial" panose="020B0604020202020204" pitchFamily="34" charset="0"/>
                <a:ea typeface="MS PGothic" panose="020B0600070205080204" pitchFamily="34" charset="-128"/>
              </a:defRPr>
            </a:lvl2pPr>
            <a:lvl3pPr marL="1208265" indent="-241653" eaLnBrk="0" hangingPunct="0">
              <a:defRPr>
                <a:solidFill>
                  <a:schemeClr val="tx1"/>
                </a:solidFill>
                <a:latin typeface="Arial" panose="020B0604020202020204" pitchFamily="34" charset="0"/>
                <a:ea typeface="MS PGothic" panose="020B0600070205080204" pitchFamily="34" charset="-128"/>
              </a:defRPr>
            </a:lvl3pPr>
            <a:lvl4pPr marL="1691571" indent="-241653" eaLnBrk="0" hangingPunct="0">
              <a:defRPr>
                <a:solidFill>
                  <a:schemeClr val="tx1"/>
                </a:solidFill>
                <a:latin typeface="Arial" panose="020B0604020202020204" pitchFamily="34" charset="0"/>
                <a:ea typeface="MS PGothic" panose="020B0600070205080204" pitchFamily="34" charset="-128"/>
              </a:defRPr>
            </a:lvl4pPr>
            <a:lvl5pPr marL="2174878" indent="-241653" eaLnBrk="0" hangingPunct="0">
              <a:defRPr>
                <a:solidFill>
                  <a:schemeClr val="tx1"/>
                </a:solidFill>
                <a:latin typeface="Arial" panose="020B060402020202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BC2C2784-E83F-4BD0-93A3-77050B2C6C10}" type="slidenum">
              <a:rPr lang="en-US" altLang="en-US">
                <a:solidFill>
                  <a:prstClr val="black"/>
                </a:solidFill>
              </a:rPr>
              <a:pPr eaLnBrk="1" hangingPunct="1"/>
              <a:t>47</a:t>
            </a:fld>
            <a:endParaRPr lang="en-US" altLang="en-US" dirty="0">
              <a:solidFill>
                <a:prstClr val="black"/>
              </a:solidFill>
            </a:endParaRPr>
          </a:p>
        </p:txBody>
      </p:sp>
      <p:sp>
        <p:nvSpPr>
          <p:cNvPr id="158723" name="Rectangle 2"/>
          <p:cNvSpPr>
            <a:spLocks noGrp="1" noRot="1" noChangeAspect="1" noChangeArrowheads="1" noTextEdit="1"/>
          </p:cNvSpPr>
          <p:nvPr>
            <p:ph type="sldImg"/>
          </p:nvPr>
        </p:nvSpPr>
        <p:spPr bwMode="auto">
          <a:xfrm>
            <a:off x="542925" y="755650"/>
            <a:ext cx="6719888" cy="377983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8724" name="Rectangle 3"/>
          <p:cNvSpPr>
            <a:spLocks noGrp="1" noChangeArrowheads="1"/>
          </p:cNvSpPr>
          <p:nvPr>
            <p:ph type="body" idx="1"/>
          </p:nvPr>
        </p:nvSpPr>
        <p:spPr bwMode="auto">
          <a:xfrm>
            <a:off x="1039707" y="4788933"/>
            <a:ext cx="5723467" cy="453723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41653" indent="-241653">
              <a:buFont typeface="+mj-lt"/>
              <a:buAutoNum type="arabicPeriod"/>
            </a:pPr>
            <a:r>
              <a:rPr lang="es-US" sz="1100" kern="1200" dirty="0">
                <a:solidFill>
                  <a:schemeClr val="tx1"/>
                </a:solidFill>
                <a:effectLst/>
                <a:latin typeface="+mn-lt"/>
                <a:ea typeface="+mn-ea"/>
                <a:cs typeface="+mn-cs"/>
              </a:rPr>
              <a:t>Si el pesticida ingresa en el ojo de una persona, ayude a la víctima a:</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enjuagar el ojo de manera suave con agua limpia;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mantener el ojo en agua o verter agua en el ojo con un recipiente de agua limpio; mantener el ojo lo más abierto posible mientras se enjuaga; seguir enjuagando durante al menos 15 minutos;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informar al supervisor o a la persona a cargo;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buscar atención médica de inmediato después de lavar.</a:t>
            </a:r>
            <a:endParaRPr lang="es-AR" sz="1100" kern="1200" dirty="0">
              <a:solidFill>
                <a:schemeClr val="tx1"/>
              </a:solidFill>
              <a:effectLst/>
              <a:latin typeface="+mn-lt"/>
              <a:ea typeface="+mn-ea"/>
              <a:cs typeface="+mn-cs"/>
            </a:endParaRPr>
          </a:p>
          <a:p>
            <a:pPr marL="241653" marR="0" indent="-241653" algn="l" defTabSz="966612" rtl="0" eaLnBrk="1" fontAlgn="auto" latinLnBrk="0" hangingPunct="1">
              <a:lnSpc>
                <a:spcPct val="100000"/>
              </a:lnSpc>
              <a:spcBef>
                <a:spcPts val="0"/>
              </a:spcBef>
              <a:spcAft>
                <a:spcPts val="0"/>
              </a:spcAft>
              <a:buClrTx/>
              <a:buSzTx/>
              <a:buFont typeface="+mj-lt"/>
              <a:buAutoNum type="arabicPeriod"/>
              <a:tabLst/>
              <a:defRPr/>
            </a:pPr>
            <a:r>
              <a:rPr lang="es-US" sz="1100" kern="1200" dirty="0">
                <a:solidFill>
                  <a:schemeClr val="tx1"/>
                </a:solidFill>
                <a:effectLst/>
                <a:latin typeface="+mn-lt"/>
                <a:ea typeface="+mn-ea"/>
                <a:cs typeface="+mn-cs"/>
              </a:rPr>
              <a:t>En caso de una exposición, debe consultar la SDS para obtener información sobre las instrucciones de primeros auxilios y los posibles síntomas.</a:t>
            </a:r>
            <a:endParaRPr lang="en-US" sz="1100" dirty="0"/>
          </a:p>
          <a:p>
            <a:pPr marL="664546" lvl="1" indent="-181240">
              <a:buFont typeface="Arial" panose="020B0604020202020204" pitchFamily="34" charset="0"/>
              <a:buChar char="•"/>
            </a:pPr>
            <a:endParaRPr lang="en-US" sz="1100" dirty="0">
              <a:effectLst/>
            </a:endParaRPr>
          </a:p>
          <a:p>
            <a:pPr defTabSz="966612">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41653" indent="-241653" defTabSz="966612">
              <a:buFont typeface="+mj-lt"/>
              <a:buAutoNum type="arabicPeriod"/>
              <a:defRPr/>
            </a:pPr>
            <a:r>
              <a:rPr lang="es-US" sz="1100" kern="1200" dirty="0">
                <a:solidFill>
                  <a:schemeClr val="tx1"/>
                </a:solidFill>
                <a:effectLst/>
                <a:latin typeface="+mn-lt"/>
                <a:ea typeface="+mn-ea"/>
                <a:cs typeface="+mn-cs"/>
              </a:rPr>
              <a:t>Los trabajadores y manipuladores deben saber cómo ayudar a una persona si le ingresa pesticida en los ojos. Saber qué hacer en caso de una emergencia ocular puede ahorrar un tiempo valioso y, posiblemente, evitar la pérdida de la visión.</a:t>
            </a:r>
            <a:endParaRPr lang="en-US" altLang="en-US" sz="1100" b="0" i="0" baseline="0" dirty="0">
              <a:solidFill>
                <a:srgbClr val="000000"/>
              </a:solidFill>
              <a:cs typeface="Times New Roman" panose="02020603050405020304" pitchFamily="18" charset="0"/>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Si la persona usa lentes de contacto, comience a lavar sobre la lente de inmediato. Luego, si fuera posible, ayude a la víctima a quitarse los lentes. Es posible que los lentes mantengan la sustancia química en contacto con la córnea. </a:t>
            </a:r>
            <a:br>
              <a:rPr lang="es-US" sz="1100" kern="1200" dirty="0">
                <a:solidFill>
                  <a:schemeClr val="tx1"/>
                </a:solidFill>
                <a:effectLst/>
                <a:latin typeface="+mn-lt"/>
                <a:ea typeface="+mn-ea"/>
                <a:cs typeface="+mn-cs"/>
              </a:rPr>
            </a:br>
            <a:r>
              <a:rPr lang="es-US" sz="1100" kern="1200" dirty="0">
                <a:solidFill>
                  <a:schemeClr val="tx1"/>
                </a:solidFill>
                <a:effectLst/>
                <a:latin typeface="+mn-lt"/>
                <a:ea typeface="+mn-ea"/>
                <a:cs typeface="+mn-cs"/>
              </a:rPr>
              <a:t>La persona que proporciona primeros auxilios debe asegurarse de que el agua no esté demasiado caliente o tenga una temperatura tal que pueda provocar más daño en el tejido ocular. El flujo de agua debe ser suave.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Es necesario girar la cabeza de la persona para que el ojo afectado esté en un plano inferior con respecto al ojo no afectado. Esta posición evitará que el agua contaminada ingrese en el otro ojo.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Nunca agregue ningún tipo de medicamento o sustancia al agua con la que lava el ojo; tampoco administre alguna sustancia o loción a la víctima después de lavar.</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NO coloque un vendaje en el ojo.</a:t>
            </a:r>
            <a:endParaRPr lang="es-AR"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0730998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85372" indent="-302066" eaLnBrk="0" hangingPunct="0">
              <a:defRPr>
                <a:solidFill>
                  <a:schemeClr val="tx1"/>
                </a:solidFill>
                <a:latin typeface="Arial" panose="020B0604020202020204" pitchFamily="34" charset="0"/>
                <a:ea typeface="MS PGothic" panose="020B0600070205080204" pitchFamily="34" charset="-128"/>
              </a:defRPr>
            </a:lvl2pPr>
            <a:lvl3pPr marL="1208265" indent="-241653" eaLnBrk="0" hangingPunct="0">
              <a:defRPr>
                <a:solidFill>
                  <a:schemeClr val="tx1"/>
                </a:solidFill>
                <a:latin typeface="Arial" panose="020B0604020202020204" pitchFamily="34" charset="0"/>
                <a:ea typeface="MS PGothic" panose="020B0600070205080204" pitchFamily="34" charset="-128"/>
              </a:defRPr>
            </a:lvl3pPr>
            <a:lvl4pPr marL="1691571" indent="-241653" eaLnBrk="0" hangingPunct="0">
              <a:defRPr>
                <a:solidFill>
                  <a:schemeClr val="tx1"/>
                </a:solidFill>
                <a:latin typeface="Arial" panose="020B0604020202020204" pitchFamily="34" charset="0"/>
                <a:ea typeface="MS PGothic" panose="020B0600070205080204" pitchFamily="34" charset="-128"/>
              </a:defRPr>
            </a:lvl4pPr>
            <a:lvl5pPr marL="2174878" indent="-241653" eaLnBrk="0" hangingPunct="0">
              <a:defRPr>
                <a:solidFill>
                  <a:schemeClr val="tx1"/>
                </a:solidFill>
                <a:latin typeface="Arial" panose="020B060402020202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A6CF8F1B-749B-417A-8756-C5E0F58481D2}" type="slidenum">
              <a:rPr lang="en-US" altLang="en-US">
                <a:solidFill>
                  <a:prstClr val="black"/>
                </a:solidFill>
              </a:rPr>
              <a:pPr eaLnBrk="1" hangingPunct="1"/>
              <a:t>48</a:t>
            </a:fld>
            <a:endParaRPr lang="en-US" altLang="en-US" dirty="0">
              <a:solidFill>
                <a:prstClr val="black"/>
              </a:solidFill>
            </a:endParaRPr>
          </a:p>
        </p:txBody>
      </p:sp>
      <p:sp>
        <p:nvSpPr>
          <p:cNvPr id="157699" name="Rectangle 2"/>
          <p:cNvSpPr>
            <a:spLocks noGrp="1" noRot="1" noChangeAspect="1" noChangeArrowheads="1" noTextEdit="1"/>
          </p:cNvSpPr>
          <p:nvPr>
            <p:ph type="sldImg"/>
          </p:nvPr>
        </p:nvSpPr>
        <p:spPr bwMode="auto">
          <a:xfrm>
            <a:off x="542925" y="755650"/>
            <a:ext cx="6719888" cy="377983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7700" name="Rectangle 3"/>
          <p:cNvSpPr>
            <a:spLocks noGrp="1" noChangeArrowheads="1"/>
          </p:cNvSpPr>
          <p:nvPr>
            <p:ph type="body" idx="1"/>
          </p:nvPr>
        </p:nvSpPr>
        <p:spPr bwMode="auto">
          <a:xfrm>
            <a:off x="1039707" y="4788933"/>
            <a:ext cx="5723467" cy="453723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41653" indent="-241653">
              <a:buFont typeface="+mj-lt"/>
              <a:buAutoNum type="arabicPeriod"/>
            </a:pPr>
            <a:r>
              <a:rPr lang="es-US" sz="1100" kern="1200" dirty="0">
                <a:solidFill>
                  <a:schemeClr val="tx1"/>
                </a:solidFill>
                <a:effectLst/>
                <a:latin typeface="+mn-lt"/>
                <a:ea typeface="+mn-ea"/>
                <a:cs typeface="+mn-cs"/>
              </a:rPr>
              <a:t>Si una persona inhaló pesticidas, el personal de primeros auxilios debería: </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antes de rescatar a cualquier persona de un área cerrada, asegurarse de no exponerse al mismo peligro; usar el equipo de protección adecuado;</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trasladar a la persona al aire libre;</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aflojar cualquier vestimenta que pudiera dificultar la respiración;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aplicar respiración boca a boca si la persona no respira; solo una persona capacitada en RCP debe realizar esta maniobra;</a:t>
            </a: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buscar atención médica para la víctima. </a:t>
            </a:r>
            <a:endParaRPr lang="en-US" sz="1100" dirty="0"/>
          </a:p>
          <a:p>
            <a:pPr marL="241653" marR="0" indent="-241653" algn="l" defTabSz="966612" rtl="0" eaLnBrk="1" fontAlgn="auto" latinLnBrk="0" hangingPunct="1">
              <a:lnSpc>
                <a:spcPct val="100000"/>
              </a:lnSpc>
              <a:spcBef>
                <a:spcPts val="0"/>
              </a:spcBef>
              <a:spcAft>
                <a:spcPts val="0"/>
              </a:spcAft>
              <a:buClrTx/>
              <a:buSzTx/>
              <a:buFont typeface="+mj-lt"/>
              <a:buAutoNum type="arabicPeriod"/>
              <a:tabLst/>
              <a:defRPr/>
            </a:pPr>
            <a:r>
              <a:rPr lang="es-US" sz="1100" kern="1200" dirty="0">
                <a:solidFill>
                  <a:schemeClr val="tx1"/>
                </a:solidFill>
                <a:effectLst/>
                <a:latin typeface="+mn-lt"/>
                <a:ea typeface="+mn-ea"/>
                <a:cs typeface="+mn-cs"/>
              </a:rPr>
              <a:t>En caso de una exposición, debe consultar la SDS para obtener información sobre las instrucciones de primeros auxilios y los posibles síntomas.</a:t>
            </a:r>
            <a:endParaRPr lang="en-US" sz="1100" dirty="0"/>
          </a:p>
          <a:p>
            <a:pPr defTabSz="966612">
              <a:defRPr/>
            </a:pPr>
            <a:endParaRPr lang="en-US" altLang="es-MX" sz="1100" b="1" dirty="0"/>
          </a:p>
          <a:p>
            <a:pPr defTabSz="966612">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41653" indent="-241653" defTabSz="966612">
              <a:buFont typeface="+mj-lt"/>
              <a:buAutoNum type="arabicPeriod"/>
              <a:defRPr/>
            </a:pPr>
            <a:r>
              <a:rPr lang="es-US" sz="1100" kern="1200" dirty="0">
                <a:solidFill>
                  <a:schemeClr val="tx1"/>
                </a:solidFill>
                <a:effectLst/>
                <a:latin typeface="+mn-lt"/>
                <a:ea typeface="+mn-ea"/>
                <a:cs typeface="+mn-cs"/>
              </a:rPr>
              <a:t>Asegúrese de que tanto los trabajadores como los manipuladores entiendan que antes de rescatar a cualquier persona, el personal de primeros auxilios debe usar el PPE adecuado para evitar estar en riesgo.</a:t>
            </a:r>
            <a:endParaRPr lang="en-US" sz="1100" dirty="0"/>
          </a:p>
        </p:txBody>
      </p:sp>
    </p:spTree>
    <p:extLst>
      <p:ext uri="{BB962C8B-B14F-4D97-AF65-F5344CB8AC3E}">
        <p14:creationId xmlns:p14="http://schemas.microsoft.com/office/powerpoint/2010/main" val="23929280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85372" indent="-302066" eaLnBrk="0" hangingPunct="0">
              <a:defRPr>
                <a:solidFill>
                  <a:schemeClr val="tx1"/>
                </a:solidFill>
                <a:latin typeface="Arial" panose="020B0604020202020204" pitchFamily="34" charset="0"/>
                <a:ea typeface="MS PGothic" panose="020B0600070205080204" pitchFamily="34" charset="-128"/>
              </a:defRPr>
            </a:lvl2pPr>
            <a:lvl3pPr marL="1208265" indent="-241653" eaLnBrk="0" hangingPunct="0">
              <a:defRPr>
                <a:solidFill>
                  <a:schemeClr val="tx1"/>
                </a:solidFill>
                <a:latin typeface="Arial" panose="020B0604020202020204" pitchFamily="34" charset="0"/>
                <a:ea typeface="MS PGothic" panose="020B0600070205080204" pitchFamily="34" charset="-128"/>
              </a:defRPr>
            </a:lvl3pPr>
            <a:lvl4pPr marL="1691571" indent="-241653" eaLnBrk="0" hangingPunct="0">
              <a:defRPr>
                <a:solidFill>
                  <a:schemeClr val="tx1"/>
                </a:solidFill>
                <a:latin typeface="Arial" panose="020B0604020202020204" pitchFamily="34" charset="0"/>
                <a:ea typeface="MS PGothic" panose="020B0600070205080204" pitchFamily="34" charset="-128"/>
              </a:defRPr>
            </a:lvl4pPr>
            <a:lvl5pPr marL="2174878" indent="-241653" eaLnBrk="0" hangingPunct="0">
              <a:defRPr>
                <a:solidFill>
                  <a:schemeClr val="tx1"/>
                </a:solidFill>
                <a:latin typeface="Arial" panose="020B060402020202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EF400400-08D3-4AD6-AF8C-7962AD9AC400}" type="slidenum">
              <a:rPr lang="en-US" altLang="en-US">
                <a:solidFill>
                  <a:prstClr val="black"/>
                </a:solidFill>
              </a:rPr>
              <a:pPr eaLnBrk="1" hangingPunct="1"/>
              <a:t>49</a:t>
            </a:fld>
            <a:endParaRPr lang="en-US" altLang="en-US" dirty="0">
              <a:solidFill>
                <a:prstClr val="black"/>
              </a:solidFill>
            </a:endParaRPr>
          </a:p>
        </p:txBody>
      </p:sp>
      <p:sp>
        <p:nvSpPr>
          <p:cNvPr id="156675" name="Rectangle 2"/>
          <p:cNvSpPr>
            <a:spLocks noGrp="1" noRot="1" noChangeAspect="1" noChangeArrowheads="1" noTextEdit="1"/>
          </p:cNvSpPr>
          <p:nvPr>
            <p:ph type="sldImg"/>
          </p:nvPr>
        </p:nvSpPr>
        <p:spPr bwMode="auto">
          <a:xfrm>
            <a:off x="542925" y="755650"/>
            <a:ext cx="6719888" cy="377983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6676" name="Rectangle 3"/>
          <p:cNvSpPr>
            <a:spLocks noGrp="1" noChangeArrowheads="1"/>
          </p:cNvSpPr>
          <p:nvPr>
            <p:ph type="body" idx="1"/>
          </p:nvPr>
        </p:nvSpPr>
        <p:spPr bwMode="auto">
          <a:xfrm>
            <a:off x="1039707" y="4788933"/>
            <a:ext cx="5723467" cy="453723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171450" lvl="0" indent="-171450">
              <a:buFont typeface="Arial" panose="020B0604020202020204" pitchFamily="34" charset="0"/>
              <a:buChar char="•"/>
            </a:pPr>
            <a:r>
              <a:rPr lang="es-US" sz="1100" kern="1200" dirty="0">
                <a:solidFill>
                  <a:schemeClr val="tx1"/>
                </a:solidFill>
                <a:effectLst/>
                <a:latin typeface="+mn-lt"/>
                <a:ea typeface="+mn-ea"/>
                <a:cs typeface="+mn-cs"/>
              </a:rPr>
              <a:t>Nunca induzca el vómito si la víctima está inconsciente, sufre convulsiones o está en posición horizontal boca arriba. </a:t>
            </a:r>
            <a:endParaRPr lang="es-AR"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100" kern="1200" dirty="0">
                <a:solidFill>
                  <a:schemeClr val="tx1"/>
                </a:solidFill>
                <a:effectLst/>
                <a:latin typeface="+mn-lt"/>
                <a:ea typeface="+mn-ea"/>
                <a:cs typeface="+mn-cs"/>
              </a:rPr>
              <a:t>Algunos productos tienen ingredientes que empeoran la regurgitación; por lo tanto, consulte la etiqueta o la SDS antes de continuar. La etiqueta o la SDS debe tener información sobre la posibilidad de provocar el vómito o no.</a:t>
            </a:r>
            <a:endParaRPr lang="es-AR"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100" kern="1200" dirty="0">
                <a:solidFill>
                  <a:schemeClr val="tx1"/>
                </a:solidFill>
                <a:effectLst/>
                <a:latin typeface="+mn-lt"/>
                <a:ea typeface="+mn-ea"/>
                <a:cs typeface="+mn-cs"/>
              </a:rPr>
              <a:t>Siempre lea la etiqueta o llame al centro de control de intoxicaciones. </a:t>
            </a:r>
            <a:endParaRPr lang="es-AR"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100" kern="1200" dirty="0">
                <a:solidFill>
                  <a:schemeClr val="tx1"/>
                </a:solidFill>
                <a:effectLst/>
                <a:latin typeface="+mn-lt"/>
                <a:ea typeface="+mn-ea"/>
                <a:cs typeface="+mn-cs"/>
              </a:rPr>
              <a:t>Busque atención médica para la víctima. </a:t>
            </a:r>
            <a:endParaRPr lang="es-AR"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100" kern="1200" dirty="0">
                <a:solidFill>
                  <a:schemeClr val="tx1"/>
                </a:solidFill>
                <a:effectLst/>
                <a:latin typeface="+mn-lt"/>
                <a:ea typeface="+mn-ea"/>
                <a:cs typeface="+mn-cs"/>
              </a:rPr>
              <a:t>En caso de una exposición, debe consultar la SDS para obtener información sobre las instrucciones de primeros auxilios y los posibles síntomas.</a:t>
            </a:r>
            <a:endParaRPr lang="es-AR" sz="1100" kern="1200" dirty="0">
              <a:solidFill>
                <a:schemeClr val="tx1"/>
              </a:solidFill>
              <a:effectLst/>
              <a:latin typeface="+mn-lt"/>
              <a:ea typeface="+mn-ea"/>
              <a:cs typeface="+mn-cs"/>
            </a:endParaRPr>
          </a:p>
          <a:p>
            <a:r>
              <a:rPr lang="en-US" sz="1100" b="1" dirty="0"/>
              <a:t> </a:t>
            </a:r>
            <a:endParaRPr lang="en-US" sz="1100" dirty="0"/>
          </a:p>
          <a:p>
            <a:pPr defTabSz="966612">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41653" indent="-241653" defTabSz="966612">
              <a:buFont typeface="+mj-lt"/>
              <a:buAutoNum type="arabicPeriod"/>
              <a:defRPr/>
            </a:pPr>
            <a:r>
              <a:rPr lang="es-US" sz="1100" kern="1200" dirty="0">
                <a:solidFill>
                  <a:schemeClr val="tx1"/>
                </a:solidFill>
                <a:effectLst/>
                <a:latin typeface="+mn-lt"/>
                <a:ea typeface="+mn-ea"/>
                <a:cs typeface="+mn-cs"/>
              </a:rPr>
              <a:t>La decisión más importante que un trabajador o manipulador que proporciona primeros auxilios necesita tomar en caso de que una persona haya ingerido pesticidas es si debe provocar el vómito o no. La vida de la víctima puede depender de esta decisión; por lo tanto, debe tomarse con precisión.</a:t>
            </a:r>
            <a:endParaRPr lang="en-US" sz="1100" dirty="0"/>
          </a:p>
        </p:txBody>
      </p:sp>
    </p:spTree>
    <p:extLst>
      <p:ext uri="{BB962C8B-B14F-4D97-AF65-F5344CB8AC3E}">
        <p14:creationId xmlns:p14="http://schemas.microsoft.com/office/powerpoint/2010/main" val="2578371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s-US" sz="1100" b="1" kern="1200" dirty="0">
                <a:solidFill>
                  <a:schemeClr val="tx1"/>
                </a:solidFill>
                <a:effectLst/>
                <a:latin typeface="+mn-lt"/>
                <a:ea typeface="+mn-ea"/>
                <a:cs typeface="+mn-cs"/>
              </a:rPr>
              <a:t>Información obligatoria que debe tratarse:</a:t>
            </a:r>
            <a:r>
              <a:rPr lang="en-US" altLang="es-MX" sz="1100" b="1" dirty="0"/>
              <a:t> </a:t>
            </a:r>
          </a:p>
          <a:p>
            <a:pPr marL="241653" indent="-241653" defTabSz="483306">
              <a:buFont typeface="+mj-lt"/>
              <a:buAutoNum type="arabicPeriod"/>
              <a:defRPr/>
            </a:pPr>
            <a:r>
              <a:rPr lang="es-US" sz="1100" kern="1200" dirty="0">
                <a:solidFill>
                  <a:schemeClr val="tx1"/>
                </a:solidFill>
                <a:effectLst/>
                <a:latin typeface="+mn-lt"/>
                <a:ea typeface="+mn-ea"/>
                <a:cs typeface="+mn-cs"/>
              </a:rPr>
              <a:t>Un trabajador agrícola es cualquier persona que trabaja en un campo que fue fumigado con algún tipo de pesticida o tuvo un intervalo de entrada restringida (REI) vigente en los últimos 30 días.</a:t>
            </a:r>
          </a:p>
          <a:p>
            <a:pPr marL="241653" indent="-241653" defTabSz="483306">
              <a:buFont typeface="+mj-lt"/>
              <a:buAutoNum type="arabicPeriod"/>
              <a:defRPr/>
            </a:pPr>
            <a:r>
              <a:rPr lang="es-US" sz="1100" kern="1200" dirty="0">
                <a:solidFill>
                  <a:schemeClr val="tx1"/>
                </a:solidFill>
                <a:effectLst/>
                <a:latin typeface="+mn-lt"/>
                <a:ea typeface="+mn-ea"/>
                <a:cs typeface="+mn-cs"/>
              </a:rPr>
              <a:t>Son personas que realizan tareas agrícolas y que tienen mucho contacto con el desmalezamiento, el movimiento de equipos de riego, la poda, la cosecha, etc.</a:t>
            </a:r>
            <a:endParaRPr lang="en-US" sz="1100" dirty="0"/>
          </a:p>
          <a:p>
            <a:pPr marL="241653" indent="-241653" defTabSz="483306">
              <a:buFont typeface="+mj-lt"/>
              <a:buAutoNum type="arabicPeriod"/>
              <a:defRPr/>
            </a:pPr>
            <a:r>
              <a:rPr lang="es-US" sz="1100" kern="1200" dirty="0">
                <a:solidFill>
                  <a:schemeClr val="tx1"/>
                </a:solidFill>
                <a:effectLst/>
                <a:latin typeface="+mn-lt"/>
                <a:ea typeface="+mn-ea"/>
                <a:cs typeface="+mn-cs"/>
              </a:rPr>
              <a:t>Los trabajadores NO manipulan pesticidas.</a:t>
            </a:r>
            <a:endParaRPr lang="en-US" sz="1100" baseline="0" dirty="0"/>
          </a:p>
          <a:p>
            <a:pPr defTabSz="483306">
              <a:defRPr/>
            </a:pPr>
            <a:endParaRPr lang="en-US" sz="1100" baseline="0" dirty="0"/>
          </a:p>
          <a:p>
            <a:pPr defTabSz="483306">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41653" indent="-241653" defTabSz="483306">
              <a:buFont typeface="+mj-lt"/>
              <a:buAutoNum type="arabicPeriod"/>
              <a:defRPr/>
            </a:pPr>
            <a:r>
              <a:rPr lang="es-US" sz="1100" kern="1200" dirty="0">
                <a:solidFill>
                  <a:schemeClr val="tx1"/>
                </a:solidFill>
                <a:effectLst/>
                <a:latin typeface="+mn-lt"/>
                <a:ea typeface="+mn-ea"/>
                <a:cs typeface="+mn-cs"/>
              </a:rPr>
              <a:t>Comience esta sección con una pregunta de análisis. "La persona que aparece en esta imagen es una trabajadora agrícola. ¿Qué tipo de tareas realiza como trabajadora agrícola?".</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3501275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kern="1200" dirty="0">
                <a:solidFill>
                  <a:schemeClr val="tx1"/>
                </a:solidFill>
                <a:effectLst/>
                <a:latin typeface="+mn-lt"/>
                <a:ea typeface="+mn-ea"/>
                <a:cs typeface="+mn-cs"/>
              </a:rPr>
              <a:t>Su </a:t>
            </a:r>
            <a:r>
              <a:rPr lang="es-US" sz="1100" b="0" kern="1200" dirty="0">
                <a:solidFill>
                  <a:schemeClr val="tx1"/>
                </a:solidFill>
                <a:effectLst/>
                <a:latin typeface="+mn-lt"/>
                <a:ea typeface="+mn-ea"/>
                <a:cs typeface="+mn-cs"/>
              </a:rPr>
              <a:t>empleador debe proporcionarle las protecciones especificadas en</a:t>
            </a:r>
            <a:r>
              <a:rPr lang="es-US" sz="1100" kern="1200" dirty="0">
                <a:solidFill>
                  <a:schemeClr val="tx1"/>
                </a:solidFill>
                <a:effectLst/>
                <a:latin typeface="+mn-lt"/>
                <a:ea typeface="+mn-ea"/>
                <a:cs typeface="+mn-cs"/>
              </a:rPr>
              <a:t> el WPS.</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34242684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514350" lvl="0" indent="-514350">
              <a:buFont typeface="+mj-lt"/>
              <a:buAutoNum type="arabicPeriod"/>
            </a:pPr>
            <a:r>
              <a:rPr lang="es-US" sz="1100" kern="1200" dirty="0">
                <a:solidFill>
                  <a:schemeClr val="tx1"/>
                </a:solidFill>
                <a:effectLst/>
                <a:latin typeface="+mn-lt"/>
                <a:ea typeface="+mn-ea"/>
                <a:cs typeface="+mn-cs"/>
              </a:rPr>
              <a:t>Es responsabilidad de su empleador asegurarse de que todos los años reciba capacitación de seguridad con respecto a los pesticidas antes de que comience su trabajo, a fin de recordarle los pasos básicos que puede seguir para protegerse a usted mismo, a su familia, a otras personas y al medio ambiente de los pesticidas que pueden ser perjudiciales.</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9531527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362480" indent="-362480">
              <a:buFont typeface="+mj-lt"/>
              <a:buAutoNum type="arabicPeriod"/>
            </a:pPr>
            <a:r>
              <a:rPr lang="es-US" sz="1100" kern="1200" dirty="0">
                <a:solidFill>
                  <a:schemeClr val="tx1"/>
                </a:solidFill>
                <a:effectLst/>
                <a:latin typeface="+mn-lt"/>
                <a:ea typeface="+mn-ea"/>
                <a:cs typeface="+mn-cs"/>
              </a:rPr>
              <a:t>Usted debe recibir capacitación de seguridad con respecto a los pesticidas todos los años y puede pedir a su empleador que le entregue una copia del registro de la capacitación para su próximo empleador con el objeto de mostrarle que ya asistió a la capacitación de ese año. La capacitación le recordará los pasos que puede seguir para protegerse y proteger a su familia.</a:t>
            </a:r>
            <a:endParaRPr lang="en-US" sz="1100" dirty="0"/>
          </a:p>
          <a:p>
            <a:endParaRPr lang="en-US" altLang="es-MX" sz="1100" b="1" dirty="0"/>
          </a:p>
          <a:p>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La capacitación de seguridad recuerda a los trabajadores y manipuladores que, si prestan atención a las advertencias sobre la aplicación y las áreas tratadas, el uso de los insumos provistos para lavarse después de estar en un área donde se usaron pesticidas y el cuidado que deben tener para lavarse cuando llegan a casa, pueden minimizar su exposición habitual a los pesticidas.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capacitación sobre el WPS no es obligatoria para asesores de cultivo con licencia o autorización otorgada por un programa reconocido como adecuado por la EPA, un estado o tribu.</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196381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US" sz="1100" b="1" kern="1200" dirty="0">
                <a:solidFill>
                  <a:schemeClr val="tx1"/>
                </a:solidFill>
                <a:effectLst/>
                <a:latin typeface="+mn-lt"/>
                <a:ea typeface="+mn-ea"/>
                <a:cs typeface="+mn-cs"/>
              </a:rPr>
              <a:t>Información obligatoria que debe tratarse:</a:t>
            </a:r>
            <a:r>
              <a:rPr lang="en-US" altLang="es-MX" sz="1100" b="1" dirty="0"/>
              <a:t> </a:t>
            </a:r>
          </a:p>
          <a:p>
            <a:pPr marL="241653" indent="-241653">
              <a:buFont typeface="+mj-lt"/>
              <a:buAutoNum type="arabicPeriod"/>
            </a:pPr>
            <a:r>
              <a:rPr lang="es-US" sz="1100" kern="1200" dirty="0">
                <a:solidFill>
                  <a:schemeClr val="tx1"/>
                </a:solidFill>
                <a:effectLst/>
                <a:latin typeface="+mn-lt"/>
                <a:ea typeface="+mn-ea"/>
                <a:cs typeface="+mn-cs"/>
              </a:rPr>
              <a:t>Su empleador debe proporcion</a:t>
            </a:r>
            <a:r>
              <a:rPr lang="es-US" sz="1100" b="0" kern="1200" dirty="0">
                <a:solidFill>
                  <a:srgbClr val="000000"/>
                </a:solidFill>
                <a:effectLst/>
                <a:latin typeface="+mn-lt"/>
                <a:ea typeface="+mn-ea"/>
                <a:cs typeface="+mn-cs"/>
              </a:rPr>
              <a:t>arle información sobre la aplicación y los riesgos de los pesticidas para que usted tenga de referencia por si desea saber acerca de los pesticidas que se usan en el establecimiento, qué clases de riesgos presentan esos pesticidas, y en qué lugar del establecimiento están las indicaciones</a:t>
            </a:r>
            <a:r>
              <a:rPr lang="es-US" sz="1100" b="0" kern="1200" baseline="0" dirty="0">
                <a:solidFill>
                  <a:srgbClr val="000000"/>
                </a:solidFill>
                <a:effectLst/>
                <a:latin typeface="+mn-lt"/>
                <a:ea typeface="+mn-ea"/>
                <a:cs typeface="+mn-cs"/>
              </a:rPr>
              <a:t> para entrar en </a:t>
            </a:r>
            <a:r>
              <a:rPr lang="en-US" sz="1100" b="0" kern="1200" baseline="0" dirty="0" err="1">
                <a:solidFill>
                  <a:srgbClr val="000000"/>
                </a:solidFill>
                <a:effectLst/>
                <a:latin typeface="+mn-lt"/>
                <a:ea typeface="+mn-ea"/>
                <a:cs typeface="+mn-cs"/>
              </a:rPr>
              <a:t>áreas</a:t>
            </a:r>
            <a:r>
              <a:rPr lang="en-US" sz="1100" b="0" kern="1200" baseline="0" dirty="0">
                <a:solidFill>
                  <a:srgbClr val="000000"/>
                </a:solidFill>
                <a:effectLst/>
                <a:latin typeface="+mn-lt"/>
                <a:ea typeface="+mn-ea"/>
                <a:cs typeface="+mn-cs"/>
              </a:rPr>
              <a:t> de </a:t>
            </a:r>
            <a:r>
              <a:rPr lang="en-US" sz="1100" b="0" kern="1200" baseline="0" dirty="0" err="1">
                <a:solidFill>
                  <a:srgbClr val="000000"/>
                </a:solidFill>
                <a:effectLst/>
                <a:latin typeface="+mn-lt"/>
                <a:ea typeface="+mn-ea"/>
                <a:cs typeface="+mn-cs"/>
              </a:rPr>
              <a:t>ingreso</a:t>
            </a:r>
            <a:r>
              <a:rPr lang="en-US" sz="1100" b="0" kern="1200" baseline="0" dirty="0">
                <a:solidFill>
                  <a:srgbClr val="000000"/>
                </a:solidFill>
                <a:effectLst/>
                <a:latin typeface="+mn-lt"/>
                <a:ea typeface="+mn-ea"/>
                <a:cs typeface="+mn-cs"/>
              </a:rPr>
              <a:t> </a:t>
            </a:r>
            <a:r>
              <a:rPr lang="en-US" sz="1100" b="0" kern="1200" baseline="0" dirty="0" err="1">
                <a:solidFill>
                  <a:srgbClr val="000000"/>
                </a:solidFill>
                <a:effectLst/>
                <a:latin typeface="+mn-lt"/>
                <a:ea typeface="+mn-ea"/>
                <a:cs typeface="+mn-cs"/>
              </a:rPr>
              <a:t>restringido</a:t>
            </a:r>
            <a:r>
              <a:rPr lang="es-US" sz="1100" kern="1200" dirty="0">
                <a:solidFill>
                  <a:schemeClr val="tx1"/>
                </a:solidFill>
                <a:effectLst/>
                <a:latin typeface="+mn-lt"/>
                <a:ea typeface="+mn-ea"/>
                <a:cs typeface="+mn-cs"/>
              </a:rPr>
              <a:t>.</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31038163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28600" lvl="0" indent="-228600">
              <a:buFont typeface="+mj-lt"/>
              <a:buAutoNum type="arabicPeriod"/>
            </a:pPr>
            <a:r>
              <a:rPr lang="es-US" sz="1100" b="0" kern="1200" dirty="0">
                <a:solidFill>
                  <a:schemeClr val="tx1"/>
                </a:solidFill>
                <a:effectLst/>
                <a:latin typeface="+mn-lt"/>
                <a:ea typeface="+mn-ea"/>
                <a:cs typeface="+mn-cs"/>
              </a:rPr>
              <a:t>La información de seguridad con respecto a los pesticidas debe exhibirse/publicarse en la ubicación central y también en determinados lugares donde los insumos de descontaminación tienen que estar disponibles en el establecimiento agrícola, según la ley; específicamente, en casos en que los insumos de descontaminación están en sitios permanentes o se suministran en lugares y en cantidades que cumplan con los requisitos para 11 o más trabajadores o manipuladores.</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La ubicación central es una buena fuente de información sobre las áreas que se trataron de manera que pueda ver qué se usó y cuánto tiempo debería estar fuera del área. </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Tradicionalmente, la información de seguridad con respecto a los pesticidas se presentaba en un póster de seguridad sobre pesticidas (extremo superior izquierdo en la imagen). </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La información puede exhibirse en cualquier formato, pero debe transmitirse de tal manera que se entienda.</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El póster de información de seguridad es un recordatorio de las maneras correctas de limitar la exposición, mediante el lavado y evitando las áreas que fueron tratadas. </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En el póster también se indica un centro médico con el que puede comunicarse si una persona se enferma. Debe conocer la información del centro médico para poder proceder si usted u otro trabajador se enferma. </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El 2 de enero de 2018, se presentará un póster nuevo.</a:t>
            </a:r>
            <a:endParaRPr lang="es-AR" sz="1100" b="0" kern="1200" dirty="0">
              <a:solidFill>
                <a:schemeClr val="tx1"/>
              </a:solidFill>
              <a:effectLst/>
              <a:latin typeface="+mn-lt"/>
              <a:ea typeface="+mn-ea"/>
              <a:cs typeface="+mn-cs"/>
            </a:endParaRPr>
          </a:p>
          <a:p>
            <a:pPr marL="228600" indent="-228600">
              <a:buFont typeface="+mj-lt"/>
              <a:buAutoNum type="arabicPeriod"/>
            </a:pPr>
            <a:r>
              <a:rPr lang="es-US" sz="1100" b="0" kern="1200" dirty="0">
                <a:solidFill>
                  <a:schemeClr val="tx1"/>
                </a:solidFill>
                <a:effectLst/>
                <a:latin typeface="+mn-lt"/>
                <a:ea typeface="+mn-ea"/>
                <a:cs typeface="+mn-cs"/>
              </a:rPr>
              <a:t>Dicho material incluirá el nombre, la dirección y el número de teléfono de la agencia reglamentaria estatal o tribal. Tambi</a:t>
            </a:r>
            <a:r>
              <a:rPr lang="en-US" sz="1100" b="0" kern="1200" dirty="0" err="1">
                <a:solidFill>
                  <a:schemeClr val="tx1"/>
                </a:solidFill>
                <a:effectLst/>
                <a:latin typeface="+mn-lt"/>
                <a:ea typeface="+mn-ea"/>
                <a:cs typeface="+mn-cs"/>
              </a:rPr>
              <a:t>én</a:t>
            </a:r>
            <a:r>
              <a:rPr lang="en-US" sz="1100" b="0" kern="1200" dirty="0">
                <a:solidFill>
                  <a:schemeClr val="tx1"/>
                </a:solidFill>
                <a:effectLst/>
                <a:latin typeface="+mn-lt"/>
                <a:ea typeface="+mn-ea"/>
                <a:cs typeface="+mn-cs"/>
              </a:rPr>
              <a:t> p</a:t>
            </a:r>
            <a:r>
              <a:rPr lang="es-US" sz="1100" b="0" kern="1200" dirty="0">
                <a:solidFill>
                  <a:schemeClr val="tx1"/>
                </a:solidFill>
                <a:effectLst/>
                <a:latin typeface="+mn-lt"/>
                <a:ea typeface="+mn-ea"/>
                <a:cs typeface="+mn-cs"/>
              </a:rPr>
              <a:t>uede usar estos datos para informar presuntas infracciones.</a:t>
            </a:r>
            <a:endParaRPr lang="en-US" sz="1100" b="0" dirty="0"/>
          </a:p>
        </p:txBody>
      </p:sp>
      <p:sp>
        <p:nvSpPr>
          <p:cNvPr id="4" name="Slide Number Placeholder 3"/>
          <p:cNvSpPr>
            <a:spLocks noGrp="1"/>
          </p:cNvSpPr>
          <p:nvPr>
            <p:ph type="sldNum" sz="quarter" idx="10"/>
          </p:nvPr>
        </p:nvSpPr>
        <p:spPr/>
        <p:txBody>
          <a:bodyPr/>
          <a:lstStyle/>
          <a:p>
            <a:fld id="{A11BA4B3-88F7-4DAA-B45D-5520E5FE62D1}" type="slidenum">
              <a:rPr lang="es-US" smtClean="0">
                <a:solidFill>
                  <a:prstClr val="black"/>
                </a:solidFill>
              </a:rPr>
              <a:pPr/>
              <a:t>54</a:t>
            </a:fld>
            <a:endParaRPr lang="es-US" dirty="0">
              <a:solidFill>
                <a:prstClr val="black"/>
              </a:solidFill>
            </a:endParaRPr>
          </a:p>
        </p:txBody>
      </p:sp>
    </p:spTree>
    <p:extLst>
      <p:ext uri="{BB962C8B-B14F-4D97-AF65-F5344CB8AC3E}">
        <p14:creationId xmlns:p14="http://schemas.microsoft.com/office/powerpoint/2010/main" val="9300376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1021806">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Si tiene dudas de cuáles son las áreas que tienen prohibido el ingreso, puede consultar la información de la aplicación para saber dónde </a:t>
            </a:r>
            <a:r>
              <a:rPr lang="es-US" sz="1100" b="0" kern="1200" dirty="0">
                <a:solidFill>
                  <a:schemeClr val="tx1"/>
                </a:solidFill>
                <a:effectLst/>
                <a:latin typeface="+mn-lt"/>
                <a:ea typeface="+mn-ea"/>
                <a:cs typeface="+mn-cs"/>
              </a:rPr>
              <a:t>hay un REI vigente y cuál fue el pesticida usado.</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Puede usar el nombre del pesticida para buscar los riesgos de salud que genera en las hojas de datos de seguridad (SDS) que también estarán en el lugar. </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Es importante que sepa dónde está el número de registro de la EPA, en caso de que una persona se enferme y sea trasladada a un centro médico; el número de registro del pesticida es muy útil para el médico porque puede obtener más información sobre el producto al que estuvo expuesta la persona. </a:t>
            </a:r>
            <a:endParaRPr lang="es-AR" sz="1100" b="0" kern="1200" dirty="0">
              <a:solidFill>
                <a:schemeClr val="tx1"/>
              </a:solidFill>
              <a:effectLst/>
              <a:latin typeface="+mn-lt"/>
              <a:ea typeface="+mn-ea"/>
              <a:cs typeface="+mn-cs"/>
            </a:endParaRPr>
          </a:p>
          <a:p>
            <a:pPr marL="228600" indent="-228600">
              <a:buFont typeface="+mj-lt"/>
              <a:buAutoNum type="arabicPeriod"/>
            </a:pPr>
            <a:r>
              <a:rPr lang="es-US" sz="1100" b="0" kern="1200" dirty="0">
                <a:solidFill>
                  <a:schemeClr val="tx1"/>
                </a:solidFill>
                <a:effectLst/>
                <a:latin typeface="+mn-lt"/>
                <a:ea typeface="+mn-ea"/>
                <a:cs typeface="+mn-cs"/>
              </a:rPr>
              <a:t>Los empleadores deben exhibir información de aplicación de pesticidas específica en la ubicación central, como la sala de descanso o las áreas de reunión comunes, a la que pueden acceder todos los empleados durante su horario de trabajo. </a:t>
            </a:r>
          </a:p>
          <a:p>
            <a:pPr marL="0" indent="0">
              <a:buFont typeface="+mj-lt"/>
              <a:buNone/>
            </a:pPr>
            <a:endParaRPr lang="en-US" sz="1100" b="0" dirty="0"/>
          </a:p>
          <a:p>
            <a:pPr defTabSz="966612">
              <a:defRPr/>
            </a:pPr>
            <a:r>
              <a:rPr lang="es-US" sz="1100" b="0" kern="1200" dirty="0">
                <a:solidFill>
                  <a:schemeClr val="tx1"/>
                </a:solidFill>
                <a:effectLst/>
                <a:latin typeface="+mn-lt"/>
                <a:ea typeface="+mn-ea"/>
                <a:cs typeface="+mn-cs"/>
              </a:rPr>
              <a:t>Notas para los instructores de trabajadores y manipuladores de pesticidas:</a:t>
            </a:r>
            <a:endParaRPr lang="en-US" altLang="es-MX" sz="1100" b="0" dirty="0"/>
          </a:p>
          <a:p>
            <a:pPr marL="241653" indent="-241653">
              <a:buFont typeface="+mj-lt"/>
              <a:buAutoNum type="arabicPeriod"/>
            </a:pPr>
            <a:r>
              <a:rPr lang="es-US" sz="1100" b="0" kern="1200" dirty="0">
                <a:solidFill>
                  <a:schemeClr val="tx1"/>
                </a:solidFill>
                <a:effectLst/>
                <a:latin typeface="+mn-lt"/>
                <a:ea typeface="+mn-ea"/>
                <a:cs typeface="+mn-cs"/>
              </a:rPr>
              <a:t>Los datos sobre la aplicación informarán a los trabajadores y manipuladores sobre:</a:t>
            </a:r>
            <a:endParaRPr lang="en-US" sz="1100" b="0" dirty="0"/>
          </a:p>
          <a:p>
            <a:pPr marL="628650" lvl="1" indent="-171450">
              <a:buFont typeface="Arial" panose="020B0604020202020204" pitchFamily="34" charset="0"/>
              <a:buChar char="•"/>
            </a:pPr>
            <a:r>
              <a:rPr lang="es-US" sz="1100" b="0" kern="1200" dirty="0">
                <a:solidFill>
                  <a:schemeClr val="tx1"/>
                </a:solidFill>
                <a:effectLst/>
                <a:latin typeface="+mn-lt"/>
                <a:ea typeface="+mn-ea"/>
                <a:cs typeface="+mn-cs"/>
              </a:rPr>
              <a:t>el lugar de las áreas tratadas y el tiempo que deben permanecer fuera de ellas;</a:t>
            </a:r>
            <a:endParaRPr lang="es-AR" sz="11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b="0" kern="1200" dirty="0">
                <a:solidFill>
                  <a:schemeClr val="tx1"/>
                </a:solidFill>
                <a:effectLst/>
                <a:latin typeface="+mn-lt"/>
                <a:ea typeface="+mn-ea"/>
                <a:cs typeface="+mn-cs"/>
              </a:rPr>
              <a:t>el producto aplicado; </a:t>
            </a:r>
            <a:endParaRPr lang="es-AR" sz="11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b="0" kern="1200" dirty="0">
                <a:solidFill>
                  <a:schemeClr val="tx1"/>
                </a:solidFill>
                <a:effectLst/>
                <a:latin typeface="+mn-lt"/>
                <a:ea typeface="+mn-ea"/>
                <a:cs typeface="+mn-cs"/>
              </a:rPr>
              <a:t>los riesgos que los pesticidas pueden presentar para su salud.</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Esta información permitirá a los trabajadores y manipuladores evitar permanecer en las áreas tratadas con pesticidas o que todavía tienen un REI vigente. </a:t>
            </a:r>
            <a:endParaRPr lang="es-AR" sz="1100" b="0" kern="1200" dirty="0">
              <a:solidFill>
                <a:schemeClr val="tx1"/>
              </a:solidFill>
              <a:effectLst/>
              <a:latin typeface="+mn-lt"/>
              <a:ea typeface="+mn-ea"/>
              <a:cs typeface="+mn-cs"/>
            </a:endParaRPr>
          </a:p>
          <a:p>
            <a:pPr marL="228600" indent="-228600">
              <a:buFont typeface="+mj-lt"/>
              <a:buAutoNum type="arabicPeriod"/>
            </a:pPr>
            <a:r>
              <a:rPr lang="es-US" sz="1100" b="0" kern="1200" dirty="0">
                <a:solidFill>
                  <a:schemeClr val="tx1"/>
                </a:solidFill>
                <a:effectLst/>
                <a:latin typeface="+mn-lt"/>
                <a:ea typeface="+mn-ea"/>
                <a:cs typeface="+mn-cs"/>
              </a:rPr>
              <a:t>La información puede exhibirse en cualquier formato, siempre que sea legible, accesible para todos los empleados y contenga:</a:t>
            </a:r>
            <a:endParaRPr lang="en-US" sz="1100" b="0" dirty="0"/>
          </a:p>
          <a:p>
            <a:pPr marL="628650" lvl="1" indent="-171450">
              <a:buFont typeface="Arial" panose="020B0604020202020204" pitchFamily="34" charset="0"/>
              <a:buChar char="•"/>
            </a:pPr>
            <a:r>
              <a:rPr lang="es-US" sz="1100" b="0" kern="1200" dirty="0">
                <a:solidFill>
                  <a:schemeClr val="tx1"/>
                </a:solidFill>
                <a:effectLst/>
                <a:latin typeface="+mn-lt"/>
                <a:ea typeface="+mn-ea"/>
                <a:cs typeface="+mn-cs"/>
              </a:rPr>
              <a:t>el nombre del producto, número de registro de la EPA e ingrediente(s) activo(s) del pesticida; </a:t>
            </a:r>
            <a:endParaRPr lang="es-AR" sz="11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b="0" kern="1200" dirty="0">
                <a:solidFill>
                  <a:schemeClr val="tx1"/>
                </a:solidFill>
                <a:effectLst/>
                <a:latin typeface="+mn-lt"/>
                <a:ea typeface="+mn-ea"/>
                <a:cs typeface="+mn-cs"/>
              </a:rPr>
              <a:t>el cultivo o sitio tratado, ubicación y descripción del área tratada;</a:t>
            </a:r>
            <a:endParaRPr lang="es-AR" sz="11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b="0" kern="1200" dirty="0">
                <a:solidFill>
                  <a:schemeClr val="tx1"/>
                </a:solidFill>
                <a:effectLst/>
                <a:latin typeface="+mn-lt"/>
                <a:ea typeface="+mn-ea"/>
                <a:cs typeface="+mn-cs"/>
              </a:rPr>
              <a:t>las fechas y horas de aplicación del pesticida;</a:t>
            </a:r>
            <a:endParaRPr lang="es-AR" sz="11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b="0" kern="1200" dirty="0">
                <a:solidFill>
                  <a:schemeClr val="tx1"/>
                </a:solidFill>
                <a:effectLst/>
                <a:latin typeface="+mn-lt"/>
                <a:ea typeface="+mn-ea"/>
                <a:cs typeface="+mn-cs"/>
              </a:rPr>
              <a:t>la hora en que se completó la aplicación;</a:t>
            </a:r>
            <a:endParaRPr lang="es-AR" sz="11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b="0" kern="1200" dirty="0">
                <a:solidFill>
                  <a:schemeClr val="tx1"/>
                </a:solidFill>
                <a:effectLst/>
                <a:latin typeface="+mn-lt"/>
                <a:ea typeface="+mn-ea"/>
                <a:cs typeface="+mn-cs"/>
              </a:rPr>
              <a:t>la duración del REI para esa aplicación;</a:t>
            </a:r>
            <a:endParaRPr lang="es-AR" sz="11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b="0" kern="1200" dirty="0">
                <a:solidFill>
                  <a:schemeClr val="tx1"/>
                </a:solidFill>
                <a:effectLst/>
                <a:latin typeface="+mn-lt"/>
                <a:ea typeface="+mn-ea"/>
                <a:cs typeface="+mn-cs"/>
              </a:rPr>
              <a:t>copia de la SDS.</a:t>
            </a:r>
            <a:endParaRPr lang="es-AR" sz="1100" b="0" kern="1200" dirty="0">
              <a:solidFill>
                <a:schemeClr val="tx1"/>
              </a:solidFill>
              <a:effectLst/>
              <a:latin typeface="+mn-lt"/>
              <a:ea typeface="+mn-ea"/>
              <a:cs typeface="+mn-cs"/>
            </a:endParaRPr>
          </a:p>
          <a:p>
            <a:pPr marL="283048" indent="-255451">
              <a:buFont typeface="+mj-lt"/>
              <a:buAutoNum type="arabicPeriod"/>
            </a:pPr>
            <a:r>
              <a:rPr lang="es-US" sz="1100" b="0" kern="1200" dirty="0">
                <a:solidFill>
                  <a:schemeClr val="tx1"/>
                </a:solidFill>
                <a:effectLst/>
                <a:latin typeface="+mn-lt"/>
                <a:ea typeface="+mn-ea"/>
                <a:cs typeface="+mn-cs"/>
              </a:rPr>
              <a:t>El empleador debe publicar la información de aplicación y la SDS en una ubicación central en un plazo de 24 horas de finalización de la aplicación y antes de que los trabajadores ingresen en el área tratada; exhibir ambos datos durante 30 días después de que se cumplió el REI; y tener registros de la información de aplicación y la SDS durante 2 años a partir del fin del REI.</a:t>
            </a:r>
            <a:endParaRPr lang="en-US" sz="1100" b="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19618923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US" sz="1100" b="1" kern="1200" dirty="0">
                <a:solidFill>
                  <a:schemeClr val="tx1"/>
                </a:solidFill>
                <a:effectLst/>
                <a:latin typeface="+mn-lt"/>
                <a:ea typeface="+mn-ea"/>
                <a:cs typeface="+mn-cs"/>
              </a:rPr>
              <a:t>Información obligatoria que debe tratarse:</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Puede pedirle a su empleador una copia de la información de la aplicación y de las hojas de datos de seguridad, o puede </a:t>
            </a:r>
            <a:r>
              <a:rPr lang="es-US" sz="1100" b="0" kern="1200" dirty="0">
                <a:solidFill>
                  <a:schemeClr val="tx1"/>
                </a:solidFill>
                <a:effectLst/>
                <a:latin typeface="+mn-lt"/>
                <a:ea typeface="+mn-ea"/>
                <a:cs typeface="+mn-cs"/>
              </a:rPr>
              <a:t>designar a </a:t>
            </a:r>
            <a:r>
              <a:rPr lang="es-US" sz="1100" kern="1200" dirty="0">
                <a:solidFill>
                  <a:schemeClr val="tx1"/>
                </a:solidFill>
                <a:effectLst/>
                <a:latin typeface="+mn-lt"/>
                <a:ea typeface="+mn-ea"/>
                <a:cs typeface="+mn-cs"/>
              </a:rPr>
              <a:t>un representante para que haga el pedido en su nombre. La designación de un representante debe ser por escrito.</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23727931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021806">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543719" indent="-543719" defTabSz="1021806">
              <a:buFont typeface="+mj-lt"/>
              <a:buAutoNum type="arabicPeriod"/>
              <a:defRPr/>
            </a:pPr>
            <a:r>
              <a:rPr lang="es-US" sz="1100" kern="1200" dirty="0">
                <a:solidFill>
                  <a:schemeClr val="tx1"/>
                </a:solidFill>
                <a:effectLst/>
                <a:latin typeface="+mn-lt"/>
                <a:ea typeface="+mn-ea"/>
                <a:cs typeface="+mn-cs"/>
              </a:rPr>
              <a:t>También puede solicitar registros por propia voluntad, mediante el personal médico o un representante designado. Un representante designado es una persona elegida por un trabajador que puede solicitar y obtener una copia de la aplicación del pesticida y de las hojas de datos de seguridad en su nombre. </a:t>
            </a:r>
            <a:r>
              <a:rPr lang="en-US" sz="1100" dirty="0"/>
              <a:t> </a:t>
            </a:r>
          </a:p>
          <a:p>
            <a:pPr defTabSz="1021806">
              <a:defRPr/>
            </a:pPr>
            <a:endParaRPr lang="en-US" altLang="es-MX" sz="1100" b="1" dirty="0"/>
          </a:p>
          <a:p>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543719" indent="-543719" defTabSz="966612">
              <a:buFont typeface="+mj-lt"/>
              <a:buAutoNum type="arabicPeriod"/>
              <a:defRPr/>
            </a:pPr>
            <a:r>
              <a:rPr lang="es-US" sz="1100" kern="1200" dirty="0">
                <a:solidFill>
                  <a:schemeClr val="tx1"/>
                </a:solidFill>
                <a:effectLst/>
                <a:latin typeface="+mn-lt"/>
                <a:ea typeface="+mn-ea"/>
                <a:cs typeface="+mn-cs"/>
              </a:rPr>
              <a:t>El representante debe estar designado por escrito. </a:t>
            </a:r>
            <a:endParaRPr lang="en-US" sz="1100" dirty="0">
              <a:ea typeface="ＭＳ Ｐゴシック" pitchFamily="84" charset="-128"/>
            </a:endParaRPr>
          </a:p>
          <a:p>
            <a:pPr marL="543719" indent="-543719">
              <a:buFont typeface="+mj-lt"/>
              <a:buAutoNum type="arabicPeriod"/>
            </a:pPr>
            <a:endParaRPr lang="en-US" altLang="es-MX" sz="1300" b="1" dirty="0"/>
          </a:p>
        </p:txBody>
      </p:sp>
      <p:sp>
        <p:nvSpPr>
          <p:cNvPr id="4" name="Slide Number Placeholder 3"/>
          <p:cNvSpPr>
            <a:spLocks noGrp="1"/>
          </p:cNvSpPr>
          <p:nvPr>
            <p:ph type="sldNum" sz="quarter" idx="10"/>
          </p:nvPr>
        </p:nvSpPr>
        <p:spPr/>
        <p:txBody>
          <a:bodyPr/>
          <a:lstStyle/>
          <a:p>
            <a:fld id="{A11BA4B3-88F7-4DAA-B45D-5520E5FE62D1}" type="slidenum">
              <a:rPr lang="es-US" smtClean="0">
                <a:solidFill>
                  <a:prstClr val="black"/>
                </a:solidFill>
              </a:rPr>
              <a:pPr/>
              <a:t>57</a:t>
            </a:fld>
            <a:endParaRPr lang="es-US" dirty="0">
              <a:solidFill>
                <a:prstClr val="black"/>
              </a:solidFill>
            </a:endParaRPr>
          </a:p>
        </p:txBody>
      </p:sp>
    </p:spTree>
    <p:extLst>
      <p:ext uri="{BB962C8B-B14F-4D97-AF65-F5344CB8AC3E}">
        <p14:creationId xmlns:p14="http://schemas.microsoft.com/office/powerpoint/2010/main" val="25658635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US" sz="1100" b="1" kern="1200" dirty="0">
                <a:solidFill>
                  <a:schemeClr val="tx1"/>
                </a:solidFill>
                <a:effectLst/>
                <a:latin typeface="+mn-lt"/>
                <a:ea typeface="+mn-ea"/>
                <a:cs typeface="+mn-cs"/>
              </a:rPr>
              <a:t>Información obligatoria que debe tratarse:</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Su empleador debe decirle en qué lugar del establecimiento se encuentra la ubicación central y los suministros de descontaminación.</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14717842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US" sz="1100" b="1" kern="1200" dirty="0">
                <a:solidFill>
                  <a:schemeClr val="tx1"/>
                </a:solidFill>
                <a:effectLst/>
                <a:latin typeface="+mn-lt"/>
                <a:ea typeface="+mn-ea"/>
                <a:cs typeface="+mn-cs"/>
              </a:rPr>
              <a:t>Información obligatoria que debe tratarse:</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Los empleadores deben informarle dónde se encuentra la información sobre seguridad, aplicación y riesgos de los pesticidas.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Debe tener libre acceso a la información exhibida.</a:t>
            </a:r>
            <a:endParaRPr lang="es-AR" sz="1100" kern="1200" dirty="0">
              <a:solidFill>
                <a:schemeClr val="tx1"/>
              </a:solidFill>
              <a:effectLst/>
              <a:latin typeface="+mn-lt"/>
              <a:ea typeface="+mn-ea"/>
              <a:cs typeface="+mn-cs"/>
            </a:endParaRPr>
          </a:p>
          <a:p>
            <a:pPr marL="255451" indent="-255451">
              <a:buFont typeface="+mj-lt"/>
              <a:buAutoNum type="arabicPeriod"/>
            </a:pPr>
            <a:endParaRPr lang="en-US" sz="1100" dirty="0"/>
          </a:p>
          <a:p>
            <a:pPr defTabSz="966612">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41653" indent="-241653" defTabSz="966612">
              <a:buFont typeface="+mj-lt"/>
              <a:buAutoNum type="arabicPeriod"/>
              <a:defRPr/>
            </a:pPr>
            <a:r>
              <a:rPr lang="es-US" sz="1100" kern="1200" dirty="0">
                <a:solidFill>
                  <a:schemeClr val="tx1"/>
                </a:solidFill>
                <a:effectLst/>
                <a:latin typeface="+mn-lt"/>
                <a:ea typeface="+mn-ea"/>
                <a:cs typeface="+mn-cs"/>
              </a:rPr>
              <a:t>La información está disponible para referencia del trabajador y manipulador; por lo tanto, deben conocer la ubicación de la exhibición en el lugar central y que la información </a:t>
            </a:r>
            <a:r>
              <a:rPr lang="es-US" sz="1100" b="0" kern="1200" dirty="0">
                <a:solidFill>
                  <a:schemeClr val="tx1"/>
                </a:solidFill>
                <a:effectLst/>
                <a:latin typeface="+mn-lt"/>
                <a:ea typeface="+mn-ea"/>
                <a:cs typeface="+mn-cs"/>
              </a:rPr>
              <a:t>debe ser clara y </a:t>
            </a:r>
            <a:r>
              <a:rPr lang="es-US" sz="1100" kern="1200" dirty="0">
                <a:solidFill>
                  <a:schemeClr val="tx1"/>
                </a:solidFill>
                <a:effectLst/>
                <a:latin typeface="+mn-lt"/>
                <a:ea typeface="+mn-ea"/>
                <a:cs typeface="+mn-cs"/>
              </a:rPr>
              <a:t>estar actualizada.</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4290000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41653" indent="-241653">
              <a:buFont typeface="+mj-lt"/>
              <a:buAutoNum type="arabicPeriod"/>
            </a:pPr>
            <a:r>
              <a:rPr lang="es-US" sz="1100" b="0" kern="1200" dirty="0">
                <a:solidFill>
                  <a:schemeClr val="tx1"/>
                </a:solidFill>
                <a:effectLst/>
                <a:latin typeface="+mn-lt"/>
                <a:ea typeface="+mn-ea"/>
                <a:cs typeface="+mn-cs"/>
              </a:rPr>
              <a:t>Un ingreso anticipado se refiere a la entrada en un campo u otra área tratada después de que se ha completado la aplicación del pesticida, pero antes de que se haya cumplido el intervalo de ingreso restringido (REI) u otras restricciones de entrada para este pesticida.</a:t>
            </a:r>
            <a:endParaRPr lang="en-US" sz="1100" b="0" dirty="0"/>
          </a:p>
          <a:p>
            <a:pPr marL="241653" indent="-241653">
              <a:buFont typeface="+mj-lt"/>
              <a:buAutoNum type="arabicPeriod"/>
            </a:pPr>
            <a:r>
              <a:rPr lang="es-US" sz="1100" b="0" kern="1200" dirty="0">
                <a:solidFill>
                  <a:schemeClr val="tx1"/>
                </a:solidFill>
                <a:effectLst/>
                <a:latin typeface="+mn-lt"/>
                <a:ea typeface="+mn-ea"/>
                <a:cs typeface="+mn-cs"/>
              </a:rPr>
              <a:t>Los trabajadores agrícolas que deben ingresar en áreas tratadas antes de que se cumpla el REI se consideran empleados de ingreso anticipado. Los empleadores agrícolas deben proporcionar capacitación y protección específicas de ingreso anticipado a los trabajadores antes de indicarles que realicen actividades de ingreso anticipado.</a:t>
            </a:r>
            <a:endParaRPr lang="en-US" sz="1100" b="0" dirty="0"/>
          </a:p>
          <a:p>
            <a:pPr marL="241653" indent="-241653">
              <a:buFont typeface="+mj-lt"/>
              <a:buAutoNum type="arabicPeriod"/>
            </a:pPr>
            <a:r>
              <a:rPr lang="es-US" sz="1100" b="0" kern="1200" dirty="0">
                <a:solidFill>
                  <a:schemeClr val="tx1"/>
                </a:solidFill>
                <a:effectLst/>
                <a:latin typeface="+mn-lt"/>
                <a:ea typeface="+mn-ea"/>
                <a:cs typeface="+mn-cs"/>
              </a:rPr>
              <a:t>La edad mínima nueva para trabajadores de ingreso anticipado es 18 años.</a:t>
            </a:r>
            <a:endParaRPr lang="en-US" sz="1100" b="0" dirty="0"/>
          </a:p>
          <a:p>
            <a:endParaRPr lang="en-US" b="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6610928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El exhibidor de información sobre seguridad en la ubicación central y en algunos lugares con suministros para lavarse (suministros de descontaminación) es un recordatorio de los pasos que puede seguir para reducir las exposiciones. Tiene el nombre y la dirección de un centro médico cercano, en el caso de una emergencia, si se siente enfermo a causa de un pesticida. En el caso de que necesite informar una infracción relacionada con un pesticida, la información de contacto para la ejecución se encuentra en el exhibidor.</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1355556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El empleador debe proveer agua, jabón y toallas cerca de donde usted está trabajando para que pueda lavarse cuando salga del área de trabajo. Si existe una exposición accidental como un derrame, los suministros pueden usarse en una emergencia para quitar los pesticidas y reducir el efecto. Si está usando productos que requieren protección en los ojos, o están bajo presión, también debe tener acceso al agua para enjuagarse los ojos en caso de emergencia.</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2451521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endParaRPr lang="en-US" altLang="es-MX" sz="1100" dirty="0"/>
          </a:p>
          <a:p>
            <a:pPr marL="228600" lvl="0" indent="-228600">
              <a:buFont typeface="+mj-lt"/>
              <a:buAutoNum type="arabicPeriod"/>
            </a:pPr>
            <a:r>
              <a:rPr lang="es-US" sz="1100" b="0" kern="1200" dirty="0">
                <a:solidFill>
                  <a:schemeClr val="tx1"/>
                </a:solidFill>
                <a:effectLst/>
                <a:latin typeface="+mn-lt"/>
                <a:ea typeface="+mn-ea"/>
                <a:cs typeface="+mn-cs"/>
              </a:rPr>
              <a:t>El empleador agrícola debe proporcionar por lo menos 1 galón de agua para cada trabajador al comienzo del período de trabajo</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Cantidad </a:t>
            </a:r>
            <a:r>
              <a:rPr lang="es-US" sz="1100" kern="1200" dirty="0">
                <a:solidFill>
                  <a:schemeClr val="tx1"/>
                </a:solidFill>
                <a:effectLst/>
                <a:latin typeface="+mn-lt"/>
                <a:ea typeface="+mn-ea"/>
                <a:cs typeface="+mn-cs"/>
              </a:rPr>
              <a:t>suficiente de jabón y toallas desechables para satisfacer las necesidades de los trabajadores.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insumos deben estar cerca del lugar de trabajo.</a:t>
            </a:r>
            <a:endParaRPr lang="es-AR" sz="1100" kern="1200" dirty="0">
              <a:solidFill>
                <a:schemeClr val="tx1"/>
              </a:solidFill>
              <a:effectLst/>
              <a:latin typeface="+mn-lt"/>
              <a:ea typeface="+mn-ea"/>
              <a:cs typeface="+mn-cs"/>
            </a:endParaRPr>
          </a:p>
          <a:p>
            <a:endParaRPr lang="en-US" sz="1100" b="1" baseline="0" dirty="0"/>
          </a:p>
          <a:p>
            <a:pPr defTabSz="966612">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Oriente la capacitación hacia la necesidad de que los trabajadores USEN los insumos de descontaminación y haga </a:t>
            </a:r>
            <a:r>
              <a:rPr lang="es-US" sz="1100" b="0" kern="1200" dirty="0">
                <a:solidFill>
                  <a:schemeClr val="tx1"/>
                </a:solidFill>
                <a:effectLst/>
                <a:latin typeface="+mn-lt"/>
                <a:ea typeface="+mn-ea"/>
                <a:cs typeface="+mn-cs"/>
              </a:rPr>
              <a:t>hincapié en que los insumos están cerca para su uso, por su salud y seguridad. Las consecuencias de no lavarse pueden provocarle, como </a:t>
            </a:r>
            <a:r>
              <a:rPr lang="es-US" sz="1100" kern="1200" dirty="0">
                <a:solidFill>
                  <a:schemeClr val="tx1"/>
                </a:solidFill>
                <a:effectLst/>
                <a:latin typeface="+mn-lt"/>
                <a:ea typeface="+mn-ea"/>
                <a:cs typeface="+mn-cs"/>
              </a:rPr>
              <a:t>mínimo, un sarpullido molesto.</a:t>
            </a:r>
            <a:endParaRPr lang="en-US" sz="1100" dirty="0"/>
          </a:p>
          <a:p>
            <a:endParaRPr lang="en-US" sz="1100" b="0" baseline="0" dirty="0"/>
          </a:p>
          <a:p>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11633650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El empleador agrícola debe proporcionar:</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agua potable limpia o un mínimo de 3 galones de agua para cada manipulador;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cantidad suficiente de jabón y toallas desechables para satisfacer las necesidades de los trabajadores;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un cambio de ropa limpia que se usará en caso de que la ropa o el PPE se contamine.</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Los suministros de descontaminación deben encontrarse dentro del cuarto de milla de distancia del manipulador de pesticidas, en el sitio de mezclado y carga, y en el sitio donde se quita el PPE.</a:t>
            </a:r>
            <a:endParaRPr lang="es-AR" sz="1100" kern="1200" dirty="0">
              <a:solidFill>
                <a:schemeClr val="tx1"/>
              </a:solidFill>
              <a:effectLst/>
              <a:latin typeface="+mn-lt"/>
              <a:ea typeface="+mn-ea"/>
              <a:cs typeface="+mn-cs"/>
            </a:endParaRPr>
          </a:p>
          <a:p>
            <a:pPr marL="664546" lvl="1" indent="-181240">
              <a:buFont typeface="Arial" panose="020B0604020202020204" pitchFamily="34" charset="0"/>
              <a:buChar char="•"/>
            </a:pPr>
            <a:endParaRPr lang="en-US" sz="1100" dirty="0"/>
          </a:p>
          <a:p>
            <a:pPr defTabSz="966612">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41653" indent="-241653" defTabSz="966612">
              <a:buFont typeface="+mj-lt"/>
              <a:buAutoNum type="arabicPeriod"/>
              <a:defRPr/>
            </a:pPr>
            <a:r>
              <a:rPr lang="es-US" sz="1100" kern="1200" dirty="0">
                <a:solidFill>
                  <a:schemeClr val="tx1"/>
                </a:solidFill>
                <a:effectLst/>
                <a:latin typeface="+mn-lt"/>
                <a:ea typeface="+mn-ea"/>
                <a:cs typeface="+mn-cs"/>
              </a:rPr>
              <a:t>Oriente la capacitación hacia la necesidad de que los manipuladores USEN los insumos de descontaminación y haga hincapié en que los insumos están cerca para su uso, por su salud y seguridad. Las consecuencias de no lavarse pueden ser, como mínimo, un sarpullido molesto.</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33360513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Estación de emergencia para enjuagarse los ojos: un sistema o contenedor de agua capaz de proveer un chorro suave de agua para enjuagarse el pesticida del ojo.</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Ubicado en cualquier lugar donde los manipuladores de pesticidas estén mezclando o cargando un pesticida que requiere gafas protectoras o usando un sistema cerrado bajo presión.</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aplicadores que usan productos que requieren el uso de gafas protectoras deben tener una pinta de agua a su alcance para un fácil acceso en el caso de una exposición de los ojos.</a:t>
            </a:r>
            <a:endParaRPr lang="es-AR" sz="1100" kern="1200" dirty="0">
              <a:solidFill>
                <a:schemeClr val="tx1"/>
              </a:solidFill>
              <a:effectLst/>
              <a:latin typeface="+mn-lt"/>
              <a:ea typeface="+mn-ea"/>
              <a:cs typeface="+mn-cs"/>
            </a:endParaRPr>
          </a:p>
          <a:p>
            <a:pPr defTabSz="966612">
              <a:defRPr/>
            </a:pPr>
            <a:endParaRPr lang="en-US" altLang="es-MX" sz="1100" b="1" dirty="0"/>
          </a:p>
          <a:p>
            <a:pPr defTabSz="966612">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41653" indent="-241653" defTabSz="966612">
              <a:buFont typeface="+mj-lt"/>
              <a:buAutoNum type="arabicPeriod"/>
              <a:defRPr/>
            </a:pPr>
            <a:r>
              <a:rPr lang="es-US" sz="1100" kern="1200" dirty="0">
                <a:solidFill>
                  <a:schemeClr val="tx1"/>
                </a:solidFill>
                <a:effectLst/>
                <a:latin typeface="+mn-lt"/>
                <a:ea typeface="+mn-ea"/>
                <a:cs typeface="+mn-cs"/>
              </a:rPr>
              <a:t>Refuerce la idea de la urgencia de quitarse el pesticida de los ojos lo antes posible con los insumos que deberían proporcionarse si el producto requiere protección. </a:t>
            </a:r>
            <a:r>
              <a:rPr lang="en-US" sz="1100" dirty="0"/>
              <a:t> </a:t>
            </a:r>
          </a:p>
        </p:txBody>
      </p:sp>
      <p:sp>
        <p:nvSpPr>
          <p:cNvPr id="4" name="Slide Number Placeholder 3"/>
          <p:cNvSpPr>
            <a:spLocks noGrp="1"/>
          </p:cNvSpPr>
          <p:nvPr>
            <p:ph type="sldNum" sz="quarter" idx="10"/>
          </p:nvPr>
        </p:nvSpPr>
        <p:spPr/>
        <p:txBody>
          <a:bodyPr/>
          <a:lstStyle/>
          <a:p>
            <a:fld id="{AFFAD1C9-EAF8-4C01-9612-A05077501AF2}" type="slidenum">
              <a:rPr lang="es-MX" smtClean="0">
                <a:solidFill>
                  <a:prstClr val="black"/>
                </a:solidFill>
              </a:rPr>
              <a:pPr/>
              <a:t>64</a:t>
            </a:fld>
            <a:endParaRPr lang="es-MX" dirty="0">
              <a:solidFill>
                <a:prstClr val="black"/>
              </a:solidFill>
            </a:endParaRPr>
          </a:p>
        </p:txBody>
      </p:sp>
    </p:spTree>
    <p:extLst>
      <p:ext uri="{BB962C8B-B14F-4D97-AF65-F5344CB8AC3E}">
        <p14:creationId xmlns:p14="http://schemas.microsoft.com/office/powerpoint/2010/main" val="20085023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US" sz="1100" b="1" kern="1200" dirty="0">
                <a:solidFill>
                  <a:schemeClr val="tx1"/>
                </a:solidFill>
                <a:effectLst/>
                <a:latin typeface="+mn-lt"/>
                <a:ea typeface="+mn-ea"/>
                <a:cs typeface="+mn-cs"/>
              </a:rPr>
              <a:t>Información obligatoria que debe tratarse:</a:t>
            </a:r>
            <a:r>
              <a:rPr lang="en-US" altLang="es-MX" sz="1100" b="1" dirty="0"/>
              <a:t> </a:t>
            </a:r>
          </a:p>
          <a:p>
            <a:pPr marL="241653" indent="-241653">
              <a:buFont typeface="+mj-lt"/>
              <a:buAutoNum type="arabicPeriod"/>
            </a:pPr>
            <a:r>
              <a:rPr lang="es-US" sz="1100" kern="1200" dirty="0">
                <a:solidFill>
                  <a:schemeClr val="tx1"/>
                </a:solidFill>
                <a:effectLst/>
                <a:latin typeface="+mn-lt"/>
                <a:ea typeface="+mn-ea"/>
                <a:cs typeface="+mn-cs"/>
              </a:rPr>
              <a:t>Si se siente enfermo, y es posible que sea por los pesticidas, el empleador tiene que saberlo para que pueda asegurarse de que lo lleven a un centro médico y proporcionarle al personal médico información sobre la exposición.</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30760081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Si se siente enfermo y es razonable pensar que es por causa de pesticidas, debe hacer lo siguiente:</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Informar a su empleador, quien debe posibilitar el traslado a un centro médico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Recibir primeros auxilios, si hay tiempo, pero no se demore en ver al personal médico</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El empleador debe proporcionarle esta información al personal médico: la hoja de datos de seguridad (SDS) con respecto al producto, el nombre del producto, su número de registro e ingredientes activos, y las circunstancias de uso del producto y de la exposición. </a:t>
            </a:r>
            <a:endParaRPr lang="es-AR" sz="1100" kern="1200" dirty="0">
              <a:solidFill>
                <a:schemeClr val="tx1"/>
              </a:solidFill>
              <a:effectLst/>
              <a:latin typeface="+mn-lt"/>
              <a:ea typeface="+mn-ea"/>
              <a:cs typeface="+mn-cs"/>
            </a:endParaRPr>
          </a:p>
          <a:p>
            <a:endParaRPr lang="en-US" sz="1100" dirty="0"/>
          </a:p>
          <a:p>
            <a:pPr defTabSz="966612">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Resalte el hecho de que, si una persona se enferma y es posible que sea a causa de los pesticidas, deben informar al empleador y buscar atención médica de inmediato. </a:t>
            </a:r>
            <a:endParaRPr lang="es-AR" sz="1100" kern="1200" dirty="0">
              <a:solidFill>
                <a:schemeClr val="tx1"/>
              </a:solidFill>
              <a:effectLst/>
              <a:latin typeface="+mn-lt"/>
              <a:ea typeface="+mn-ea"/>
              <a:cs typeface="+mn-cs"/>
            </a:endParaRPr>
          </a:p>
          <a:p>
            <a:pPr marL="228600" indent="-228600">
              <a:buFont typeface="+mj-lt"/>
              <a:buAutoNum type="arabicPeriod"/>
            </a:pPr>
            <a:r>
              <a:rPr lang="es-US" sz="1100" kern="1200" dirty="0">
                <a:solidFill>
                  <a:schemeClr val="tx1"/>
                </a:solidFill>
                <a:effectLst/>
                <a:latin typeface="+mn-lt"/>
                <a:ea typeface="+mn-ea"/>
                <a:cs typeface="+mn-cs"/>
              </a:rPr>
              <a:t>El empleador puede proporcionar la información directamente al personal médico o al trabajador o manipulador de pesticidas para que se la entregue al personal médico. En última instancia, el empleador es responsable de que la información llegue al personal médico.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28143551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41653" indent="-241653">
              <a:buFont typeface="+mj-lt"/>
              <a:buAutoNum type="arabicPeriod"/>
            </a:pPr>
            <a:r>
              <a:rPr lang="es-US" sz="1100" kern="1200" dirty="0">
                <a:solidFill>
                  <a:schemeClr val="tx1"/>
                </a:solidFill>
                <a:effectLst/>
                <a:latin typeface="+mn-lt"/>
                <a:ea typeface="+mn-ea"/>
                <a:cs typeface="+mn-cs"/>
              </a:rPr>
              <a:t>El empleador debe notificarles a los trabajadores sobre las restricciones de las áreas donde se están llevando a cabo aplicaciones y donde un REI se encuentra vigente. Estas notificaciones pueden ser en forma de advertencias verbales o señales de advertencia exhibidas que se encontrarán en las zonas circundantes del área tratada.</a:t>
            </a:r>
            <a:r>
              <a:rPr lang="en-US" sz="1100" dirty="0"/>
              <a:t>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4455329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Cada vez que vea este cartel, significa que el área está con un intervalo de ingreso restringido (REI) y es probable que todavía no se hayan disipado los pesticidas a niveles seguros.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En determinadas circunstancias, los empleadores tienen que exhibir carteles de advertencia en las áreas tratadas con pesticidas para indicar la vigencia de un REI.</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El REI es el tiempo que debe transcurrir después de una aplicación de pesticida, antes de que sea seguro para los trabajadores ingresar en el área sin la capacitación y la protección adecuadas.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Durante el REI, solos los manipuladores de pesticidas que cuenten con la capacitación y el equipo adecuados y los trabajadores de ingreso anticipado tienen permitida la entrada en el área.</a:t>
            </a:r>
            <a:endParaRPr lang="es-AR" sz="1100" kern="1200" dirty="0">
              <a:solidFill>
                <a:schemeClr val="tx1"/>
              </a:solidFill>
              <a:effectLst/>
              <a:latin typeface="+mn-lt"/>
              <a:ea typeface="+mn-ea"/>
              <a:cs typeface="+mn-cs"/>
            </a:endParaRPr>
          </a:p>
          <a:p>
            <a:endParaRPr lang="en-US" sz="1100" dirty="0"/>
          </a:p>
          <a:p>
            <a:pPr defTabSz="1021806">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41653" indent="-241653" defTabSz="1021806">
              <a:buFont typeface="+mj-lt"/>
              <a:buAutoNum type="arabicPeriod"/>
              <a:defRPr/>
            </a:pPr>
            <a:r>
              <a:rPr lang="es-US" sz="1100" kern="1200" dirty="0">
                <a:solidFill>
                  <a:schemeClr val="tx1"/>
                </a:solidFill>
                <a:effectLst/>
                <a:latin typeface="+mn-lt"/>
                <a:ea typeface="+mn-ea"/>
                <a:cs typeface="+mn-cs"/>
              </a:rPr>
              <a:t>Refuerce la idea de que, si los trabajadores observan el cartel, NO DEBEN INGRESAR EN EL ÁREA.</a:t>
            </a:r>
            <a:r>
              <a:rPr lang="en-US" sz="1100" dirty="0"/>
              <a:t>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24565308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1021806">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El supervisor publicará carteles o le notificará en forma verbal sobre las áreas que están con un intervalo de ingreso restringido (REI).</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notificación puede ser verbal o exhibida por escrito y se deben respetar los carteles porque el área todavía está con un intervalo de ingreso restringido (REI).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Permanezca fuera de áreas tratadas o en tratamiento con pesticidas.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Durante las aplicaciones de pesticidas, aléjese del equipo de aplicación.</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Aunque haya finalizado el REI, los trabajadores no deben ingresar en el área tratada hasta que se hayan tapado o retirado los carteles.  SIN EMBARGO, el empleador puede, en raras ocasiones, indicar a los trabajadores que ingresen en un área tratada que tiene un REI vigente (ingreso anticipado), pero si eso sucede, deben obtener información sobre el pesticida que se usó y sus riesgos, datos sobre el tiempo que pueden permanecer en el área y qué tareas pueden realizar, y </a:t>
            </a:r>
            <a:r>
              <a:rPr lang="es-US" sz="1100" b="0" kern="1200" dirty="0">
                <a:solidFill>
                  <a:schemeClr val="tx1"/>
                </a:solidFill>
                <a:effectLst/>
                <a:latin typeface="+mn-lt"/>
                <a:ea typeface="+mn-ea"/>
                <a:cs typeface="+mn-cs"/>
              </a:rPr>
              <a:t>si deben usar </a:t>
            </a:r>
            <a:r>
              <a:rPr lang="es-US" sz="1100" kern="1200" dirty="0">
                <a:solidFill>
                  <a:schemeClr val="tx1"/>
                </a:solidFill>
                <a:effectLst/>
                <a:latin typeface="+mn-lt"/>
                <a:ea typeface="+mn-ea"/>
                <a:cs typeface="+mn-cs"/>
              </a:rPr>
              <a:t>PPE. </a:t>
            </a:r>
            <a:endParaRPr lang="es-AR" sz="1100" kern="1200" dirty="0">
              <a:solidFill>
                <a:schemeClr val="tx1"/>
              </a:solidFill>
              <a:effectLst/>
              <a:latin typeface="+mn-lt"/>
              <a:ea typeface="+mn-ea"/>
              <a:cs typeface="+mn-cs"/>
            </a:endParaRPr>
          </a:p>
          <a:p>
            <a:pPr defTabSz="1021806">
              <a:defRPr/>
            </a:pPr>
            <a:endParaRPr lang="en-US" sz="1100" dirty="0"/>
          </a:p>
          <a:p>
            <a:pPr defTabSz="1021806">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Informe a los trabajadores que pueden consultar la información de aplicación en caso de que no estén seguros sobre un área.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requisitos de exhibición de carteles dependen de las instrucciones de la etiqueta y de la duración del REI.</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Asegúrese de que los manipuladores de pesticidas sepan que no pueden quitar los carteles antes del tiempo requerido. Recuérdeles que podrían exponer a otras personas si quitan el cartel demasiado pronto y que los trabajadores tienen prohibida la entrada (excepto para los de ingreso anticipado) mientras los carteles están exhibidos.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trabajadores y manipuladores de pesticidas deben entender claramente la siguiente información:</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El significado de los carteles exhibidos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La importancia de obedecer las advertencias verbales y escritas exhibidas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Una de las maneras posibles en que los trabajadores pueden estar expuestos a los pesticidas es si ingresan en áreas tratadas mientras hay un REI vigente. Esto puede </a:t>
            </a:r>
            <a:r>
              <a:rPr lang="es-US" sz="1100" b="0" kern="1200" dirty="0">
                <a:solidFill>
                  <a:schemeClr val="tx1"/>
                </a:solidFill>
                <a:effectLst/>
                <a:latin typeface="+mn-lt"/>
                <a:ea typeface="+mn-ea"/>
                <a:cs typeface="+mn-cs"/>
              </a:rPr>
              <a:t>ocurrir porque el empleador no pud</a:t>
            </a:r>
            <a:r>
              <a:rPr lang="en-US" sz="1100" b="0" kern="1200" dirty="0" err="1">
                <a:solidFill>
                  <a:schemeClr val="tx1"/>
                </a:solidFill>
                <a:effectLst/>
                <a:latin typeface="+mn-lt"/>
                <a:ea typeface="+mn-ea"/>
                <a:cs typeface="+mn-cs"/>
              </a:rPr>
              <a:t>ó</a:t>
            </a:r>
            <a:r>
              <a:rPr lang="en-US" sz="1100" b="0" kern="1200" dirty="0">
                <a:solidFill>
                  <a:schemeClr val="tx1"/>
                </a:solidFill>
                <a:effectLst/>
                <a:latin typeface="+mn-lt"/>
                <a:ea typeface="+mn-ea"/>
                <a:cs typeface="+mn-cs"/>
              </a:rPr>
              <a:t> </a:t>
            </a:r>
            <a:r>
              <a:rPr lang="es-US" sz="1100" kern="1200" dirty="0">
                <a:solidFill>
                  <a:schemeClr val="tx1"/>
                </a:solidFill>
                <a:effectLst/>
                <a:latin typeface="+mn-lt"/>
                <a:ea typeface="+mn-ea"/>
                <a:cs typeface="+mn-cs"/>
              </a:rPr>
              <a:t>notificar a los trabajadores o </a:t>
            </a:r>
            <a:r>
              <a:rPr lang="es-US" sz="1100" strike="noStrike" kern="1200" dirty="0">
                <a:solidFill>
                  <a:schemeClr val="tx1"/>
                </a:solidFill>
                <a:effectLst/>
                <a:latin typeface="+mn-lt"/>
                <a:ea typeface="+mn-ea"/>
                <a:cs typeface="+mn-cs"/>
              </a:rPr>
              <a:t>publicar </a:t>
            </a:r>
            <a:r>
              <a:rPr lang="es-US" sz="1100" b="0" kern="1200" dirty="0">
                <a:solidFill>
                  <a:schemeClr val="tx1"/>
                </a:solidFill>
                <a:effectLst/>
                <a:latin typeface="+mn-lt"/>
                <a:ea typeface="+mn-ea"/>
                <a:cs typeface="+mn-cs"/>
              </a:rPr>
              <a:t>el cartel de advertencia en un área restringida. También puede ser</a:t>
            </a:r>
            <a:r>
              <a:rPr lang="es-US" sz="1100" b="0" strike="noStrike" kern="1200" baseline="0" dirty="0">
                <a:solidFill>
                  <a:schemeClr val="tx1"/>
                </a:solidFill>
                <a:effectLst/>
                <a:latin typeface="+mn-lt"/>
                <a:ea typeface="+mn-ea"/>
                <a:cs typeface="+mn-cs"/>
              </a:rPr>
              <a:t> </a:t>
            </a:r>
            <a:r>
              <a:rPr lang="es-US" sz="1100" b="0" kern="1200" dirty="0">
                <a:solidFill>
                  <a:schemeClr val="tx1"/>
                </a:solidFill>
                <a:effectLst/>
                <a:latin typeface="+mn-lt"/>
                <a:ea typeface="+mn-ea"/>
                <a:cs typeface="+mn-cs"/>
              </a:rPr>
              <a:t>debido a </a:t>
            </a:r>
            <a:r>
              <a:rPr lang="es-US" sz="1100" kern="1200" dirty="0">
                <a:solidFill>
                  <a:schemeClr val="tx1"/>
                </a:solidFill>
                <a:effectLst/>
                <a:latin typeface="+mn-lt"/>
                <a:ea typeface="+mn-ea"/>
                <a:cs typeface="+mn-cs"/>
              </a:rPr>
              <a:t>empleadores que piden a los trabajadores que ingresen en áreas tratadas o trabajadores que no respetan los </a:t>
            </a:r>
            <a:r>
              <a:rPr lang="es-US" sz="1100" b="0" kern="1200" dirty="0">
                <a:solidFill>
                  <a:schemeClr val="tx1"/>
                </a:solidFill>
                <a:effectLst/>
                <a:latin typeface="+mn-lt"/>
                <a:ea typeface="+mn-ea"/>
                <a:cs typeface="+mn-cs"/>
              </a:rPr>
              <a:t>carteles</a:t>
            </a:r>
            <a:r>
              <a:rPr lang="es-US" sz="1100" b="0" strike="noStrike" kern="1200" dirty="0">
                <a:solidFill>
                  <a:schemeClr val="tx1"/>
                </a:solidFill>
                <a:effectLst/>
                <a:latin typeface="+mn-lt"/>
                <a:ea typeface="+mn-ea"/>
                <a:cs typeface="+mn-cs"/>
              </a:rPr>
              <a:t> de advertencia </a:t>
            </a:r>
            <a:r>
              <a:rPr lang="es-US" sz="1100" b="0" kern="1200" dirty="0">
                <a:solidFill>
                  <a:schemeClr val="tx1"/>
                </a:solidFill>
                <a:effectLst/>
                <a:latin typeface="+mn-lt"/>
                <a:ea typeface="+mn-ea"/>
                <a:cs typeface="+mn-cs"/>
              </a:rPr>
              <a:t>publicados o las advertencias verbales.</a:t>
            </a:r>
          </a:p>
          <a:p>
            <a:pPr marL="228600" lvl="0" indent="-228600">
              <a:buFont typeface="+mj-lt"/>
              <a:buAutoNum type="arabicPeriod"/>
            </a:pPr>
            <a:r>
              <a:rPr lang="es-US" sz="1100" kern="1200" dirty="0">
                <a:solidFill>
                  <a:schemeClr val="tx1"/>
                </a:solidFill>
                <a:effectLst/>
                <a:latin typeface="+mn-lt"/>
                <a:ea typeface="+mn-ea"/>
                <a:cs typeface="+mn-cs"/>
              </a:rPr>
              <a:t>Los manipuladores de pesticidas siempre deben comunicar a su supervisor y los supervisores de la cuadrilla de trabajadores sobre un REI vigente y las aplicaciones de pesticidas en curso.</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1996703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Usted se considera un manipulador de pesticidas si realiza alguna de las siguientes tareas:</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Aplica pesticidas.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Ayuda en aplicaciones de pesticidas.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Limpia, repara o realiza tareas de mantenimiento de los equipos de pesticidas, como fumigadores de brazo, fumigadores de mochila o tolvas, que pueden contener residuos de pesticidas.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Mezcla, carga o transfiere pesticidas hacia un equipo de aplicación.</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Trabaja en un equipo que se usó para mezclar, cargar o aplicar, o que, de lo contrario, tuvo residuos de pesticidas.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Desecha pesticidas o materiales con pesticidas, como contenedores.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Se desempeña como señalizador.</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Lleva a cabo tareas como asesor de cultivos (esto incluye asesores de control de plagas, o PCA, en California) durante la aplicación de pesticidas o el REI.</a:t>
            </a: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La edad mínima nueva para los manipuladores es 18 años.</a:t>
            </a:r>
            <a:endParaRPr lang="en-US" sz="1100" dirty="0"/>
          </a:p>
          <a:p>
            <a:pPr marL="241653" indent="-241653">
              <a:buFont typeface="+mj-lt"/>
              <a:buAutoNum type="arabicPeriod"/>
            </a:pPr>
            <a:r>
              <a:rPr lang="es-US" sz="1100" kern="1200" dirty="0">
                <a:solidFill>
                  <a:schemeClr val="tx1"/>
                </a:solidFill>
                <a:effectLst/>
                <a:latin typeface="+mn-lt"/>
                <a:ea typeface="+mn-ea"/>
                <a:cs typeface="+mn-cs"/>
              </a:rPr>
              <a:t>Los empleadores agrícolas tienen prohibido por ley permitir o indicar a un trabajador que mezcle, cargue o aplique pesticidas, o colabore en su aplicación a menos que esté capacitado como manipulador.</a:t>
            </a:r>
            <a:r>
              <a:rPr lang="en-US" sz="1100" dirty="0"/>
              <a:t> </a:t>
            </a:r>
          </a:p>
          <a:p>
            <a:pPr marL="241653" indent="-241653">
              <a:buFont typeface="+mj-lt"/>
              <a:buAutoNum type="arabicPeriod"/>
            </a:pPr>
            <a:endParaRPr lang="en-US" sz="1100" dirty="0"/>
          </a:p>
          <a:p>
            <a:pPr defTabSz="483306">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41653" indent="-241653" defTabSz="966612">
              <a:buFont typeface="+mj-lt"/>
              <a:buAutoNum type="arabicPeriod"/>
              <a:defRPr/>
            </a:pPr>
            <a:r>
              <a:rPr lang="es-US" sz="1100" kern="1200" dirty="0">
                <a:solidFill>
                  <a:schemeClr val="tx1"/>
                </a:solidFill>
                <a:effectLst/>
                <a:latin typeface="+mn-lt"/>
                <a:ea typeface="+mn-ea"/>
                <a:cs typeface="+mn-cs"/>
              </a:rPr>
              <a:t>Comience esta sección con una pregunta de análisis. ¿"Qué tipo de tareas lleva a cabo un manipulador"?</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1864334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La exhibición de carteles en el campo es n</a:t>
            </a:r>
            <a:r>
              <a:rPr lang="es-US" sz="1100" b="0" kern="1200" dirty="0">
                <a:solidFill>
                  <a:schemeClr val="tx1"/>
                </a:solidFill>
                <a:effectLst/>
                <a:latin typeface="+mn-lt"/>
                <a:ea typeface="+mn-ea"/>
                <a:cs typeface="+mn-cs"/>
              </a:rPr>
              <a:t>ecesaria cuando se aplica un pesticida que tiene un REI superior a las 48 horas (al aire libre) o 4 horas (espacios cerrados). </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La exhibición de carteles también es obligatoria cuando lo requiere la etiqueta.</a:t>
            </a:r>
            <a:endParaRPr lang="es-AR" sz="1100" b="0" kern="1200" dirty="0">
              <a:solidFill>
                <a:schemeClr val="tx1"/>
              </a:solidFill>
              <a:effectLst/>
              <a:latin typeface="+mn-lt"/>
              <a:ea typeface="+mn-ea"/>
              <a:cs typeface="+mn-cs"/>
            </a:endParaRPr>
          </a:p>
          <a:p>
            <a:pPr marL="228600" indent="-228600">
              <a:buFont typeface="+mj-lt"/>
              <a:buAutoNum type="arabicPeriod"/>
            </a:pPr>
            <a:r>
              <a:rPr lang="es-US" sz="1100" b="0" kern="1200" dirty="0">
                <a:solidFill>
                  <a:schemeClr val="tx1"/>
                </a:solidFill>
                <a:effectLst/>
                <a:latin typeface="+mn-lt"/>
                <a:ea typeface="+mn-ea"/>
                <a:cs typeface="+mn-cs"/>
              </a:rPr>
              <a:t>El empleador es el responsable de controlar la aplicaci</a:t>
            </a:r>
            <a:r>
              <a:rPr lang="en-US" sz="1100" b="0" kern="1200" dirty="0" err="1">
                <a:solidFill>
                  <a:schemeClr val="tx1"/>
                </a:solidFill>
                <a:effectLst/>
                <a:latin typeface="+mn-lt"/>
                <a:ea typeface="+mn-ea"/>
                <a:cs typeface="+mn-cs"/>
              </a:rPr>
              <a:t>ón</a:t>
            </a:r>
            <a:r>
              <a:rPr lang="en-US" sz="1100" b="0" kern="1200" dirty="0">
                <a:solidFill>
                  <a:schemeClr val="tx1"/>
                </a:solidFill>
                <a:effectLst/>
                <a:latin typeface="+mn-lt"/>
                <a:ea typeface="+mn-ea"/>
                <a:cs typeface="+mn-cs"/>
              </a:rPr>
              <a:t>, </a:t>
            </a:r>
            <a:r>
              <a:rPr lang="en-US" sz="1100" b="0" kern="1200" dirty="0" err="1">
                <a:solidFill>
                  <a:schemeClr val="tx1"/>
                </a:solidFill>
                <a:effectLst/>
                <a:latin typeface="+mn-lt"/>
                <a:ea typeface="+mn-ea"/>
                <a:cs typeface="+mn-cs"/>
              </a:rPr>
              <a:t>conocer</a:t>
            </a:r>
            <a:r>
              <a:rPr lang="en-US" sz="1100" b="0" kern="1200" dirty="0">
                <a:solidFill>
                  <a:schemeClr val="tx1"/>
                </a:solidFill>
                <a:effectLst/>
                <a:latin typeface="+mn-lt"/>
                <a:ea typeface="+mn-ea"/>
                <a:cs typeface="+mn-cs"/>
              </a:rPr>
              <a:t> los</a:t>
            </a:r>
            <a:r>
              <a:rPr lang="en-US" sz="1100" b="0" kern="1200" baseline="0" dirty="0">
                <a:solidFill>
                  <a:schemeClr val="tx1"/>
                </a:solidFill>
                <a:effectLst/>
                <a:latin typeface="+mn-lt"/>
                <a:ea typeface="+mn-ea"/>
                <a:cs typeface="+mn-cs"/>
              </a:rPr>
              <a:t> REI en la </a:t>
            </a:r>
            <a:r>
              <a:rPr lang="en-US" sz="1100" b="0" kern="1200" baseline="0" dirty="0" err="1">
                <a:solidFill>
                  <a:schemeClr val="tx1"/>
                </a:solidFill>
                <a:effectLst/>
                <a:latin typeface="+mn-lt"/>
                <a:ea typeface="+mn-ea"/>
                <a:cs typeface="+mn-cs"/>
              </a:rPr>
              <a:t>etiqueta</a:t>
            </a:r>
            <a:r>
              <a:rPr lang="en-US" sz="1100" b="0" kern="1200" baseline="0" dirty="0">
                <a:solidFill>
                  <a:schemeClr val="tx1"/>
                </a:solidFill>
                <a:effectLst/>
                <a:latin typeface="+mn-lt"/>
                <a:ea typeface="+mn-ea"/>
                <a:cs typeface="+mn-cs"/>
              </a:rPr>
              <a:t> </a:t>
            </a:r>
            <a:r>
              <a:rPr lang="es-US" sz="1100" b="0" kern="1200" dirty="0">
                <a:solidFill>
                  <a:schemeClr val="tx1"/>
                </a:solidFill>
                <a:effectLst/>
                <a:latin typeface="+mn-lt"/>
                <a:ea typeface="+mn-ea"/>
                <a:cs typeface="+mn-cs"/>
              </a:rPr>
              <a:t>y de publicar los requerimientos. El empleador también debe asegurarse de que el área de aplicación exhiba un cartel, si fuera necesario. No obstante, el empleador puede solicitar que el manipulador de pesticidas colabore con la responsabilidad.</a:t>
            </a:r>
            <a:endParaRPr lang="en-US" altLang="es-MX" sz="1100" b="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39787759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1021806">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Asegúrese de que ningún pes</a:t>
            </a:r>
            <a:r>
              <a:rPr lang="es-US" sz="1100" b="0" kern="1200" dirty="0">
                <a:solidFill>
                  <a:schemeClr val="tx1"/>
                </a:solidFill>
                <a:effectLst/>
                <a:latin typeface="+mn-lt"/>
                <a:ea typeface="+mn-ea"/>
                <a:cs typeface="+mn-cs"/>
              </a:rPr>
              <a:t>ticida entre en contacto con los trabajadores ni con otras personas directamente o a través de la deriva.</a:t>
            </a:r>
            <a:endParaRPr lang="es-AR" sz="1100" b="0" kern="1200" dirty="0">
              <a:solidFill>
                <a:schemeClr val="tx1"/>
              </a:solidFill>
              <a:effectLst/>
              <a:latin typeface="+mn-lt"/>
              <a:ea typeface="+mn-ea"/>
              <a:cs typeface="+mn-cs"/>
            </a:endParaRPr>
          </a:p>
          <a:p>
            <a:pPr marL="228600" indent="-228600">
              <a:buFont typeface="+mj-lt"/>
              <a:buAutoNum type="arabicPeriod"/>
            </a:pPr>
            <a:r>
              <a:rPr lang="es-US" sz="1100" kern="1200" dirty="0">
                <a:solidFill>
                  <a:schemeClr val="tx1"/>
                </a:solidFill>
                <a:effectLst/>
                <a:latin typeface="+mn-lt"/>
                <a:ea typeface="+mn-ea"/>
                <a:cs typeface="+mn-cs"/>
              </a:rPr>
              <a:t>Durante una aplicación de pesticidas en una producción en espacios cerrados, ningún trabajador agrícola puede ingresar a una estructura de espacio cerrado hasta que se cumpla el nivel de concentración de aire especificado en la etiqueta o, en el caso de que no se especifique ningún nivel de concentración de aire, hasta que se cumplan los criterios de ventilación adecuada para ciertos tipos de aplicaciones.</a:t>
            </a:r>
            <a:endParaRPr lang="en-US" sz="1100" dirty="0"/>
          </a:p>
          <a:p>
            <a:pPr marL="255451" indent="-255451">
              <a:buFont typeface="+mj-lt"/>
              <a:buAutoNum type="arabicPeriod"/>
            </a:pPr>
            <a:endParaRPr lang="en-US" sz="1100" baseline="0" dirty="0"/>
          </a:p>
          <a:p>
            <a:pPr defTabSz="966612">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Refuerce la idea de que el us</a:t>
            </a:r>
            <a:r>
              <a:rPr lang="es-US" sz="1100" b="0" kern="1200" dirty="0">
                <a:solidFill>
                  <a:schemeClr val="tx1"/>
                </a:solidFill>
                <a:effectLst/>
                <a:latin typeface="+mn-lt"/>
                <a:ea typeface="+mn-ea"/>
                <a:cs typeface="+mn-cs"/>
              </a:rPr>
              <a:t>o de pesticidas en un espacio cerrado puede concentrar el producto y que es necesario estar atentos a los carteles o advertencias verbales. </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En la Tabla 1 de la página 40, Restricciones de ingreso durante aplicaciones de pesticida en producciones en espacios cerrados del manual Cómo Cumplir con el Estándar para la Protección del Trabajador, revisado de 2015, se identifican las restricciones de ingreso cuando se aplican pesticidas en producciones en espacios cerrados para garantizar que los trabajadores y otras personas no estén expuestos a los pesticidas que se aplican. Las restricciones dependen de los tipos de pesticidas o de los métodos de aplicación usados.</a:t>
            </a:r>
            <a:endParaRPr lang="es-AR" sz="11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b="0" kern="1200" dirty="0">
                <a:solidFill>
                  <a:schemeClr val="tx1"/>
                </a:solidFill>
                <a:effectLst/>
                <a:latin typeface="+mn-lt"/>
                <a:ea typeface="+mn-ea"/>
                <a:cs typeface="+mn-cs"/>
              </a:rPr>
              <a:t>Por ejemplo, si el pesticida se aplica en forma de humo, rocío o niebla, el empleador agrícola debe mantener alejados de todo el espacio cerrado a trabajadores y otras personas hasta que se cumpla con los niveles de concentración en el aire o los requisitos de ventilación. Luego, el empleador agrícola debe mantener alejados de todo el espacio cerrado a los trabajadores durante el REI.</a:t>
            </a:r>
            <a:endParaRPr lang="es-AR" sz="11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b="0" kern="1200" dirty="0">
                <a:solidFill>
                  <a:schemeClr val="tx1"/>
                </a:solidFill>
                <a:effectLst/>
                <a:latin typeface="+mn-lt"/>
                <a:ea typeface="+mn-ea"/>
                <a:cs typeface="+mn-cs"/>
              </a:rPr>
              <a:t>A modo de otro ejemplo, tenga en cuenta un pesticida que se rocía con tamaño de gotas de medianas a grandes. En esta situación, el empleador agrícola debe mantener alejados del área tratada a trabajadores y otras personas más 25 pies en todas las direcciones (pero no fuera del espacio cerrado) hasta que se complete la aplicación. Luego, el empleador agrícola debe mantener alejados del área tratada a los trabajadores durante el REI.</a:t>
            </a:r>
            <a:endParaRPr lang="es-AR"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34343434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Está prohibido aplicar pesticidas de tal manera que </a:t>
            </a:r>
            <a:r>
              <a:rPr lang="es-US" sz="1100" b="0" kern="1200" dirty="0">
                <a:solidFill>
                  <a:schemeClr val="tx1"/>
                </a:solidFill>
                <a:effectLst/>
                <a:latin typeface="+mn-lt"/>
                <a:ea typeface="+mn-ea"/>
                <a:cs typeface="+mn-cs"/>
              </a:rPr>
              <a:t>puedan entrar en </a:t>
            </a:r>
            <a:r>
              <a:rPr lang="es-US" sz="1100" kern="1200" dirty="0">
                <a:solidFill>
                  <a:schemeClr val="tx1"/>
                </a:solidFill>
                <a:effectLst/>
                <a:latin typeface="+mn-lt"/>
                <a:ea typeface="+mn-ea"/>
                <a:cs typeface="+mn-cs"/>
              </a:rPr>
              <a:t>contacto con personas (que no sean manipuladores de pesticidas debidamente capacitados y equipados, y que participen en la aplicación), ya sea de manera directa o por una deriva.</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deriva es el movimiento del polvillo, rocío o vapor de pesticida que sale del lugar de la aplicación.</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Por la deriva, los pesticidas pueden entrar </a:t>
            </a:r>
            <a:r>
              <a:rPr lang="es-US" sz="1100" kern="1200" dirty="0">
                <a:solidFill>
                  <a:schemeClr val="tx1"/>
                </a:solidFill>
                <a:effectLst/>
                <a:latin typeface="+mn-lt"/>
                <a:ea typeface="+mn-ea"/>
                <a:cs typeface="+mn-cs"/>
              </a:rPr>
              <a:t>en contacto y causarle enfermedades o contaminar la ropa que usa en casa.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Si siente que entra en contacto </a:t>
            </a:r>
            <a:r>
              <a:rPr lang="es-US" sz="1100" b="0" kern="1200" dirty="0">
                <a:solidFill>
                  <a:schemeClr val="tx1"/>
                </a:solidFill>
                <a:effectLst/>
                <a:latin typeface="+mn-lt"/>
                <a:ea typeface="+mn-ea"/>
                <a:cs typeface="+mn-cs"/>
              </a:rPr>
              <a:t>con la</a:t>
            </a:r>
            <a:r>
              <a:rPr lang="es-US" sz="1100" b="0" strike="noStrike" kern="1200" baseline="0" dirty="0">
                <a:solidFill>
                  <a:schemeClr val="tx1"/>
                </a:solidFill>
                <a:effectLst/>
                <a:latin typeface="+mn-lt"/>
                <a:ea typeface="+mn-ea"/>
                <a:cs typeface="+mn-cs"/>
              </a:rPr>
              <a:t> </a:t>
            </a:r>
            <a:r>
              <a:rPr lang="es-US" sz="1100" b="0" kern="1200" dirty="0">
                <a:solidFill>
                  <a:schemeClr val="tx1"/>
                </a:solidFill>
                <a:effectLst/>
                <a:latin typeface="+mn-lt"/>
                <a:ea typeface="+mn-ea"/>
                <a:cs typeface="+mn-cs"/>
              </a:rPr>
              <a:t>pesticidas, salga del área de inmediato y lávese en la medida de lo posible.</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Los empleadores agrícolas deben asegurarse de que </a:t>
            </a:r>
            <a:r>
              <a:rPr lang="es-US" sz="1100" kern="1200" dirty="0">
                <a:solidFill>
                  <a:schemeClr val="tx1"/>
                </a:solidFill>
                <a:effectLst/>
                <a:latin typeface="+mn-lt"/>
                <a:ea typeface="+mn-ea"/>
                <a:cs typeface="+mn-cs"/>
              </a:rPr>
              <a:t>ningún trabajador ni otras personas estén "cerca" del equipo de aplicación durante las aplicaciones.</a:t>
            </a:r>
            <a:endParaRPr lang="es-AR" sz="1100" kern="1200" dirty="0">
              <a:solidFill>
                <a:schemeClr val="tx1"/>
              </a:solidFill>
              <a:effectLst/>
              <a:latin typeface="+mn-lt"/>
              <a:ea typeface="+mn-ea"/>
              <a:cs typeface="+mn-cs"/>
            </a:endParaRPr>
          </a:p>
          <a:p>
            <a:pPr marL="255451" indent="-255451" defTabSz="1021806">
              <a:buFont typeface="+mj-lt"/>
              <a:buAutoNum type="arabicPeriod"/>
            </a:pPr>
            <a:endParaRPr lang="en-US" sz="1100" baseline="0" dirty="0">
              <a:latin typeface="+mn-lt"/>
            </a:endParaRPr>
          </a:p>
          <a:p>
            <a:pPr defTabSz="966612">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Enfatice la idea de que </a:t>
            </a:r>
            <a:r>
              <a:rPr lang="es-US" sz="1100" b="0" kern="1200" dirty="0">
                <a:solidFill>
                  <a:schemeClr val="tx1"/>
                </a:solidFill>
                <a:effectLst/>
                <a:latin typeface="+mn-lt"/>
                <a:ea typeface="+mn-ea"/>
                <a:cs typeface="+mn-cs"/>
              </a:rPr>
              <a:t>estas medidas tienen como </a:t>
            </a:r>
            <a:r>
              <a:rPr lang="es-US" sz="1100" kern="1200" dirty="0">
                <a:solidFill>
                  <a:schemeClr val="tx1"/>
                </a:solidFill>
                <a:effectLst/>
                <a:latin typeface="+mn-lt"/>
                <a:ea typeface="+mn-ea"/>
                <a:cs typeface="+mn-cs"/>
              </a:rPr>
              <a:t>objetivo proteger a los trabajadores y manipuladores de pesticidas de la deriva de rocío y del contacto con estos productos. </a:t>
            </a:r>
            <a:endParaRPr lang="es-AR" sz="1100" kern="1200" dirty="0">
              <a:solidFill>
                <a:schemeClr val="tx1"/>
              </a:solidFill>
              <a:effectLst/>
              <a:latin typeface="+mn-lt"/>
              <a:ea typeface="+mn-ea"/>
              <a:cs typeface="+mn-cs"/>
            </a:endParaRPr>
          </a:p>
          <a:p>
            <a:pPr marL="228600" indent="-228600">
              <a:buFont typeface="+mj-lt"/>
              <a:buAutoNum type="arabicPeriod"/>
            </a:pPr>
            <a:r>
              <a:rPr lang="es-US" sz="1100" kern="1200" dirty="0">
                <a:solidFill>
                  <a:schemeClr val="tx1"/>
                </a:solidFill>
                <a:effectLst/>
                <a:latin typeface="+mn-lt"/>
                <a:ea typeface="+mn-ea"/>
                <a:cs typeface="+mn-cs"/>
              </a:rPr>
              <a:t>El empleador del manipulador de pesticidas y el manipulador de pesticidas deben respetar la siguiente indicación de la etiqueta: "No aplique este producto de manera tal que entre en contacto con trabajadores u otras personas, ya sea directamente o través de deriva. Solo los manipuladores de pesticidas pueden estar en el área durante la aplicación".</a:t>
            </a:r>
            <a:endParaRPr lang="en-US" sz="1300" dirty="0"/>
          </a:p>
        </p:txBody>
      </p:sp>
      <p:sp>
        <p:nvSpPr>
          <p:cNvPr id="4" name="Slide Number Placeholder 3"/>
          <p:cNvSpPr>
            <a:spLocks noGrp="1"/>
          </p:cNvSpPr>
          <p:nvPr>
            <p:ph type="sldNum" sz="quarter" idx="10"/>
          </p:nvPr>
        </p:nvSpPr>
        <p:spPr/>
        <p:txBody>
          <a:bodyPr/>
          <a:lstStyle/>
          <a:p>
            <a:pPr>
              <a:defRPr/>
            </a:pPr>
            <a:fld id="{1CFE8C18-1398-4395-B203-4730780D384B}" type="slidenum">
              <a:rPr lang="en-US" altLang="en-US" smtClean="0">
                <a:solidFill>
                  <a:prstClr val="black"/>
                </a:solidFill>
              </a:rPr>
              <a:pPr>
                <a:defRPr/>
              </a:pPr>
              <a:t>72</a:t>
            </a:fld>
            <a:endParaRPr lang="en-US" altLang="en-US" dirty="0">
              <a:solidFill>
                <a:prstClr val="black"/>
              </a:solidFill>
            </a:endParaRPr>
          </a:p>
        </p:txBody>
      </p:sp>
    </p:spTree>
    <p:extLst>
      <p:ext uri="{BB962C8B-B14F-4D97-AF65-F5344CB8AC3E}">
        <p14:creationId xmlns:p14="http://schemas.microsoft.com/office/powerpoint/2010/main" val="26062789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Los pesticidas tienen un mayor potencial de deriva cuando se aplican a través de boquillas diseñadas para expedir gotas pequeñas. </a:t>
            </a:r>
            <a:r>
              <a:rPr lang="en-US" sz="1100" dirty="0"/>
              <a:t> </a:t>
            </a: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Las gotas pequeñas son livianas.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Pueden ser transportadas por el viento mucho más que las gotas medianas o grandes que son más pesadas.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El viento también es un factor importante que influye en la distancia que pueden viajar los vapores o el polvo. A medida que aumenta la distancia del rociador con el suelo, se incrementa la posibilidad de que los vapores o el polvillo del pesticida sufran el impacto de cualquier viento existente.</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Las zonas de exclusión de la aplicación (AEZ) tienen el objetivo de proteger a las personas de la deriva.</a:t>
            </a:r>
            <a:endParaRPr lang="es-AR" sz="1100" kern="1200" dirty="0">
              <a:solidFill>
                <a:schemeClr val="tx1"/>
              </a:solidFill>
              <a:effectLst/>
              <a:latin typeface="+mn-lt"/>
              <a:ea typeface="+mn-ea"/>
              <a:cs typeface="+mn-cs"/>
            </a:endParaRPr>
          </a:p>
          <a:p>
            <a:pPr marL="342900" indent="-342900" defTabSz="966612">
              <a:buFont typeface="+mj-lt"/>
              <a:buAutoNum type="arabicPeriod"/>
              <a:defRPr/>
            </a:pPr>
            <a:endParaRPr lang="en-US" altLang="es-MX" sz="1300" b="1"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10032186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Las zonas de exclusión de la aplicación (AEZ) son las áreas que están cerca de la aplicación de un pesticida y en las que, (el manipulador de pesticidas puede determinar, por ejemplo, que la dirección del viento es tal que la persona que está dentro de la AEZ no estará en contacto con el producto) durante las aplicaciones, no debe haber personas que no sean los manipuladores de pesticidas capacitados y equipados. Estas zonas reducen la posibilidad de que los trabajadores y otras personas estén en contacto con la aplicación, ya sea de manera directa o por medio de la deriva.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Casi todas las aplicaciones al aire libre tienen una "zona de exclusión de la aplicación" o AEZ de 25 pies o de 100 pies. La dimensión de la zona depende del tipo de equipo de aplicación usado.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AEZ de 100 pies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Se aplica en forma aérea, de aire a presión o rocío con tamaños de gotas extremadamente finas, muy finas o finas.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Se aplica como fumigante, humo, pulverización o niebla.</a:t>
            </a:r>
            <a:endParaRPr lang="es-AR" sz="1100" kern="1200" dirty="0">
              <a:solidFill>
                <a:schemeClr val="tx1"/>
              </a:solidFill>
              <a:effectLst/>
              <a:latin typeface="+mn-lt"/>
              <a:ea typeface="+mn-ea"/>
              <a:cs typeface="+mn-cs"/>
            </a:endParaRPr>
          </a:p>
          <a:p>
            <a:pPr marL="241653" indent="-241653" defTabSz="966612">
              <a:buFont typeface="+mj-lt"/>
              <a:buAutoNum type="arabicPeriod"/>
              <a:defRPr/>
            </a:pPr>
            <a:r>
              <a:rPr lang="es-US" sz="1100" kern="1200" dirty="0">
                <a:solidFill>
                  <a:schemeClr val="tx1"/>
                </a:solidFill>
                <a:effectLst/>
                <a:latin typeface="+mn-lt"/>
                <a:ea typeface="+mn-ea"/>
                <a:cs typeface="+mn-cs"/>
              </a:rPr>
              <a:t>AEZ de 25 pies</a:t>
            </a:r>
            <a:endParaRPr lang="en-US" sz="1100" dirty="0">
              <a:solidFill>
                <a:srgbClr val="000000"/>
              </a:solidFill>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Se aplica en otras AEZ que no son de 100 pies.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Las aplicaciones de rocío usan tamaños de gota medianos, grandes, muy grandes, extremadamente grandes y ultra grandes.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Se rocía desde una altura superior a las 12 pulgadas por encima de la mitad de la planta.</a:t>
            </a:r>
            <a:endParaRPr lang="es-AR" sz="1100" kern="1200" dirty="0">
              <a:solidFill>
                <a:schemeClr val="tx1"/>
              </a:solidFill>
              <a:effectLst/>
              <a:latin typeface="+mn-lt"/>
              <a:ea typeface="+mn-ea"/>
              <a:cs typeface="+mn-cs"/>
            </a:endParaRPr>
          </a:p>
          <a:p>
            <a:pPr marL="241653" indent="-241653" defTabSz="966612">
              <a:buFont typeface="+mj-lt"/>
              <a:buAutoNum type="arabicPeriod"/>
              <a:defRPr/>
            </a:pPr>
            <a:r>
              <a:rPr lang="es-US" sz="1100" kern="1200" dirty="0">
                <a:solidFill>
                  <a:schemeClr val="tx1"/>
                </a:solidFill>
                <a:effectLst/>
                <a:latin typeface="+mn-lt"/>
                <a:ea typeface="+mn-ea"/>
                <a:cs typeface="+mn-cs"/>
              </a:rPr>
              <a:t>No se determina una AEZ si la aplicación es diferente.</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30793490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Durante una aplicación, un empleador agrícola debe mantener a los trabajadores y otras personas (que no sean los manipuladores de pesticidas equipados y capacitados) fuera del área tratada o de la AEZ que está dentro del límite de las instalaciones de la propiedad del dueño.</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En el caso de las aplicaciones de pesticidas aéreas, de aire a presión, rocío, fumigante, humo, pulverizado o neblina con tamaños de gota finas o más pequeñas para la producción al aire libre (granja, bosque, viveros), cualquier persona que no sean los manipuladores de pesticidas equipados y capacitados debe estar a una distancia mínima de 100 pies del equipo de aplicación de pesticidas. Para otros tipos de aplicaciones con tamaños de gota de rocío mediana o más grande en producciones al aire libre, la distancia debe ser de 25 pies.</a:t>
            </a:r>
            <a:endParaRPr lang="es-AR" sz="1100" kern="1200" dirty="0">
              <a:solidFill>
                <a:schemeClr val="tx1"/>
              </a:solidFill>
              <a:effectLst/>
              <a:latin typeface="+mn-lt"/>
              <a:ea typeface="+mn-ea"/>
              <a:cs typeface="+mn-cs"/>
            </a:endParaRPr>
          </a:p>
          <a:p>
            <a:pPr marL="255451" indent="-255451">
              <a:buFont typeface="+mj-lt"/>
              <a:buAutoNum type="arabicPeriod"/>
            </a:pPr>
            <a:endParaRPr lang="en-US" sz="1100" baseline="0" dirty="0"/>
          </a:p>
          <a:p>
            <a:pPr defTabSz="966612">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41653" indent="-241653" defTabSz="966612">
              <a:buFont typeface="+mj-lt"/>
              <a:buAutoNum type="arabicPeriod"/>
              <a:defRPr/>
            </a:pPr>
            <a:r>
              <a:rPr lang="es-US" sz="1100" kern="1200" dirty="0">
                <a:solidFill>
                  <a:schemeClr val="tx1"/>
                </a:solidFill>
                <a:effectLst/>
                <a:latin typeface="+mn-lt"/>
                <a:ea typeface="+mn-ea"/>
                <a:cs typeface="+mn-cs"/>
              </a:rPr>
              <a:t>Explique que este requisito solo rige para los límites del establecimiento porque el empleador agrícola no puede controlar a las personas que están fuera del establecimiento.</a:t>
            </a:r>
            <a:endParaRPr lang="en-US" sz="1100" dirty="0"/>
          </a:p>
        </p:txBody>
      </p:sp>
      <p:sp>
        <p:nvSpPr>
          <p:cNvPr id="4" name="Slide Number Placeholder 3"/>
          <p:cNvSpPr>
            <a:spLocks noGrp="1"/>
          </p:cNvSpPr>
          <p:nvPr>
            <p:ph type="sldNum" sz="quarter" idx="10"/>
          </p:nvPr>
        </p:nvSpPr>
        <p:spPr/>
        <p:txBody>
          <a:bodyPr/>
          <a:lstStyle/>
          <a:p>
            <a:pPr>
              <a:defRPr/>
            </a:pPr>
            <a:fld id="{1CFE8C18-1398-4395-B203-4730780D384B}" type="slidenum">
              <a:rPr lang="en-US" altLang="en-US">
                <a:solidFill>
                  <a:srgbClr val="000000"/>
                </a:solidFill>
              </a:rPr>
              <a:pPr>
                <a:defRPr/>
              </a:pPr>
              <a:t>75</a:t>
            </a:fld>
            <a:endParaRPr lang="en-US" altLang="en-US" dirty="0">
              <a:solidFill>
                <a:srgbClr val="000000"/>
              </a:solidFill>
            </a:endParaRPr>
          </a:p>
        </p:txBody>
      </p:sp>
    </p:spTree>
    <p:extLst>
      <p:ext uri="{BB962C8B-B14F-4D97-AF65-F5344CB8AC3E}">
        <p14:creationId xmlns:p14="http://schemas.microsoft.com/office/powerpoint/2010/main" val="34780082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Ya que se desempeña como manipulador de pesticidas, su responsabilidad es </a:t>
            </a:r>
            <a:r>
              <a:rPr lang="es-US" sz="1100" b="0" kern="1200" dirty="0">
                <a:solidFill>
                  <a:schemeClr val="tx1"/>
                </a:solidFill>
                <a:effectLst/>
                <a:latin typeface="+mn-lt"/>
                <a:ea typeface="+mn-ea"/>
                <a:cs typeface="+mn-cs"/>
              </a:rPr>
              <a:t>interrumpir temporalmente el funcionamiento del equipo de aplicación si los trabajadores u otras personas (que no están relacionadas con la aplicación) están en la AEZ. El manipulador de pesticidas debería pedir a los trabajadores del mismo establecimiento que se trasladen hasta que la aplicación ya no se realice cerca de ellos. También puede pedir a los establecimientos vecinos que se trasladen hasta que haya finalizado el tratamiento en el área cercana al vecino. Puede continuar con la aplicación una vez que no haya personas en la AEZ o se </a:t>
            </a:r>
            <a:r>
              <a:rPr lang="es-US" sz="1100" kern="1200" dirty="0">
                <a:solidFill>
                  <a:schemeClr val="tx1"/>
                </a:solidFill>
                <a:effectLst/>
                <a:latin typeface="+mn-lt"/>
                <a:ea typeface="+mn-ea"/>
                <a:cs typeface="+mn-cs"/>
              </a:rPr>
              <a:t>cumpla con otras condiciones determinadas.</a:t>
            </a:r>
            <a:endParaRPr lang="en-US" sz="1100" baseline="0" dirty="0"/>
          </a:p>
          <a:p>
            <a:pPr marL="766354" lvl="1" indent="-255451">
              <a:buFont typeface="Arial" panose="020B0604020202020204" pitchFamily="34" charset="0"/>
              <a:buChar char="•"/>
            </a:pPr>
            <a:endParaRPr lang="en-US" sz="1100" dirty="0"/>
          </a:p>
          <a:p>
            <a:pPr defTabSz="966612">
              <a:defRPr/>
            </a:pPr>
            <a:r>
              <a:rPr lang="es-US" sz="1100" b="1" kern="1200" dirty="0">
                <a:solidFill>
                  <a:schemeClr val="tx1"/>
                </a:solidFill>
                <a:effectLst/>
                <a:latin typeface="+mn-lt"/>
                <a:ea typeface="+mn-ea"/>
                <a:cs typeface="+mn-cs"/>
              </a:rPr>
              <a:t>Notas para los instructores de manipuladores de pesticidas:</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Informe a los manipuladores que los trabajadores agrícolas deberían abandonar la AEZ de inmediato si trabajan en un área donde alguien está fumigando con pesticida o un pesticida de una aplicación cercana genera una deriva que se acerca a ellos.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t>76</a:t>
            </a:fld>
            <a:endParaRPr lang="en-US" dirty="0"/>
          </a:p>
        </p:txBody>
      </p:sp>
    </p:spTree>
    <p:extLst>
      <p:ext uri="{BB962C8B-B14F-4D97-AF65-F5344CB8AC3E}">
        <p14:creationId xmlns:p14="http://schemas.microsoft.com/office/powerpoint/2010/main" val="5902643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55451" indent="-255451">
              <a:buFont typeface="+mj-lt"/>
              <a:buAutoNum type="arabicPeriod"/>
            </a:pPr>
            <a:r>
              <a:rPr lang="es-US" sz="1100" kern="1200" dirty="0">
                <a:solidFill>
                  <a:schemeClr val="tx1"/>
                </a:solidFill>
                <a:effectLst/>
                <a:latin typeface="+mn-lt"/>
                <a:ea typeface="+mn-ea"/>
                <a:cs typeface="+mn-cs"/>
              </a:rPr>
              <a:t>Ya que se desempeña como manipulador de pesticidas, debe suspender de inmediato la aplicación si un trabajador u otra persona (que no sea el manipulador) está en la AEZ.</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Puede continuar con la aplicación una vez que las personas se hayan trasladado o después de que una evaluación de la situación garantice que no habrá deriva hacia las personas que están fuera del establecimiento.</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No se limita a los límites del establecimiento agrícola</a:t>
            </a:r>
            <a:endParaRPr lang="es-AR" sz="1100" kern="1200" dirty="0">
              <a:solidFill>
                <a:schemeClr val="tx1"/>
              </a:solidFill>
              <a:effectLst/>
              <a:latin typeface="+mn-lt"/>
              <a:ea typeface="+mn-ea"/>
              <a:cs typeface="+mn-cs"/>
            </a:endParaRPr>
          </a:p>
          <a:p>
            <a:pPr marL="255451" indent="-255451" defTabSz="1021806">
              <a:buFont typeface="+mj-lt"/>
              <a:buAutoNum type="arabicPeriod"/>
            </a:pPr>
            <a:r>
              <a:rPr lang="es-US" sz="1100" kern="1200" dirty="0">
                <a:solidFill>
                  <a:schemeClr val="tx1"/>
                </a:solidFill>
                <a:effectLst/>
                <a:latin typeface="+mn-lt"/>
                <a:ea typeface="+mn-ea"/>
                <a:cs typeface="+mn-cs"/>
              </a:rPr>
              <a:t>La disposición "suspender aplicación" rige más allá de los límites del establecimiento porque el manipulador de pesticidas (la persona a cargo de la aplicación) y el empleador del manipulador de pesticidas controlan la aplicación del pesticida y se rigen por el requisito del WPS para aplicar el pesticida de tal manera que no</a:t>
            </a:r>
            <a:r>
              <a:rPr lang="es-US" sz="1100" b="0" kern="1200" dirty="0">
                <a:solidFill>
                  <a:schemeClr val="tx1"/>
                </a:solidFill>
                <a:effectLst/>
                <a:latin typeface="+mn-lt"/>
                <a:ea typeface="+mn-ea"/>
                <a:cs typeface="+mn-cs"/>
              </a:rPr>
              <a:t> entre</a:t>
            </a:r>
            <a:r>
              <a:rPr lang="es-US" sz="1100" kern="1200" dirty="0">
                <a:solidFill>
                  <a:schemeClr val="tx1"/>
                </a:solidFill>
                <a:effectLst/>
                <a:latin typeface="+mn-lt"/>
                <a:ea typeface="+mn-ea"/>
                <a:cs typeface="+mn-cs"/>
              </a:rPr>
              <a:t> en contacto con los trabajadores ni otras personas que estén dentro o fuera del establecimiento.</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14675629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021806">
              <a:defRPr/>
            </a:pPr>
            <a:r>
              <a:rPr lang="es-US" sz="1100" b="1" kern="1200" dirty="0">
                <a:solidFill>
                  <a:schemeClr val="tx1"/>
                </a:solidFill>
                <a:effectLst/>
                <a:latin typeface="+mn-lt"/>
                <a:ea typeface="+mn-ea"/>
                <a:cs typeface="+mn-cs"/>
              </a:rPr>
              <a:t>Información obligatoria que debe tratarse:</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Los empleadores deben proporcionar registros u otra información que requiera el WPS con fines de inspección a un empleado de la EPA o a cualquier representante autorizado debidamente de una agencia federal, estatal o tribal responsable del cumplimiento en lo que respecta a pesticidas.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El WPS prohíbe a los empleadores aplicar sanciones en contra de los empleados que respeten la disposición. Ejemplos de sanciones incluyen evitar que cumpla, desalentar el cumplimiento, despido o discriminación por cumplir o intentar cumplir con el WPS o por asegurarse de que el empleador cumpla con las reglamentaciones. Además, los empleadores agrícolas no pueden imponer sanciones contra los empleados agrícolas que proporcionen información a la EPA, el estado o una agencia del gobierno tribal.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Denuncie posibles infracciones contra el WPS. La información de contacto de la agencia reglamentaria local debe estar disponible en la ubicación central.</a:t>
            </a:r>
            <a:endParaRPr lang="es-AR" sz="1100" kern="1200" dirty="0">
              <a:solidFill>
                <a:schemeClr val="tx1"/>
              </a:solidFill>
              <a:effectLst/>
              <a:latin typeface="+mn-lt"/>
              <a:ea typeface="+mn-ea"/>
              <a:cs typeface="+mn-cs"/>
            </a:endParaRPr>
          </a:p>
          <a:p>
            <a:pPr marL="255451" indent="-255451" defTabSz="1021806">
              <a:buFont typeface="+mj-lt"/>
              <a:buAutoNum type="arabicPeriod"/>
              <a:defRPr/>
            </a:pPr>
            <a:endParaRPr lang="en-US" sz="1100" dirty="0"/>
          </a:p>
          <a:p>
            <a:pPr defTabSz="1021806">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41653" indent="-241653" defTabSz="1021806">
              <a:buFont typeface="+mj-lt"/>
              <a:buAutoNum type="arabicPeriod"/>
              <a:defRPr/>
            </a:pPr>
            <a:r>
              <a:rPr lang="es-US" sz="1100" kern="1200" dirty="0">
                <a:solidFill>
                  <a:schemeClr val="tx1"/>
                </a:solidFill>
                <a:effectLst/>
                <a:latin typeface="+mn-lt"/>
                <a:ea typeface="+mn-ea"/>
                <a:cs typeface="+mn-cs"/>
              </a:rPr>
              <a:t>Refuerce la idea a los trabajadores y manipuladores de pesticidas de que la ley prohíbe a los empleadores adoptar medidas disciplinarias si el empleado intenta hacer lo que indica el WPS para protegerse.</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6924071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kern="1200" dirty="0">
                <a:solidFill>
                  <a:schemeClr val="tx1"/>
                </a:solidFill>
                <a:effectLst/>
                <a:latin typeface="+mn-lt"/>
                <a:ea typeface="+mn-ea"/>
                <a:cs typeface="+mn-cs"/>
              </a:rPr>
              <a:t>Ya que se desempeña como manipulador de pesticidas, debe entender cómo leer, comprender y seguir la etiqueta de un pesticida.</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79</a:t>
            </a:fld>
            <a:endParaRPr lang="en-US" dirty="0"/>
          </a:p>
        </p:txBody>
      </p:sp>
    </p:spTree>
    <p:extLst>
      <p:ext uri="{BB962C8B-B14F-4D97-AF65-F5344CB8AC3E}">
        <p14:creationId xmlns:p14="http://schemas.microsoft.com/office/powerpoint/2010/main" val="132543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kern="1200" dirty="0">
                <a:solidFill>
                  <a:schemeClr val="tx1"/>
                </a:solidFill>
                <a:effectLst/>
                <a:latin typeface="+mn-lt"/>
                <a:ea typeface="+mn-ea"/>
                <a:cs typeface="+mn-cs"/>
              </a:rPr>
              <a:t>Puede encontrar pesticidas y residuos de pesticidas en su lugar de trabajo.</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8</a:t>
            </a:fld>
            <a:endParaRPr lang="en-US" dirty="0"/>
          </a:p>
        </p:txBody>
      </p:sp>
    </p:spTree>
    <p:extLst>
      <p:ext uri="{BB962C8B-B14F-4D97-AF65-F5344CB8AC3E}">
        <p14:creationId xmlns:p14="http://schemas.microsoft.com/office/powerpoint/2010/main" val="19475962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La etiqueta es la parte más importante del empaque de un pesticida. Contiene información sobre cómo usar el producto de manera segura y efectiva, y enumera el equipo de protección personal (PPE) requerido cuando se trabaja con el pesticida. La etiqueta también incluye detalles sobre los cultivos y las áreas en que pueden aplicarse legalmente los pesticidas, las cantidades que se deben usar, los métodos de aplicación, las instrucciones de primeros auxilios y otras medidas de precaución.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Usar un producto de una manera que no coincida con la etiqueta constituye una infracción contra la ley federal.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Debe respetar las indicaciones de la etiqueta. Si no puede leer la etiqueta, el empleador debe asegurarse de que haya siempre alguien disponible para explicarle las indicaciones de salud, seguridad y la información de uso.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6AED232-A1D7-604F-8A20-3CE604C73822}"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11723772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362480" indent="-362480">
              <a:buFont typeface="+mj-lt"/>
              <a:buAutoNum type="arabicPeriod"/>
            </a:pPr>
            <a:r>
              <a:rPr lang="es-US" sz="1100" kern="1200" dirty="0">
                <a:solidFill>
                  <a:schemeClr val="tx1"/>
                </a:solidFill>
                <a:effectLst/>
                <a:latin typeface="+mn-lt"/>
                <a:ea typeface="+mn-ea"/>
                <a:cs typeface="+mn-cs"/>
              </a:rPr>
              <a:t>En las siguientes cuatro situaciones, es muy importante que lea y consulte la información de la etiqueta:</a:t>
            </a:r>
            <a:endParaRPr lang="en-US" sz="1100" dirty="0"/>
          </a:p>
          <a:p>
            <a:pPr marL="685800" lvl="1" indent="-228600">
              <a:buFont typeface="Arial" panose="020B0604020202020204" pitchFamily="34" charset="0"/>
              <a:buChar char="•"/>
            </a:pPr>
            <a:r>
              <a:rPr lang="es-US" sz="1100" kern="1200" dirty="0">
                <a:solidFill>
                  <a:schemeClr val="tx1"/>
                </a:solidFill>
                <a:effectLst/>
                <a:latin typeface="+mn-lt"/>
                <a:ea typeface="+mn-ea"/>
                <a:cs typeface="+mn-cs"/>
              </a:rPr>
              <a:t>Comprar el pesticida o sacarlo del área de almacenamiento: para asegurarse de que usará el producto adecuado. Muchos productos tienen nombres similares; por lo tanto, debe adoptar las medidas para asegurarse de que usa el pesticida correcto. Debe verificar para ver el tipo de plaga que controla y el cultivo o sitio en que puede aplicarse. Además, esta es una oportunidad ideal para consultar la información sobre el equipo de protección personal (PPE) con el objeto de asegurarse de tener todo lo necesario o la vestimenta de protección que necesita usar cuando se manipula el producto.</a:t>
            </a:r>
            <a:endParaRPr lang="es-AR" sz="1100" kern="1200" dirty="0">
              <a:solidFill>
                <a:schemeClr val="tx1"/>
              </a:solidFill>
              <a:effectLst/>
              <a:latin typeface="+mn-lt"/>
              <a:ea typeface="+mn-ea"/>
              <a:cs typeface="+mn-cs"/>
            </a:endParaRPr>
          </a:p>
          <a:p>
            <a:pPr marL="685800" lvl="1" indent="-228600">
              <a:buFont typeface="Arial" panose="020B0604020202020204" pitchFamily="34" charset="0"/>
              <a:buChar char="•"/>
            </a:pPr>
            <a:r>
              <a:rPr lang="es-US" sz="1100" kern="1200" dirty="0">
                <a:solidFill>
                  <a:schemeClr val="tx1"/>
                </a:solidFill>
                <a:effectLst/>
                <a:latin typeface="+mn-lt"/>
                <a:ea typeface="+mn-ea"/>
                <a:cs typeface="+mn-cs"/>
              </a:rPr>
              <a:t>Mezclar el pesticida: para asegurarse de que entiende las instrucciones de mezclado. La mezcla es la actividad más riesgosa porque trabaja con el producto en su estado más concentrado. Si las instrucciones y las medidas de precaución no son claras, pida a su empleador o supervisor que se las expliquen o que lo ayuden.</a:t>
            </a:r>
            <a:endParaRPr lang="es-AR" sz="1100" kern="1200" dirty="0">
              <a:solidFill>
                <a:schemeClr val="tx1"/>
              </a:solidFill>
              <a:effectLst/>
              <a:latin typeface="+mn-lt"/>
              <a:ea typeface="+mn-ea"/>
              <a:cs typeface="+mn-cs"/>
            </a:endParaRPr>
          </a:p>
          <a:p>
            <a:pPr marL="685800" lvl="1" indent="-228600">
              <a:buFont typeface="Arial" panose="020B0604020202020204" pitchFamily="34" charset="0"/>
              <a:buChar char="•"/>
            </a:pPr>
            <a:r>
              <a:rPr lang="es-US" sz="1100" kern="1200" dirty="0">
                <a:solidFill>
                  <a:schemeClr val="tx1"/>
                </a:solidFill>
                <a:effectLst/>
                <a:latin typeface="+mn-lt"/>
                <a:ea typeface="+mn-ea"/>
                <a:cs typeface="+mn-cs"/>
              </a:rPr>
              <a:t>Aplicar el pesticida: para obtener instrucciones sobre cómo aplicarlo de manera segura y detalles sobre los riesgos ambientales, información de primeros auxilios y medidas de precaución especiales.</a:t>
            </a:r>
            <a:endParaRPr lang="es-AR" sz="1100" kern="1200" dirty="0">
              <a:solidFill>
                <a:schemeClr val="tx1"/>
              </a:solidFill>
              <a:effectLst/>
              <a:latin typeface="+mn-lt"/>
              <a:ea typeface="+mn-ea"/>
              <a:cs typeface="+mn-cs"/>
            </a:endParaRPr>
          </a:p>
          <a:p>
            <a:pPr marL="685800" lvl="1" indent="-228600">
              <a:buFont typeface="Arial" panose="020B0604020202020204" pitchFamily="34" charset="0"/>
              <a:buChar char="•"/>
            </a:pPr>
            <a:r>
              <a:rPr lang="es-US" sz="1100" kern="1200" dirty="0">
                <a:solidFill>
                  <a:schemeClr val="tx1"/>
                </a:solidFill>
                <a:effectLst/>
                <a:latin typeface="+mn-lt"/>
                <a:ea typeface="+mn-ea"/>
                <a:cs typeface="+mn-cs"/>
              </a:rPr>
              <a:t>Almacenar el pesticida o desechar el envase: para obtener instrucciones específicas sobre límites de temperatura, posibles riesgos de incendio, impactos ambientales y pautas para el desecho.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24744275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55451" indent="-255451" defTabSz="1021806">
              <a:buFont typeface="+mj-lt"/>
              <a:buAutoNum type="arabicPeriod"/>
              <a:defRPr/>
            </a:pPr>
            <a:r>
              <a:rPr lang="es-US" sz="1100" kern="1200" dirty="0">
                <a:solidFill>
                  <a:schemeClr val="tx1"/>
                </a:solidFill>
                <a:effectLst/>
                <a:latin typeface="+mn-lt"/>
                <a:ea typeface="+mn-ea"/>
                <a:cs typeface="+mn-cs"/>
              </a:rPr>
              <a:t>La siguiente sección describe información que, por lo general, aparece en las etiquetas de los envases. La mayoría de las partes que se enumeran están en todas las etiquetas, pero algunas, como el nombre común del pesticida, es probable que no se indiquen. Ya que las etiquetas no siguen un formato estandarizado y a menudo son complicadas de leer, puede ser útil saber qué información se espera encontrar cuando lee la etiqueta.</a:t>
            </a:r>
            <a:endParaRPr lang="en-US" sz="1100" dirty="0"/>
          </a:p>
          <a:p>
            <a:endParaRPr lang="en-US" sz="1100" dirty="0"/>
          </a:p>
          <a:p>
            <a:endParaRPr lang="en-US" sz="13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82</a:t>
            </a:fld>
            <a:endParaRPr lang="en-US" dirty="0">
              <a:solidFill>
                <a:prstClr val="black"/>
              </a:solidFill>
            </a:endParaRPr>
          </a:p>
        </p:txBody>
      </p:sp>
    </p:spTree>
    <p:extLst>
      <p:ext uri="{BB962C8B-B14F-4D97-AF65-F5344CB8AC3E}">
        <p14:creationId xmlns:p14="http://schemas.microsoft.com/office/powerpoint/2010/main" val="26283374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55451" indent="-255451">
              <a:buFont typeface="+mj-lt"/>
              <a:buAutoNum type="arabicPeriod"/>
            </a:pPr>
            <a:r>
              <a:rPr lang="es-US" sz="1100" kern="1200" dirty="0">
                <a:solidFill>
                  <a:schemeClr val="tx1"/>
                </a:solidFill>
                <a:effectLst/>
                <a:latin typeface="+mn-lt"/>
                <a:ea typeface="+mn-ea"/>
                <a:cs typeface="+mn-cs"/>
              </a:rPr>
              <a:t>El nombre de la marca es el nombre comercial del pesticida. Por lo general, es la palabra más grande y notoria que está en la parte delantera de la etiqueta del pesticida. </a:t>
            </a:r>
            <a:endParaRPr lang="en-US" sz="1100" dirty="0"/>
          </a:p>
          <a:p>
            <a:r>
              <a:rPr lang="en-US" sz="1100" dirty="0"/>
              <a:t> </a:t>
            </a:r>
          </a:p>
          <a:p>
            <a:pPr defTabSz="966612">
              <a:defRPr/>
            </a:pPr>
            <a:r>
              <a:rPr lang="es-US" sz="1100" b="1" kern="1200" dirty="0">
                <a:solidFill>
                  <a:schemeClr val="tx1"/>
                </a:solidFill>
                <a:effectLst/>
                <a:latin typeface="+mn-lt"/>
                <a:ea typeface="+mn-ea"/>
                <a:cs typeface="+mn-cs"/>
              </a:rPr>
              <a:t>Notas para los instructores de manipuladores de pesticidas:</a:t>
            </a:r>
            <a:endParaRPr lang="en-US" altLang="es-MX" sz="1100" b="1" dirty="0"/>
          </a:p>
          <a:p>
            <a:pPr marL="362480" indent="-362480">
              <a:buFont typeface="+mj-lt"/>
              <a:buAutoNum type="arabicPeriod"/>
            </a:pPr>
            <a:r>
              <a:rPr lang="es-US" sz="1100" kern="1200" dirty="0">
                <a:solidFill>
                  <a:schemeClr val="tx1"/>
                </a:solidFill>
                <a:effectLst/>
                <a:latin typeface="+mn-lt"/>
                <a:ea typeface="+mn-ea"/>
                <a:cs typeface="+mn-cs"/>
              </a:rPr>
              <a:t>Es importante que los manipuladores de pesticidas entiendan que cada producto es diferente y que deben leer cada etiqueta aunque hayan usado un producto similar. Un manipulador de pesticidas que usó "</a:t>
            </a:r>
            <a:r>
              <a:rPr lang="es-US" sz="1100" kern="1200" dirty="0" err="1">
                <a:solidFill>
                  <a:schemeClr val="tx1"/>
                </a:solidFill>
                <a:effectLst/>
                <a:latin typeface="+mn-lt"/>
                <a:ea typeface="+mn-ea"/>
                <a:cs typeface="+mn-cs"/>
              </a:rPr>
              <a:t>GetUm</a:t>
            </a:r>
            <a:r>
              <a:rPr lang="es-US" sz="1100" kern="1200" dirty="0">
                <a:solidFill>
                  <a:schemeClr val="tx1"/>
                </a:solidFill>
                <a:effectLst/>
                <a:latin typeface="+mn-lt"/>
                <a:ea typeface="+mn-ea"/>
                <a:cs typeface="+mn-cs"/>
              </a:rPr>
              <a:t> 7" antes es probable que no dedique unos minutos a leer la etiqueta de "</a:t>
            </a:r>
            <a:r>
              <a:rPr lang="es-US" sz="1100" kern="1200" dirty="0" err="1">
                <a:solidFill>
                  <a:schemeClr val="tx1"/>
                </a:solidFill>
                <a:effectLst/>
                <a:latin typeface="+mn-lt"/>
                <a:ea typeface="+mn-ea"/>
                <a:cs typeface="+mn-cs"/>
              </a:rPr>
              <a:t>GetUm</a:t>
            </a:r>
            <a:r>
              <a:rPr lang="es-US" sz="1100" kern="1200" dirty="0">
                <a:solidFill>
                  <a:schemeClr val="tx1"/>
                </a:solidFill>
                <a:effectLst/>
                <a:latin typeface="+mn-lt"/>
                <a:ea typeface="+mn-ea"/>
                <a:cs typeface="+mn-cs"/>
              </a:rPr>
              <a:t> 7 Max" y omita el hecho de que el segundo producto, que es "Max", requiere de otro equipo de protección personal y tiene un intervalo de ingreso restringido más prolongado.</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35054229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55451" indent="-255451">
              <a:buFont typeface="+mj-lt"/>
              <a:buAutoNum type="arabicPeriod"/>
            </a:pPr>
            <a:r>
              <a:rPr lang="es-US" sz="1100" kern="1200" dirty="0">
                <a:solidFill>
                  <a:schemeClr val="tx1"/>
                </a:solidFill>
                <a:effectLst/>
                <a:latin typeface="+mn-lt"/>
                <a:ea typeface="+mn-ea"/>
                <a:cs typeface="+mn-cs"/>
              </a:rPr>
              <a:t>A menudo, el fabricante es la compañía que produce el pesticida. Sin embargo, en algunos casos el nombre que aparece en la etiqueta podría ser una compañía que compró y envasó el producto. </a:t>
            </a:r>
          </a:p>
          <a:p>
            <a:pPr marL="0" indent="0">
              <a:buFont typeface="+mj-lt"/>
              <a:buNone/>
            </a:pPr>
            <a:r>
              <a:rPr lang="en-US" sz="1100" dirty="0"/>
              <a:t> </a:t>
            </a:r>
          </a:p>
          <a:p>
            <a:pPr defTabSz="966612">
              <a:defRPr/>
            </a:pPr>
            <a:r>
              <a:rPr lang="es-US" sz="1100" b="1" kern="1200" dirty="0">
                <a:solidFill>
                  <a:schemeClr val="tx1"/>
                </a:solidFill>
                <a:effectLst/>
                <a:latin typeface="+mn-lt"/>
                <a:ea typeface="+mn-ea"/>
                <a:cs typeface="+mn-cs"/>
              </a:rPr>
              <a:t>Notas para los instructores de manipuladores de pesticidas:</a:t>
            </a:r>
            <a:endParaRPr lang="en-US" altLang="es-MX" sz="1100" b="1" dirty="0"/>
          </a:p>
          <a:p>
            <a:pPr marL="362480" indent="-362480">
              <a:buFont typeface="+mj-lt"/>
              <a:buAutoNum type="arabicPeriod"/>
            </a:pPr>
            <a:r>
              <a:rPr lang="es-US" sz="1100" kern="1200" dirty="0">
                <a:solidFill>
                  <a:schemeClr val="tx1"/>
                </a:solidFill>
                <a:effectLst/>
                <a:latin typeface="+mn-lt"/>
                <a:ea typeface="+mn-ea"/>
                <a:cs typeface="+mn-cs"/>
              </a:rPr>
              <a:t>El fabricante del pesticida puede ser un excelente recurso para los manipuladores de pesticidas y empleadores que podrían tener preguntas sobre la información que se indica en la etiqueta, la compatibilidad del pesticida con otros productos, fechas de vencimiento, vida útil y cómo adquirir otras copias de las etiquetas del pesticida o las hojas de datos de seguridad.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22008680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400">
                <a:solidFill>
                  <a:schemeClr val="tx1"/>
                </a:solidFill>
                <a:latin typeface="Arial" charset="0"/>
                <a:ea typeface="ＭＳ Ｐゴシック" charset="-128"/>
              </a:defRPr>
            </a:lvl1pPr>
            <a:lvl2pPr marL="830217" indent="-319314">
              <a:spcBef>
                <a:spcPct val="30000"/>
              </a:spcBef>
              <a:defRPr sz="1400">
                <a:solidFill>
                  <a:schemeClr val="tx1"/>
                </a:solidFill>
                <a:latin typeface="Arial" charset="0"/>
                <a:ea typeface="ＭＳ Ｐゴシック" charset="-128"/>
              </a:defRPr>
            </a:lvl2pPr>
            <a:lvl3pPr marL="1277257" indent="-255451">
              <a:spcBef>
                <a:spcPct val="30000"/>
              </a:spcBef>
              <a:defRPr sz="1400">
                <a:solidFill>
                  <a:schemeClr val="tx1"/>
                </a:solidFill>
                <a:latin typeface="Arial" charset="0"/>
                <a:ea typeface="ＭＳ Ｐゴシック" charset="-128"/>
              </a:defRPr>
            </a:lvl3pPr>
            <a:lvl4pPr marL="1788160" indent="-255451">
              <a:spcBef>
                <a:spcPct val="30000"/>
              </a:spcBef>
              <a:defRPr sz="1400">
                <a:solidFill>
                  <a:schemeClr val="tx1"/>
                </a:solidFill>
                <a:latin typeface="Arial" charset="0"/>
                <a:ea typeface="ＭＳ Ｐゴシック" charset="-128"/>
              </a:defRPr>
            </a:lvl4pPr>
            <a:lvl5pPr marL="2299064" indent="-255451">
              <a:spcBef>
                <a:spcPct val="30000"/>
              </a:spcBef>
              <a:defRPr sz="1400">
                <a:solidFill>
                  <a:schemeClr val="tx1"/>
                </a:solidFill>
                <a:latin typeface="Arial" charset="0"/>
                <a:ea typeface="ＭＳ Ｐゴシック" charset="-128"/>
              </a:defRPr>
            </a:lvl5pPr>
            <a:lvl6pPr marL="2809966" indent="-255451" eaLnBrk="0" fontAlgn="base" hangingPunct="0">
              <a:spcBef>
                <a:spcPct val="30000"/>
              </a:spcBef>
              <a:spcAft>
                <a:spcPct val="0"/>
              </a:spcAft>
              <a:defRPr sz="1400">
                <a:solidFill>
                  <a:schemeClr val="tx1"/>
                </a:solidFill>
                <a:latin typeface="Arial" charset="0"/>
                <a:ea typeface="ＭＳ Ｐゴシック" charset="-128"/>
              </a:defRPr>
            </a:lvl6pPr>
            <a:lvl7pPr marL="3320869" indent="-255451" eaLnBrk="0" fontAlgn="base" hangingPunct="0">
              <a:spcBef>
                <a:spcPct val="30000"/>
              </a:spcBef>
              <a:spcAft>
                <a:spcPct val="0"/>
              </a:spcAft>
              <a:defRPr sz="1400">
                <a:solidFill>
                  <a:schemeClr val="tx1"/>
                </a:solidFill>
                <a:latin typeface="Arial" charset="0"/>
                <a:ea typeface="ＭＳ Ｐゴシック" charset="-128"/>
              </a:defRPr>
            </a:lvl7pPr>
            <a:lvl8pPr marL="3831772" indent="-255451" eaLnBrk="0" fontAlgn="base" hangingPunct="0">
              <a:spcBef>
                <a:spcPct val="30000"/>
              </a:spcBef>
              <a:spcAft>
                <a:spcPct val="0"/>
              </a:spcAft>
              <a:defRPr sz="1400">
                <a:solidFill>
                  <a:schemeClr val="tx1"/>
                </a:solidFill>
                <a:latin typeface="Arial" charset="0"/>
                <a:ea typeface="ＭＳ Ｐゴシック" charset="-128"/>
              </a:defRPr>
            </a:lvl8pPr>
            <a:lvl9pPr marL="4342675" indent="-255451" eaLnBrk="0" fontAlgn="base" hangingPunct="0">
              <a:spcBef>
                <a:spcPct val="30000"/>
              </a:spcBef>
              <a:spcAft>
                <a:spcPct val="0"/>
              </a:spcAft>
              <a:defRPr sz="1400">
                <a:solidFill>
                  <a:schemeClr val="tx1"/>
                </a:solidFill>
                <a:latin typeface="Arial" charset="0"/>
                <a:ea typeface="ＭＳ Ｐゴシック" charset="-128"/>
              </a:defRPr>
            </a:lvl9pPr>
          </a:lstStyle>
          <a:p>
            <a:pPr>
              <a:spcBef>
                <a:spcPct val="0"/>
              </a:spcBef>
            </a:pPr>
            <a:fld id="{D625AE1B-7C0A-1844-B2FA-95B258BB70DD}" type="slidenum">
              <a:rPr lang="en-US" altLang="en-US">
                <a:solidFill>
                  <a:prstClr val="black"/>
                </a:solidFill>
                <a:latin typeface="Calibri" charset="0"/>
              </a:rPr>
              <a:pPr>
                <a:spcBef>
                  <a:spcPct val="0"/>
                </a:spcBef>
              </a:pPr>
              <a:t>85</a:t>
            </a:fld>
            <a:endParaRPr lang="en-US" altLang="en-US" dirty="0">
              <a:solidFill>
                <a:prstClr val="black"/>
              </a:solidFill>
              <a:latin typeface="Calibri" charset="0"/>
            </a:endParaRPr>
          </a:p>
        </p:txBody>
      </p:sp>
      <p:sp>
        <p:nvSpPr>
          <p:cNvPr id="66562" name="Rectangle 1026"/>
          <p:cNvSpPr>
            <a:spLocks noGrp="1" noRot="1" noChangeAspect="1" noChangeArrowheads="1" noTextEdit="1"/>
          </p:cNvSpPr>
          <p:nvPr>
            <p:ph type="sldImg"/>
          </p:nvPr>
        </p:nvSpPr>
        <p:spPr>
          <a:ln/>
        </p:spPr>
      </p:sp>
      <p:sp>
        <p:nvSpPr>
          <p:cNvPr id="665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a:defRPr/>
            </a:pPr>
            <a:r>
              <a:rPr lang="es-US" sz="1100" b="1" kern="1200" dirty="0">
                <a:solidFill>
                  <a:schemeClr val="tx1"/>
                </a:solidFill>
                <a:effectLst/>
                <a:latin typeface="+mn-lt"/>
                <a:ea typeface="+mn-ea"/>
                <a:cs typeface="+mn-cs"/>
              </a:rPr>
              <a:t>Información obligatoria que debe tratarse:</a:t>
            </a:r>
            <a:endParaRPr lang="en-US" altLang="es-MX" sz="1100" b="1" dirty="0"/>
          </a:p>
          <a:p>
            <a:pPr marL="255451" indent="-255451">
              <a:buFont typeface="+mj-lt"/>
              <a:buAutoNum type="arabicPeriod"/>
            </a:pPr>
            <a:r>
              <a:rPr lang="es-US" sz="1100" kern="1200" dirty="0">
                <a:solidFill>
                  <a:schemeClr val="tx1"/>
                </a:solidFill>
                <a:effectLst/>
                <a:latin typeface="+mn-lt"/>
                <a:ea typeface="+mn-ea"/>
                <a:cs typeface="+mn-cs"/>
              </a:rPr>
              <a:t>En la parte delantera, las etiquetas indican el tipo de pesticida (es decir, insecticida, fungicida, </a:t>
            </a:r>
            <a:r>
              <a:rPr lang="es-US" sz="1100" kern="1200" dirty="0" err="1">
                <a:solidFill>
                  <a:schemeClr val="tx1"/>
                </a:solidFill>
                <a:effectLst/>
                <a:latin typeface="+mn-lt"/>
                <a:ea typeface="+mn-ea"/>
                <a:cs typeface="+mn-cs"/>
              </a:rPr>
              <a:t>rodenticida</a:t>
            </a:r>
            <a:r>
              <a:rPr lang="es-US" sz="1100" kern="1200" dirty="0">
                <a:solidFill>
                  <a:schemeClr val="tx1"/>
                </a:solidFill>
                <a:effectLst/>
                <a:latin typeface="+mn-lt"/>
                <a:ea typeface="+mn-ea"/>
                <a:cs typeface="+mn-cs"/>
              </a:rPr>
              <a:t>, herbicida, etc.) o los tipos de plagas que controlan. </a:t>
            </a:r>
            <a:endParaRPr lang="en-US" sz="1100" dirty="0"/>
          </a:p>
          <a:p>
            <a:r>
              <a:rPr lang="en-US" sz="1100" dirty="0"/>
              <a:t> </a:t>
            </a:r>
          </a:p>
          <a:p>
            <a:pPr defTabSz="966612">
              <a:defRPr/>
            </a:pPr>
            <a:r>
              <a:rPr lang="es-US" sz="1100" b="1" kern="1200" dirty="0">
                <a:solidFill>
                  <a:schemeClr val="tx1"/>
                </a:solidFill>
                <a:effectLst/>
                <a:latin typeface="+mn-lt"/>
                <a:ea typeface="+mn-ea"/>
                <a:cs typeface="+mn-cs"/>
              </a:rPr>
              <a:t>Notas para los instructores de manipuladores de pesticidas:</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Un aspecto interesante es que los instructores de seguridad de pesticidas pueden encontrar empleadores o manipuladores de pesticidas que afirman, "No usamos pesticidas. Solo usamos herbicidas". Los instructores pueden explicar que el término "pesticida" es amplio e incluye a los insecticidas que controlan insectos, los herbicidas que controlan malezas, los </a:t>
            </a:r>
            <a:r>
              <a:rPr lang="es-US" sz="1100" kern="1200" dirty="0" err="1">
                <a:solidFill>
                  <a:schemeClr val="tx1"/>
                </a:solidFill>
                <a:effectLst/>
                <a:latin typeface="+mn-lt"/>
                <a:ea typeface="+mn-ea"/>
                <a:cs typeface="+mn-cs"/>
              </a:rPr>
              <a:t>rodenticidas</a:t>
            </a:r>
            <a:r>
              <a:rPr lang="es-US" sz="1100" kern="1200" dirty="0">
                <a:solidFill>
                  <a:schemeClr val="tx1"/>
                </a:solidFill>
                <a:effectLst/>
                <a:latin typeface="+mn-lt"/>
                <a:ea typeface="+mn-ea"/>
                <a:cs typeface="+mn-cs"/>
              </a:rPr>
              <a:t> que controlan roedores, etc. La capacitación sobre el WPS les proporcionará información que les permitirá trabajar de manera segura y efectiva con todo tipo de pesticidas agrícolas.</a:t>
            </a:r>
            <a:endParaRPr lang="es-AR"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0181115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El ingrediente activo es el componente que realizará la actividad de control de la plaga. Por ejemplo, es el ingrediente que ahuyentará a los mosquitos o eliminará las malezas. Es el "veneno".</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otros ingredientes son componentes adicionales en el envase, como agua, agentes de color o ingredientes que ayudan al pesticida a adherirse a la planta o a controlar la plaga de manera más efectiva. Estos componentes solían llamarse ingredientes "inertes". </a:t>
            </a:r>
            <a:endParaRPr lang="es-AR" sz="1100" kern="1200" dirty="0">
              <a:solidFill>
                <a:schemeClr val="tx1"/>
              </a:solidFill>
              <a:effectLst/>
              <a:latin typeface="+mn-lt"/>
              <a:ea typeface="+mn-ea"/>
              <a:cs typeface="+mn-cs"/>
            </a:endParaRPr>
          </a:p>
          <a:p>
            <a:pPr marL="766354" lvl="1" indent="-255451">
              <a:buFont typeface="Arial" panose="020B0604020202020204" pitchFamily="34" charset="0"/>
              <a:buChar char="•"/>
            </a:pPr>
            <a:endParaRPr lang="en-US" sz="1100" dirty="0"/>
          </a:p>
          <a:p>
            <a:pPr marL="27597" defTabSz="966612">
              <a:defRPr/>
            </a:pPr>
            <a:r>
              <a:rPr lang="es-US" sz="1100" b="1" kern="1200" dirty="0">
                <a:solidFill>
                  <a:schemeClr val="tx1"/>
                </a:solidFill>
                <a:effectLst/>
                <a:latin typeface="+mn-lt"/>
                <a:ea typeface="+mn-ea"/>
                <a:cs typeface="+mn-cs"/>
              </a:rPr>
              <a:t>Notas para los instructores de manipuladores de pesticidas:</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Es frecuente que un manipulador de pesticidas crea que el ingrediente activo es el componente con el porcentaje más alto en el envase. No siempre es el caso. Puede aclarar eso si define "activo" como el ingrediente que realizará la "acción" o "actividad" de control de la plaga. </a:t>
            </a:r>
            <a:endParaRPr lang="es-AR" sz="1100" kern="1200" dirty="0">
              <a:solidFill>
                <a:schemeClr val="tx1"/>
              </a:solidFill>
              <a:effectLst/>
              <a:latin typeface="+mn-lt"/>
              <a:ea typeface="+mn-ea"/>
              <a:cs typeface="+mn-cs"/>
            </a:endParaRPr>
          </a:p>
          <a:p>
            <a:pPr marL="228600" indent="-228600">
              <a:buFont typeface="+mj-lt"/>
              <a:buAutoNum type="arabicPeriod"/>
            </a:pPr>
            <a:r>
              <a:rPr lang="es-US" sz="1100" kern="1200" dirty="0">
                <a:solidFill>
                  <a:schemeClr val="tx1"/>
                </a:solidFill>
                <a:effectLst/>
                <a:latin typeface="+mn-lt"/>
                <a:ea typeface="+mn-ea"/>
                <a:cs typeface="+mn-cs"/>
              </a:rPr>
              <a:t>En este momento, los nombres reales de los demás ingredientes no se enumeran en las etiquetas. A menudo, se indican como un porcentaje de la mezcla o simplemente como "otros ingredientes".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25704101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55451" indent="-255451" defTabSz="1021806">
              <a:buFont typeface="+mj-lt"/>
              <a:buAutoNum type="arabicPeriod"/>
              <a:defRPr/>
            </a:pPr>
            <a:r>
              <a:rPr lang="es-US" sz="1100" kern="1200" dirty="0">
                <a:solidFill>
                  <a:schemeClr val="tx1"/>
                </a:solidFill>
                <a:effectLst/>
                <a:latin typeface="+mn-lt"/>
                <a:ea typeface="+mn-ea"/>
                <a:cs typeface="+mn-cs"/>
              </a:rPr>
              <a:t>La formulación del pesticida es la mezcla de los ingredientes activos y los otros componentes. Por lo general, las formulaciones son secas o sólidas, como polvos o granulados, o líquidos. </a:t>
            </a:r>
            <a:endParaRPr lang="en-US" sz="1100" dirty="0"/>
          </a:p>
          <a:p>
            <a:pPr defTabSz="1021806">
              <a:defRPr/>
            </a:pPr>
            <a:endParaRPr lang="en-US" sz="1100" dirty="0"/>
          </a:p>
          <a:p>
            <a:pPr defTabSz="1021806">
              <a:defRPr/>
            </a:pPr>
            <a:r>
              <a:rPr lang="es-US" sz="1100" b="1" kern="1200" dirty="0">
                <a:solidFill>
                  <a:schemeClr val="tx1"/>
                </a:solidFill>
                <a:effectLst/>
                <a:latin typeface="+mn-lt"/>
                <a:ea typeface="+mn-ea"/>
                <a:cs typeface="+mn-cs"/>
              </a:rPr>
              <a:t>Notas para los instructores de manipuladores de pesticidas:</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La tabla que se muestra ofrece algunos ejemplos de los diferentes tipos de formulación con un ejemplo de algunas abreviaturas (entre paréntesis) usadas.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Algunas etiquetas enumeran la formulación, por ejemplo "bolitas", en la parte delantera de la etiqueta. Los manipuladores pueden recopilar información sobre la formulación si observan las siglas en el nombre del producto. Por ejemplo, "EC" en el producto "</a:t>
            </a:r>
            <a:r>
              <a:rPr lang="es-US" sz="1100" kern="1200" dirty="0" err="1">
                <a:solidFill>
                  <a:schemeClr val="tx1"/>
                </a:solidFill>
                <a:effectLst/>
                <a:latin typeface="+mn-lt"/>
                <a:ea typeface="+mn-ea"/>
                <a:cs typeface="+mn-cs"/>
              </a:rPr>
              <a:t>One</a:t>
            </a:r>
            <a:r>
              <a:rPr lang="es-US" sz="1100" kern="1200" dirty="0">
                <a:solidFill>
                  <a:schemeClr val="tx1"/>
                </a:solidFill>
                <a:effectLst/>
                <a:latin typeface="+mn-lt"/>
                <a:ea typeface="+mn-ea"/>
                <a:cs typeface="+mn-cs"/>
              </a:rPr>
              <a:t> ‘N’ Done EC" informa a los manipuladores que el producto es un concentrado </a:t>
            </a:r>
            <a:r>
              <a:rPr lang="es-US" sz="1100" kern="1200" dirty="0" err="1">
                <a:solidFill>
                  <a:schemeClr val="tx1"/>
                </a:solidFill>
                <a:effectLst/>
                <a:latin typeface="+mn-lt"/>
                <a:ea typeface="+mn-ea"/>
                <a:cs typeface="+mn-cs"/>
              </a:rPr>
              <a:t>emulsionable</a:t>
            </a:r>
            <a:r>
              <a:rPr lang="es-US" sz="1100" kern="1200" dirty="0">
                <a:solidFill>
                  <a:schemeClr val="tx1"/>
                </a:solidFill>
                <a:effectLst/>
                <a:latin typeface="+mn-lt"/>
                <a:ea typeface="+mn-ea"/>
                <a:cs typeface="+mn-cs"/>
              </a:rPr>
              <a:t>. "DF" en el pesticida "</a:t>
            </a:r>
            <a:r>
              <a:rPr lang="es-US" sz="1100" kern="1200" dirty="0" err="1">
                <a:solidFill>
                  <a:schemeClr val="tx1"/>
                </a:solidFill>
                <a:effectLst/>
                <a:latin typeface="+mn-lt"/>
                <a:ea typeface="+mn-ea"/>
                <a:cs typeface="+mn-cs"/>
              </a:rPr>
              <a:t>FlyAway</a:t>
            </a:r>
            <a:r>
              <a:rPr lang="es-US" sz="1100" kern="1200" dirty="0">
                <a:solidFill>
                  <a:schemeClr val="tx1"/>
                </a:solidFill>
                <a:effectLst/>
                <a:latin typeface="+mn-lt"/>
                <a:ea typeface="+mn-ea"/>
                <a:cs typeface="+mn-cs"/>
              </a:rPr>
              <a:t> DF" indica que es un fluido seco. Lamentablemente, no todas las etiquetas de pesticidas tendrán la formulación indicada en la parte frontal de la etiqueta o como una sigla en el nombre del producto. Es probable que un manipulador de pesticidas tenga que buscar más información en la sección de instrucciones de uso.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13604835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55451" indent="-255451" defTabSz="1021806">
              <a:buFont typeface="+mj-lt"/>
              <a:buAutoNum type="arabicPeriod"/>
              <a:defRPr/>
            </a:pPr>
            <a:r>
              <a:rPr lang="es-US" sz="1100" kern="1200" dirty="0">
                <a:solidFill>
                  <a:schemeClr val="tx1"/>
                </a:solidFill>
                <a:effectLst/>
                <a:latin typeface="+mn-lt"/>
                <a:ea typeface="+mn-ea"/>
                <a:cs typeface="+mn-cs"/>
              </a:rPr>
              <a:t>Una vez que se aprueba el uso en los Estados Unidos, la Agencia de Protección Ambiental le asigna un número de registro único a cada pesticida. El número de registro puede ser muy útil durante una situación de exposición a un pesticida. Ofrece al personal médico una manera de identificar el producto y les permite recopilar otros detalles sobre los efectos para la salud, ingredientes, instrucciones de primeros auxilios e información adicional para los médicos. </a:t>
            </a:r>
            <a:endParaRPr lang="en-US" sz="1100" dirty="0"/>
          </a:p>
          <a:p>
            <a:r>
              <a:rPr lang="en-US" sz="1100" dirty="0"/>
              <a:t> </a:t>
            </a:r>
          </a:p>
          <a:p>
            <a:pPr marL="27597" defTabSz="966612">
              <a:defRPr/>
            </a:pPr>
            <a:r>
              <a:rPr lang="es-US" sz="1100" b="1" kern="1200" dirty="0">
                <a:solidFill>
                  <a:schemeClr val="tx1"/>
                </a:solidFill>
                <a:effectLst/>
                <a:latin typeface="+mn-lt"/>
                <a:ea typeface="+mn-ea"/>
                <a:cs typeface="+mn-cs"/>
              </a:rPr>
              <a:t>Notas para los instructores de manipuladores de pesticidas:</a:t>
            </a:r>
            <a:endParaRPr lang="en-US" altLang="es-MX" sz="1100" b="1" dirty="0"/>
          </a:p>
          <a:p>
            <a:pPr marL="362480" indent="-362480">
              <a:buFont typeface="+mj-lt"/>
              <a:buAutoNum type="arabicPeriod"/>
            </a:pPr>
            <a:r>
              <a:rPr lang="es-US" sz="1100" kern="1200" dirty="0">
                <a:solidFill>
                  <a:schemeClr val="tx1"/>
                </a:solidFill>
                <a:effectLst/>
                <a:latin typeface="+mn-lt"/>
                <a:ea typeface="+mn-ea"/>
                <a:cs typeface="+mn-cs"/>
              </a:rPr>
              <a:t>En la etiqueta del pesticida, a menudo, el número de registro se abrevia y se indica como "N.º de reg. de la EPA". No es lo mismo que el número de establecimiento de la EPA (que se abrevia como "N.º de </a:t>
            </a:r>
            <a:r>
              <a:rPr lang="es-US" sz="1100" kern="1200" dirty="0" err="1">
                <a:solidFill>
                  <a:schemeClr val="tx1"/>
                </a:solidFill>
                <a:effectLst/>
                <a:latin typeface="+mn-lt"/>
                <a:ea typeface="+mn-ea"/>
                <a:cs typeface="+mn-cs"/>
              </a:rPr>
              <a:t>establ</a:t>
            </a:r>
            <a:r>
              <a:rPr lang="es-US" sz="1100" kern="1200" dirty="0">
                <a:solidFill>
                  <a:schemeClr val="tx1"/>
                </a:solidFill>
                <a:effectLst/>
                <a:latin typeface="+mn-lt"/>
                <a:ea typeface="+mn-ea"/>
                <a:cs typeface="+mn-cs"/>
              </a:rPr>
              <a:t>. de la EPA"). Además, si un estado registra pesticidas, el número de registro del estado por lo general no aparece en la etiqueta; solo se indica el número de registro de la EPA (esta última parte tal vez sea relevante solo para California).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88</a:t>
            </a:fld>
            <a:endParaRPr lang="en-US" dirty="0">
              <a:solidFill>
                <a:prstClr val="black"/>
              </a:solidFill>
            </a:endParaRPr>
          </a:p>
        </p:txBody>
      </p:sp>
    </p:spTree>
    <p:extLst>
      <p:ext uri="{BB962C8B-B14F-4D97-AF65-F5344CB8AC3E}">
        <p14:creationId xmlns:p14="http://schemas.microsoft.com/office/powerpoint/2010/main" val="13600177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Las palabras PRECAUCIÓN, ADVERTENCIA o PELIGRO indican la probabilidad de que un pesticida le provoque una enfermedad. Estos términos de advertencia están en la parte frontal de las etiquetas de los pesticidas.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palabra PRECAUCIÓN se usa para pesticidas que son menos tóxicos. Estos productos pueden ser nocivos para la salud si no tiene cuidado.</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Un pesticida que exhibe la palabra ADVERTENCIA es más tóxico o irritante que aquellos que indican PRECAUCIÓN en la etiqueta. No se necesita una gran cantidad de estos pesticidas para provocar una enfermedad o irritación en la piel o los ojos.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palabra PELIGRO significa que el pesticida es muy tóxico o irritante. Una pequeña cantidad (a menudo, menos de una cucharadita) puede causar un daño grave. Las etiquetas de productos que pueden provocar una quemadura grave en la piel y los ojos indican solo la palabra de advertencia PELIGRO.</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Junto con la palabra de advertencia PELIGRO, otras etiquetas tienen un símbolo de calavera y huesos cruzados, y la palabra TÓXICO impresa en tinta roja. Estos pesticidas son muy tóxicos. Pueden provocar una enfermedad grave o incluso la muerte si no tiene cuidado.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Es probable que las etiquetas de algunos productos de baja toxicidad no incluyan una palabra de advertencia.</a:t>
            </a:r>
            <a:endParaRPr lang="es-AR" sz="1100" kern="1200" dirty="0">
              <a:solidFill>
                <a:schemeClr val="tx1"/>
              </a:solidFill>
              <a:effectLst/>
              <a:latin typeface="+mn-lt"/>
              <a:ea typeface="+mn-ea"/>
              <a:cs typeface="+mn-cs"/>
            </a:endParaRPr>
          </a:p>
          <a:p>
            <a:pPr marL="255451" indent="-255451">
              <a:buFont typeface="+mj-lt"/>
              <a:buAutoNum type="arabicPeriod"/>
            </a:pPr>
            <a:endParaRPr lang="en-US" sz="1100" dirty="0"/>
          </a:p>
          <a:p>
            <a:pPr defTabSz="966612">
              <a:defRPr/>
            </a:pPr>
            <a:r>
              <a:rPr lang="es-US" sz="1100" b="1" kern="1200" dirty="0">
                <a:solidFill>
                  <a:schemeClr val="tx1"/>
                </a:solidFill>
                <a:effectLst/>
                <a:latin typeface="+mn-lt"/>
                <a:ea typeface="+mn-ea"/>
                <a:cs typeface="+mn-cs"/>
              </a:rPr>
              <a:t>Notas para los instructores de manipuladores de pesticidas:</a:t>
            </a:r>
            <a:endParaRPr lang="en-US" altLang="es-MX" sz="1100" b="1" dirty="0"/>
          </a:p>
          <a:p>
            <a:pPr marL="255451" indent="-255451" defTabSz="966612">
              <a:buFont typeface="+mj-lt"/>
              <a:buAutoNum type="arabicPeriod"/>
              <a:defRPr/>
            </a:pPr>
            <a:r>
              <a:rPr lang="es-US" sz="1100" kern="1200" dirty="0">
                <a:solidFill>
                  <a:schemeClr val="tx1"/>
                </a:solidFill>
                <a:effectLst/>
                <a:latin typeface="+mn-lt"/>
                <a:ea typeface="+mn-ea"/>
                <a:cs typeface="+mn-cs"/>
              </a:rPr>
              <a:t>Antes de que un pesticida sea aprobado para su uso en los EE. UU., el fabricante debe llevar a cabo una investigación extensa del producto, que incluye estudios sobre el nivel de toxicidad aguda que puede tener para los seres humanos. Los resultados de estos estudios determinan la palabra de advertencia que se indicará en la parte frontal de la etiqueta del pesticida. Muchos pesticidas que tienen la palabra de advertencia PRECAUCIÓN pueden ser muy tóxicos para los peces, abejas, plantas u organismos beneficiosos. Las palabras de advertencia no proporcionan información relacionada con el cáncer ni otros efectos a largo plazo.</a:t>
            </a:r>
            <a:endParaRPr lang="es-ES_tradnl" altLang="en-US" sz="1100" dirty="0">
              <a:latin typeface="Arial" charset="0"/>
              <a:ea typeface="ＭＳ Ｐゴシック" charset="-128"/>
            </a:endParaRP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Arial" charset="0"/>
                <a:ea typeface="ＭＳ Ｐゴシック" charset="-128"/>
              </a:defRPr>
            </a:lvl1pPr>
            <a:lvl2pPr marL="830217" indent="-319314">
              <a:defRPr sz="2600">
                <a:solidFill>
                  <a:schemeClr val="tx1"/>
                </a:solidFill>
                <a:latin typeface="Arial" charset="0"/>
                <a:ea typeface="ＭＳ Ｐゴシック" charset="-128"/>
              </a:defRPr>
            </a:lvl2pPr>
            <a:lvl3pPr marL="1277257" indent="-255451">
              <a:defRPr sz="2600">
                <a:solidFill>
                  <a:schemeClr val="tx1"/>
                </a:solidFill>
                <a:latin typeface="Arial" charset="0"/>
                <a:ea typeface="ＭＳ Ｐゴシック" charset="-128"/>
              </a:defRPr>
            </a:lvl3pPr>
            <a:lvl4pPr marL="1788160" indent="-255451">
              <a:defRPr sz="2600">
                <a:solidFill>
                  <a:schemeClr val="tx1"/>
                </a:solidFill>
                <a:latin typeface="Arial" charset="0"/>
                <a:ea typeface="ＭＳ Ｐゴシック" charset="-128"/>
              </a:defRPr>
            </a:lvl4pPr>
            <a:lvl5pPr marL="2299064" indent="-255451">
              <a:defRPr sz="2600">
                <a:solidFill>
                  <a:schemeClr val="tx1"/>
                </a:solidFill>
                <a:latin typeface="Arial" charset="0"/>
                <a:ea typeface="ＭＳ Ｐゴシック" charset="-128"/>
              </a:defRPr>
            </a:lvl5pPr>
            <a:lvl6pPr marL="2809966" indent="-255451" eaLnBrk="0" fontAlgn="base" hangingPunct="0">
              <a:spcBef>
                <a:spcPct val="0"/>
              </a:spcBef>
              <a:spcAft>
                <a:spcPct val="0"/>
              </a:spcAft>
              <a:defRPr sz="2600">
                <a:solidFill>
                  <a:schemeClr val="tx1"/>
                </a:solidFill>
                <a:latin typeface="Arial" charset="0"/>
                <a:ea typeface="ＭＳ Ｐゴシック" charset="-128"/>
              </a:defRPr>
            </a:lvl6pPr>
            <a:lvl7pPr marL="3320869" indent="-255451" eaLnBrk="0" fontAlgn="base" hangingPunct="0">
              <a:spcBef>
                <a:spcPct val="0"/>
              </a:spcBef>
              <a:spcAft>
                <a:spcPct val="0"/>
              </a:spcAft>
              <a:defRPr sz="2600">
                <a:solidFill>
                  <a:schemeClr val="tx1"/>
                </a:solidFill>
                <a:latin typeface="Arial" charset="0"/>
                <a:ea typeface="ＭＳ Ｐゴシック" charset="-128"/>
              </a:defRPr>
            </a:lvl7pPr>
            <a:lvl8pPr marL="3831772" indent="-255451" eaLnBrk="0" fontAlgn="base" hangingPunct="0">
              <a:spcBef>
                <a:spcPct val="0"/>
              </a:spcBef>
              <a:spcAft>
                <a:spcPct val="0"/>
              </a:spcAft>
              <a:defRPr sz="2600">
                <a:solidFill>
                  <a:schemeClr val="tx1"/>
                </a:solidFill>
                <a:latin typeface="Arial" charset="0"/>
                <a:ea typeface="ＭＳ Ｐゴシック" charset="-128"/>
              </a:defRPr>
            </a:lvl8pPr>
            <a:lvl9pPr marL="4342675" indent="-255451" eaLnBrk="0" fontAlgn="base" hangingPunct="0">
              <a:spcBef>
                <a:spcPct val="0"/>
              </a:spcBef>
              <a:spcAft>
                <a:spcPct val="0"/>
              </a:spcAft>
              <a:defRPr sz="2600">
                <a:solidFill>
                  <a:schemeClr val="tx1"/>
                </a:solidFill>
                <a:latin typeface="Arial" charset="0"/>
                <a:ea typeface="ＭＳ Ｐゴシック" charset="-128"/>
              </a:defRPr>
            </a:lvl9pPr>
          </a:lstStyle>
          <a:p>
            <a:fld id="{165793DE-1BE3-B640-8E50-B3767D2C9D2A}" type="slidenum">
              <a:rPr lang="en-US" altLang="en-US" sz="1400">
                <a:solidFill>
                  <a:prstClr val="black"/>
                </a:solidFill>
              </a:rPr>
              <a:pPr/>
              <a:t>89</a:t>
            </a:fld>
            <a:endParaRPr lang="en-US" altLang="en-US" sz="1400" dirty="0">
              <a:solidFill>
                <a:prstClr val="black"/>
              </a:solidFill>
            </a:endParaRPr>
          </a:p>
        </p:txBody>
      </p:sp>
    </p:spTree>
    <p:extLst>
      <p:ext uri="{BB962C8B-B14F-4D97-AF65-F5344CB8AC3E}">
        <p14:creationId xmlns:p14="http://schemas.microsoft.com/office/powerpoint/2010/main" val="901499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Los pesticidas protegen a las plantas de plagas, como insectos, malezas, hongos y roedores. </a:t>
            </a:r>
            <a:endParaRPr lang="en-US" sz="1100" baseline="0" dirty="0"/>
          </a:p>
          <a:p>
            <a:pPr marL="241653" indent="-241653">
              <a:buFont typeface="+mj-lt"/>
              <a:buAutoNum type="arabicPeriod"/>
            </a:pPr>
            <a:r>
              <a:rPr lang="es-US" sz="1100" kern="1200" dirty="0">
                <a:solidFill>
                  <a:schemeClr val="tx1"/>
                </a:solidFill>
                <a:effectLst/>
                <a:latin typeface="+mn-lt"/>
                <a:ea typeface="+mn-ea"/>
                <a:cs typeface="+mn-cs"/>
              </a:rPr>
              <a:t>Es común que las personas usen el término "pesticida" para referirse solo a los insecticidas, pero en realidad se usa para todas las sustancias que se utilizan para controlar las plagas.</a:t>
            </a:r>
            <a:endParaRPr lang="en-US" sz="1100" dirty="0"/>
          </a:p>
          <a:p>
            <a:pPr marL="241653" indent="-241653">
              <a:buFont typeface="+mj-lt"/>
              <a:buAutoNum type="arabicPeriod"/>
            </a:pPr>
            <a:r>
              <a:rPr lang="es-US" sz="1100" kern="1200" dirty="0">
                <a:solidFill>
                  <a:schemeClr val="tx1"/>
                </a:solidFill>
                <a:effectLst/>
                <a:latin typeface="+mn-lt"/>
                <a:ea typeface="+mn-ea"/>
                <a:cs typeface="+mn-cs"/>
              </a:rPr>
              <a:t>Los pesticidas más conocidos incluyen los insecticidas, herbicidas y fungicidas.</a:t>
            </a:r>
            <a:endParaRPr lang="en-US" sz="1100" dirty="0"/>
          </a:p>
          <a:p>
            <a:endParaRPr lang="en-US" u="sng"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1533091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55451" indent="-255451">
              <a:buFont typeface="+mj-lt"/>
              <a:buAutoNum type="arabicPeriod"/>
            </a:pPr>
            <a:r>
              <a:rPr lang="es-US" sz="1100" kern="1200" dirty="0">
                <a:solidFill>
                  <a:schemeClr val="tx1"/>
                </a:solidFill>
                <a:effectLst/>
                <a:latin typeface="+mn-lt"/>
                <a:ea typeface="+mn-ea"/>
                <a:cs typeface="+mn-cs"/>
              </a:rPr>
              <a:t>Las instrucciones de primeros auxilios con respecto a la exposición a pesticidas, por lo general, aparecen en la parte frontal o posterior de la etiqueta. Algunas veces, se indican otras instrucciones para el personal médico en la misma sección. Casi siempre, se indican las maniobras de primeros auxilios para cada ruta de exposición (por ejemplo, ojos, nariz, boca, piel).</a:t>
            </a:r>
            <a:endParaRPr lang="en-US" sz="1100" dirty="0"/>
          </a:p>
          <a:p>
            <a:r>
              <a:rPr lang="en-US" sz="1100" b="1" i="1" dirty="0"/>
              <a:t> </a:t>
            </a:r>
            <a:endParaRPr lang="en-US" sz="1100" dirty="0"/>
          </a:p>
          <a:p>
            <a:pPr defTabSz="966612">
              <a:defRPr/>
            </a:pPr>
            <a:r>
              <a:rPr lang="es-US" sz="1100" b="1" kern="1200" dirty="0">
                <a:solidFill>
                  <a:schemeClr val="tx1"/>
                </a:solidFill>
                <a:effectLst/>
                <a:latin typeface="+mn-lt"/>
                <a:ea typeface="+mn-ea"/>
                <a:cs typeface="+mn-cs"/>
              </a:rPr>
              <a:t>Notas para los instructores de manipuladores de pesticidas:</a:t>
            </a:r>
            <a:endParaRPr lang="en-US" altLang="es-MX" sz="1100" b="1" dirty="0"/>
          </a:p>
          <a:p>
            <a:pPr marL="362480" indent="-362480">
              <a:buFont typeface="+mj-lt"/>
              <a:buAutoNum type="arabicPeriod"/>
            </a:pPr>
            <a:r>
              <a:rPr lang="es-US" sz="1100" kern="1200" dirty="0">
                <a:solidFill>
                  <a:schemeClr val="tx1"/>
                </a:solidFill>
                <a:effectLst/>
                <a:latin typeface="+mn-lt"/>
                <a:ea typeface="+mn-ea"/>
                <a:cs typeface="+mn-cs"/>
              </a:rPr>
              <a:t>Es muy importante que los manipuladores de pesticidas lean la sección de primeros auxilios ANTES de que se produzca la exposición para que estén preparados y puedan responder a cualquier enfermedad o lesión relacionada con pesticidas. Las instrucciones de primeros auxilios pueden variar, en especial con respecto a las consecuencias de la ingestión de un pesticida.</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90</a:t>
            </a:fld>
            <a:endParaRPr lang="en-US" dirty="0">
              <a:solidFill>
                <a:prstClr val="black"/>
              </a:solidFill>
            </a:endParaRPr>
          </a:p>
        </p:txBody>
      </p:sp>
    </p:spTree>
    <p:extLst>
      <p:ext uri="{BB962C8B-B14F-4D97-AF65-F5344CB8AC3E}">
        <p14:creationId xmlns:p14="http://schemas.microsoft.com/office/powerpoint/2010/main" val="38771071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En la etiqueta de un pesticida, la sigla "PPE" también puede usarse para referirse al equipo de protección personal. Esta sección enumerará la vestimenta de protección o los elementos del equipo de protección personal mínimos que deben usarse cuando se mezcla, carga o aplica el producto; si se ingresa en un área durante el intervalo de ingreso restringido; y cuando se limpia, repara o realizan tareas de mantenimiento en el equipo de aplicación.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sección Riesgos para los seres humanos de la etiqueta del producto describe el PPE requerido para el manipulador de pesticidas.</a:t>
            </a:r>
            <a:endParaRPr lang="es-AR" sz="1100" kern="1200" dirty="0">
              <a:solidFill>
                <a:schemeClr val="tx1"/>
              </a:solidFill>
              <a:effectLst/>
              <a:latin typeface="+mn-lt"/>
              <a:ea typeface="+mn-ea"/>
              <a:cs typeface="+mn-cs"/>
            </a:endParaRPr>
          </a:p>
          <a:p>
            <a:r>
              <a:rPr lang="en-US" sz="1100" dirty="0"/>
              <a:t> </a:t>
            </a:r>
          </a:p>
          <a:p>
            <a:pPr defTabSz="966612">
              <a:defRPr/>
            </a:pPr>
            <a:r>
              <a:rPr lang="es-US" sz="1100" b="1" kern="1200" dirty="0">
                <a:solidFill>
                  <a:schemeClr val="tx1"/>
                </a:solidFill>
                <a:effectLst/>
                <a:latin typeface="+mn-lt"/>
                <a:ea typeface="+mn-ea"/>
                <a:cs typeface="+mn-cs"/>
              </a:rPr>
              <a:t>Notas para los instructores de manipuladores de pesticidas:</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La vestimenta de protección requerida y el equipo de protección personal puede variar en la etiqueta según el tipo de actividad de manipulación. Un manipulador de pesticidas puede observar que no se necesita un respirador cuando se aplica el producto en un espacio al aire libre, pero es necesario cuando se aplica en un espacio cerrado. Por lo tanto, es importante que los manipuladores de pesticidas revisen toda la sección sobre el PPE antes de aplicar el producto.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Es probable que un aplicador tenga requisitos de PPE muy diferentes a los de una persona que mezcla y carga un producto.</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El PPE indicado para las actividades de un trabajador de ingreso anticipado a menudo se detalla por separado y aparece en el recuadro Requisitos para uso agrícola.</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91</a:t>
            </a:fld>
            <a:endParaRPr lang="en-US" dirty="0">
              <a:solidFill>
                <a:prstClr val="black"/>
              </a:solidFill>
            </a:endParaRPr>
          </a:p>
        </p:txBody>
      </p:sp>
    </p:spTree>
    <p:extLst>
      <p:ext uri="{BB962C8B-B14F-4D97-AF65-F5344CB8AC3E}">
        <p14:creationId xmlns:p14="http://schemas.microsoft.com/office/powerpoint/2010/main" val="2462726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lvl="0"/>
            <a:r>
              <a:rPr lang="es-US" sz="1100" kern="1200" dirty="0">
                <a:solidFill>
                  <a:schemeClr val="tx1"/>
                </a:solidFill>
                <a:effectLst/>
                <a:latin typeface="+mn-lt"/>
                <a:ea typeface="+mn-ea"/>
                <a:cs typeface="+mn-cs"/>
              </a:rPr>
              <a:t>Las indicaciones de precaución están en toda la etiqueta del pesticida. Incluyen medidas que debe implementar para protegerse y cuidar a otras personas y el medio ambiente. Algunos ejemplos de estas indicaciones incluyen directivas para aplicar el pesticida de tal manera que no contamine a personas, ganado o áreas delicadas; evitar la inhalación del producto; y lavarse las manos antes de comer, beber o fumar, o usar el baño.</a:t>
            </a:r>
            <a:endParaRPr lang="es-AR" sz="1100" kern="1200" dirty="0">
              <a:solidFill>
                <a:schemeClr val="tx1"/>
              </a:solidFill>
              <a:effectLst/>
              <a:latin typeface="+mn-lt"/>
              <a:ea typeface="+mn-ea"/>
              <a:cs typeface="+mn-cs"/>
            </a:endParaRPr>
          </a:p>
          <a:p>
            <a:pPr lvl="0"/>
            <a:r>
              <a:rPr lang="es-US" sz="1100" kern="1200" dirty="0">
                <a:solidFill>
                  <a:schemeClr val="tx1"/>
                </a:solidFill>
                <a:effectLst/>
                <a:latin typeface="+mn-lt"/>
                <a:ea typeface="+mn-ea"/>
                <a:cs typeface="+mn-cs"/>
              </a:rPr>
              <a:t>Las indicaciones de precaución señalan la vía de ingreso por la que el pesticida es tóxico o nocivo.</a:t>
            </a:r>
            <a:endParaRPr lang="es-AR" sz="1100" kern="1200" dirty="0">
              <a:solidFill>
                <a:schemeClr val="tx1"/>
              </a:solidFill>
              <a:effectLst/>
              <a:latin typeface="+mn-lt"/>
              <a:ea typeface="+mn-ea"/>
              <a:cs typeface="+mn-cs"/>
            </a:endParaRPr>
          </a:p>
          <a:p>
            <a:r>
              <a:rPr lang="es-US" sz="1100" kern="1200" dirty="0">
                <a:solidFill>
                  <a:schemeClr val="tx1"/>
                </a:solidFill>
                <a:effectLst/>
                <a:latin typeface="+mn-lt"/>
                <a:ea typeface="+mn-ea"/>
                <a:cs typeface="+mn-cs"/>
              </a:rPr>
              <a:t> </a:t>
            </a:r>
            <a:endParaRPr lang="es-AR" sz="1100" kern="1200" dirty="0">
              <a:solidFill>
                <a:schemeClr val="tx1"/>
              </a:solidFill>
              <a:effectLst/>
              <a:latin typeface="+mn-lt"/>
              <a:ea typeface="+mn-ea"/>
              <a:cs typeface="+mn-cs"/>
            </a:endParaRPr>
          </a:p>
          <a:p>
            <a:r>
              <a:rPr lang="es-US" sz="1100" b="1" kern="1200" dirty="0">
                <a:solidFill>
                  <a:schemeClr val="tx1"/>
                </a:solidFill>
                <a:effectLst/>
                <a:latin typeface="+mn-lt"/>
                <a:ea typeface="+mn-ea"/>
                <a:cs typeface="+mn-cs"/>
              </a:rPr>
              <a:t>Notas para los instructores de manipuladores de pesticidas:</a:t>
            </a:r>
            <a:endParaRPr lang="es-AR" sz="1100" kern="1200" dirty="0">
              <a:solidFill>
                <a:schemeClr val="tx1"/>
              </a:solidFill>
              <a:effectLst/>
              <a:latin typeface="+mn-lt"/>
              <a:ea typeface="+mn-ea"/>
              <a:cs typeface="+mn-cs"/>
            </a:endParaRPr>
          </a:p>
          <a:p>
            <a:pPr lvl="0"/>
            <a:r>
              <a:rPr lang="es-US" sz="1100" kern="1200" dirty="0">
                <a:solidFill>
                  <a:schemeClr val="tx1"/>
                </a:solidFill>
                <a:effectLst/>
                <a:latin typeface="+mn-lt"/>
                <a:ea typeface="+mn-ea"/>
                <a:cs typeface="+mn-cs"/>
              </a:rPr>
              <a:t>Algunos manipuladores de pesticidas pueden obviar u omitir estas medidas de precaución importantes porque creen que la información es estandarizada. Las indicaciones de precaución pueden variar de un producto al próximo y son una parte también importante de la etiqueta.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92</a:t>
            </a:fld>
            <a:endParaRPr lang="en-US" dirty="0">
              <a:solidFill>
                <a:prstClr val="black"/>
              </a:solidFill>
            </a:endParaRPr>
          </a:p>
        </p:txBody>
      </p:sp>
    </p:spTree>
    <p:extLst>
      <p:ext uri="{BB962C8B-B14F-4D97-AF65-F5344CB8AC3E}">
        <p14:creationId xmlns:p14="http://schemas.microsoft.com/office/powerpoint/2010/main" val="16415477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lvl="0"/>
            <a:r>
              <a:rPr lang="es-US" sz="1100" kern="1200" dirty="0">
                <a:solidFill>
                  <a:schemeClr val="tx1"/>
                </a:solidFill>
                <a:effectLst/>
                <a:latin typeface="+mn-lt"/>
                <a:ea typeface="+mn-ea"/>
                <a:cs typeface="+mn-cs"/>
              </a:rPr>
              <a:t>Algunos pesticidas son nocivos para las aves o para </a:t>
            </a:r>
            <a:r>
              <a:rPr lang="es-US" sz="1100" b="0" kern="1200" dirty="0">
                <a:solidFill>
                  <a:schemeClr val="tx1"/>
                </a:solidFill>
                <a:effectLst/>
                <a:latin typeface="+mn-lt"/>
                <a:ea typeface="+mn-ea"/>
                <a:cs typeface="+mn-cs"/>
              </a:rPr>
              <a:t>los insectos </a:t>
            </a:r>
            <a:r>
              <a:rPr lang="es-ES_tradnl" sz="1100" b="0" kern="1200" noProof="0" dirty="0">
                <a:solidFill>
                  <a:schemeClr val="tx1"/>
                </a:solidFill>
                <a:effectLst/>
                <a:latin typeface="+mn-lt"/>
                <a:ea typeface="+mn-ea"/>
                <a:cs typeface="+mn-cs"/>
              </a:rPr>
              <a:t>benéficos</a:t>
            </a:r>
            <a:r>
              <a:rPr lang="es-US" sz="1100" b="0" kern="1200" dirty="0">
                <a:solidFill>
                  <a:schemeClr val="tx1"/>
                </a:solidFill>
                <a:effectLst/>
                <a:latin typeface="+mn-lt"/>
                <a:ea typeface="+mn-ea"/>
                <a:cs typeface="+mn-cs"/>
              </a:rPr>
              <a:t>. Otros pueden ser tóxicos para los peces o esparcirse por el suelo y contaminar el agua subterránea. La sección Riesgos ambientales informará sobre los posibles impactos en el medio ambiente y advertirá sobre evitar el daño a ciertas especies o la contaminación de áreas delicadas, como humedales o cauces de agua</a:t>
            </a:r>
            <a:r>
              <a:rPr lang="es-US" sz="1100" kern="1200" dirty="0">
                <a:solidFill>
                  <a:schemeClr val="tx1"/>
                </a:solidFill>
                <a:effectLst/>
                <a:latin typeface="+mn-lt"/>
                <a:ea typeface="+mn-ea"/>
                <a:cs typeface="+mn-cs"/>
              </a:rPr>
              <a:t>.</a:t>
            </a:r>
            <a:endParaRPr lang="es-AR" sz="1100" kern="1200" dirty="0">
              <a:solidFill>
                <a:schemeClr val="tx1"/>
              </a:solidFill>
              <a:effectLst/>
              <a:latin typeface="+mn-lt"/>
              <a:ea typeface="+mn-ea"/>
              <a:cs typeface="+mn-cs"/>
            </a:endParaRPr>
          </a:p>
          <a:p>
            <a:r>
              <a:rPr lang="es-US" sz="1100" kern="1200" dirty="0">
                <a:solidFill>
                  <a:schemeClr val="tx1"/>
                </a:solidFill>
                <a:effectLst/>
                <a:latin typeface="+mn-lt"/>
                <a:ea typeface="+mn-ea"/>
                <a:cs typeface="+mn-cs"/>
              </a:rPr>
              <a:t> </a:t>
            </a:r>
            <a:endParaRPr lang="es-AR" sz="1100" kern="1200" dirty="0">
              <a:solidFill>
                <a:schemeClr val="tx1"/>
              </a:solidFill>
              <a:effectLst/>
              <a:latin typeface="+mn-lt"/>
              <a:ea typeface="+mn-ea"/>
              <a:cs typeface="+mn-cs"/>
            </a:endParaRPr>
          </a:p>
          <a:p>
            <a:r>
              <a:rPr lang="es-US" sz="1100" b="1" kern="1200" dirty="0">
                <a:solidFill>
                  <a:schemeClr val="tx1"/>
                </a:solidFill>
                <a:effectLst/>
                <a:latin typeface="+mn-lt"/>
                <a:ea typeface="+mn-ea"/>
                <a:cs typeface="+mn-cs"/>
              </a:rPr>
              <a:t>Notas para los instructores de manipuladores de pesticidas:</a:t>
            </a:r>
            <a:endParaRPr lang="es-AR" sz="1100" kern="1200" dirty="0">
              <a:solidFill>
                <a:schemeClr val="tx1"/>
              </a:solidFill>
              <a:effectLst/>
              <a:latin typeface="+mn-lt"/>
              <a:ea typeface="+mn-ea"/>
              <a:cs typeface="+mn-cs"/>
            </a:endParaRPr>
          </a:p>
          <a:p>
            <a:pPr lvl="0"/>
            <a:r>
              <a:rPr lang="es-US" sz="1100" kern="1200" dirty="0">
                <a:solidFill>
                  <a:schemeClr val="tx1"/>
                </a:solidFill>
                <a:effectLst/>
                <a:latin typeface="+mn-lt"/>
                <a:ea typeface="+mn-ea"/>
                <a:cs typeface="+mn-cs"/>
              </a:rPr>
              <a:t>Después de leer las indicaciones de riesgo ambiental y antes de aplicar el pesticida, los manipuladores deben realizar un sondeo en el área de aplicación para detectar la presencia de algún insecto beneficioso, vida silvestre o áreas delicadas que se enumeraron en la etiqueta.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93</a:t>
            </a:fld>
            <a:endParaRPr lang="en-US" dirty="0">
              <a:solidFill>
                <a:prstClr val="black"/>
              </a:solidFill>
            </a:endParaRPr>
          </a:p>
        </p:txBody>
      </p:sp>
    </p:spTree>
    <p:extLst>
      <p:ext uri="{BB962C8B-B14F-4D97-AF65-F5344CB8AC3E}">
        <p14:creationId xmlns:p14="http://schemas.microsoft.com/office/powerpoint/2010/main" val="15595544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lvl="0"/>
            <a:r>
              <a:rPr lang="es-US" sz="1100" kern="1200" dirty="0">
                <a:solidFill>
                  <a:schemeClr val="tx1"/>
                </a:solidFill>
                <a:effectLst/>
                <a:latin typeface="+mn-lt"/>
                <a:ea typeface="+mn-ea"/>
                <a:cs typeface="+mn-cs"/>
              </a:rPr>
              <a:t>El intervalo de ingreso restringido (REI) es el tiempo que los empleados agrícolas deben esperar después de una aplicación y antes de que sea seguro ingresar en el área sin protección ni capacitación adicional. A menudo, el REI está incluido en el recuadro Requisitos para uso agrícola, pero también puede aparecer en la sección Instrucciones de uso, si el REI varía según el sitio. El empleador agrícola es responsable de que trabajadores y otras personas no ingresen en el área tratada durante el REI.</a:t>
            </a:r>
            <a:endParaRPr lang="es-AR" sz="1100" kern="1200" dirty="0">
              <a:solidFill>
                <a:schemeClr val="tx1"/>
              </a:solidFill>
              <a:effectLst/>
              <a:latin typeface="+mn-lt"/>
              <a:ea typeface="+mn-ea"/>
              <a:cs typeface="+mn-cs"/>
            </a:endParaRPr>
          </a:p>
          <a:p>
            <a:r>
              <a:rPr lang="es-US" sz="1100" b="1" kern="1200" dirty="0">
                <a:solidFill>
                  <a:schemeClr val="tx1"/>
                </a:solidFill>
                <a:effectLst/>
                <a:latin typeface="+mn-lt"/>
                <a:ea typeface="+mn-ea"/>
                <a:cs typeface="+mn-cs"/>
              </a:rPr>
              <a:t>Notas para los instructores de manipuladores de pesticidas:</a:t>
            </a:r>
            <a:endParaRPr lang="es-AR" sz="1100" kern="1200" dirty="0">
              <a:solidFill>
                <a:schemeClr val="tx1"/>
              </a:solidFill>
              <a:effectLst/>
              <a:latin typeface="+mn-lt"/>
              <a:ea typeface="+mn-ea"/>
              <a:cs typeface="+mn-cs"/>
            </a:endParaRPr>
          </a:p>
          <a:p>
            <a:pPr lvl="0"/>
            <a:r>
              <a:rPr lang="es-US" sz="1100" kern="1200" dirty="0">
                <a:solidFill>
                  <a:schemeClr val="tx1"/>
                </a:solidFill>
                <a:effectLst/>
                <a:latin typeface="+mn-lt"/>
                <a:ea typeface="+mn-ea"/>
                <a:cs typeface="+mn-cs"/>
              </a:rPr>
              <a:t>Algunos estados establecieron un REI mínimo en caso de que no se consigne uno en la etiqueta o si la etiqueta establece que los empleados pueden ingresar una vez que se seca el producto. Ya que estas reglamentaciones son específicas de cada estado, es muy probable que no aparezcan en la etiqueta del pesticida. No obstante, todos los manipuladores de pesticidas y empleadores agrícolas deben conocer y respetar los límites del REI específicos de cada estado.</a:t>
            </a:r>
            <a:endParaRPr lang="es-AR" sz="1100" kern="1200" dirty="0">
              <a:solidFill>
                <a:schemeClr val="tx1"/>
              </a:solidFill>
              <a:effectLst/>
              <a:latin typeface="+mn-lt"/>
              <a:ea typeface="+mn-ea"/>
              <a:cs typeface="+mn-cs"/>
            </a:endParaRPr>
          </a:p>
          <a:p>
            <a:pPr marL="0" indent="0">
              <a:buFont typeface="+mj-lt"/>
              <a:buNone/>
            </a:pP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94</a:t>
            </a:fld>
            <a:endParaRPr lang="en-US" dirty="0">
              <a:solidFill>
                <a:prstClr val="black"/>
              </a:solidFill>
            </a:endParaRPr>
          </a:p>
        </p:txBody>
      </p:sp>
    </p:spTree>
    <p:extLst>
      <p:ext uri="{BB962C8B-B14F-4D97-AF65-F5344CB8AC3E}">
        <p14:creationId xmlns:p14="http://schemas.microsoft.com/office/powerpoint/2010/main" val="39256451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lvl="0"/>
            <a:r>
              <a:rPr lang="es-US" sz="1100" kern="1200" dirty="0">
                <a:solidFill>
                  <a:schemeClr val="tx1"/>
                </a:solidFill>
                <a:effectLst/>
                <a:latin typeface="+mn-lt"/>
                <a:ea typeface="+mn-ea"/>
                <a:cs typeface="+mn-cs"/>
              </a:rPr>
              <a:t>La sección Instrucciones de uso le proporciona datos sobre las plagas que controlará el producto, los sitios donde puede aplicarse el producto, las tasas de aplicación, las instrucciones de mezclado, el equipo que puede o no puede usarse y las restricciones de aplicación. </a:t>
            </a:r>
            <a:endParaRPr lang="es-AR" sz="1100" kern="1200" dirty="0">
              <a:solidFill>
                <a:schemeClr val="tx1"/>
              </a:solidFill>
              <a:effectLst/>
              <a:latin typeface="+mn-lt"/>
              <a:ea typeface="+mn-ea"/>
              <a:cs typeface="+mn-cs"/>
            </a:endParaRPr>
          </a:p>
          <a:p>
            <a:r>
              <a:rPr lang="es-US" sz="1100" kern="1200" dirty="0">
                <a:solidFill>
                  <a:schemeClr val="tx1"/>
                </a:solidFill>
                <a:effectLst/>
                <a:latin typeface="+mn-lt"/>
                <a:ea typeface="+mn-ea"/>
                <a:cs typeface="+mn-cs"/>
              </a:rPr>
              <a:t> </a:t>
            </a:r>
            <a:endParaRPr lang="es-AR" sz="1100" kern="1200" dirty="0">
              <a:solidFill>
                <a:schemeClr val="tx1"/>
              </a:solidFill>
              <a:effectLst/>
              <a:latin typeface="+mn-lt"/>
              <a:ea typeface="+mn-ea"/>
              <a:cs typeface="+mn-cs"/>
            </a:endParaRPr>
          </a:p>
          <a:p>
            <a:r>
              <a:rPr lang="es-US" sz="1100" b="1" kern="1200" dirty="0">
                <a:solidFill>
                  <a:schemeClr val="tx1"/>
                </a:solidFill>
                <a:effectLst/>
                <a:latin typeface="+mn-lt"/>
                <a:ea typeface="+mn-ea"/>
                <a:cs typeface="+mn-cs"/>
              </a:rPr>
              <a:t>Notas para los instructores de manipuladores de pesticidas:</a:t>
            </a:r>
            <a:endParaRPr lang="es-AR" sz="1100" kern="1200" dirty="0">
              <a:solidFill>
                <a:schemeClr val="tx1"/>
              </a:solidFill>
              <a:effectLst/>
              <a:latin typeface="+mn-lt"/>
              <a:ea typeface="+mn-ea"/>
              <a:cs typeface="+mn-cs"/>
            </a:endParaRPr>
          </a:p>
          <a:p>
            <a:pPr lvl="0"/>
            <a:r>
              <a:rPr lang="es-US" sz="1100" kern="1200" dirty="0">
                <a:solidFill>
                  <a:schemeClr val="tx1"/>
                </a:solidFill>
                <a:effectLst/>
                <a:latin typeface="+mn-lt"/>
                <a:ea typeface="+mn-ea"/>
                <a:cs typeface="+mn-cs"/>
              </a:rPr>
              <a:t>Para un manipulador de pesticidas, es ilegal superar la tasa máxima que se indica en la etiqueta. Además, es ilegal aplicar un pesticida en un sitio o cultivo que no aparece indicado en la etiqueta. Si bien no es ilegal aplicar el pesticida por debajo de la tasa de aplicación que se indica o a una plaga que no está incluida en la etiqueta, no es aconsejable porque el producto podría no tener una acción adecuada y la plaga podría desarrollar resistencia al pesticida. Por otra parte, es una pérdida de tiempo, dinero y producto. Los empleadores agrícolas y manipuladores de pesticidas deberían comunicarse con el fabricante del producto si necesitan alguna aclaración con respecto a la mezcla o las instrucciones de aplicación, o si tienen preguntas sobre otros productos que estén disponibles para una plaga o sitio en particular.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95</a:t>
            </a:fld>
            <a:endParaRPr lang="en-US" dirty="0">
              <a:solidFill>
                <a:prstClr val="black"/>
              </a:solidFill>
            </a:endParaRPr>
          </a:p>
        </p:txBody>
      </p:sp>
    </p:spTree>
    <p:extLst>
      <p:ext uri="{BB962C8B-B14F-4D97-AF65-F5344CB8AC3E}">
        <p14:creationId xmlns:p14="http://schemas.microsoft.com/office/powerpoint/2010/main" val="25800181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lvl="0"/>
            <a:r>
              <a:rPr lang="es-US" sz="1100" kern="1200" dirty="0">
                <a:solidFill>
                  <a:schemeClr val="tx1"/>
                </a:solidFill>
                <a:effectLst/>
                <a:latin typeface="+mn-lt"/>
                <a:ea typeface="+mn-ea"/>
                <a:cs typeface="+mn-cs"/>
              </a:rPr>
              <a:t>Las instrucciones de almacenamiento y desecho suelen encontrarse al final de la etiqueta. Pueden incluir un intervalo de temperaturas de almacenamiento o advertencias sobre el almacenamiento del pesticida cerca de fertilizantes, alimentos o en un recipiente que no sea el original. </a:t>
            </a:r>
            <a:endParaRPr lang="es-AR" sz="1100" kern="1200" dirty="0">
              <a:solidFill>
                <a:schemeClr val="tx1"/>
              </a:solidFill>
              <a:effectLst/>
              <a:latin typeface="+mn-lt"/>
              <a:ea typeface="+mn-ea"/>
              <a:cs typeface="+mn-cs"/>
            </a:endParaRPr>
          </a:p>
          <a:p>
            <a:r>
              <a:rPr lang="es-US" sz="1100" kern="1200" dirty="0">
                <a:solidFill>
                  <a:schemeClr val="tx1"/>
                </a:solidFill>
                <a:effectLst/>
                <a:latin typeface="+mn-lt"/>
                <a:ea typeface="+mn-ea"/>
                <a:cs typeface="+mn-cs"/>
              </a:rPr>
              <a:t> </a:t>
            </a:r>
            <a:endParaRPr lang="es-AR" sz="1100" kern="1200" dirty="0">
              <a:solidFill>
                <a:schemeClr val="tx1"/>
              </a:solidFill>
              <a:effectLst/>
              <a:latin typeface="+mn-lt"/>
              <a:ea typeface="+mn-ea"/>
              <a:cs typeface="+mn-cs"/>
            </a:endParaRPr>
          </a:p>
          <a:p>
            <a:r>
              <a:rPr lang="es-US" sz="1100" b="1" kern="1200" dirty="0">
                <a:solidFill>
                  <a:schemeClr val="tx1"/>
                </a:solidFill>
                <a:effectLst/>
                <a:latin typeface="+mn-lt"/>
                <a:ea typeface="+mn-ea"/>
                <a:cs typeface="+mn-cs"/>
              </a:rPr>
              <a:t>Notas para los instructores de manipuladores de pesticidas:</a:t>
            </a:r>
            <a:endParaRPr lang="es-AR" sz="1100" kern="1200" dirty="0">
              <a:solidFill>
                <a:schemeClr val="tx1"/>
              </a:solidFill>
              <a:effectLst/>
              <a:latin typeface="+mn-lt"/>
              <a:ea typeface="+mn-ea"/>
              <a:cs typeface="+mn-cs"/>
            </a:endParaRPr>
          </a:p>
          <a:p>
            <a:pPr lvl="0"/>
            <a:r>
              <a:rPr lang="es-US" sz="1100" kern="1200" dirty="0">
                <a:solidFill>
                  <a:schemeClr val="tx1"/>
                </a:solidFill>
                <a:effectLst/>
                <a:latin typeface="+mn-lt"/>
                <a:ea typeface="+mn-ea"/>
                <a:cs typeface="+mn-cs"/>
              </a:rPr>
              <a:t>Las regulaciones de almacenamiento y desecho pueden variar entre estados o condados. Los empleadores agrícolas deben consultar con la agencia regulatoria de pesticidas local para conocer más regulaciones de almacenamiento y desecho, servicios de reciclado de contenedores y programas de recolección de pesticidas sin utilizar. </a:t>
            </a:r>
            <a:endParaRPr lang="es-AR" sz="1100" kern="1200" dirty="0">
              <a:solidFill>
                <a:schemeClr val="tx1"/>
              </a:solidFill>
              <a:effectLst/>
              <a:latin typeface="+mn-lt"/>
              <a:ea typeface="+mn-ea"/>
              <a:cs typeface="+mn-cs"/>
            </a:endParaRPr>
          </a:p>
          <a:p>
            <a:pPr lvl="0"/>
            <a:r>
              <a:rPr lang="es-US" sz="1100" kern="1200" dirty="0">
                <a:solidFill>
                  <a:schemeClr val="tx1"/>
                </a:solidFill>
                <a:effectLst/>
                <a:latin typeface="+mn-lt"/>
                <a:ea typeface="+mn-ea"/>
                <a:cs typeface="+mn-cs"/>
              </a:rPr>
              <a:t>La Alianza de Administración de Pesticidas (TPSA) tiene una base de datos de contactos para el desecho de pesticidas en cada estado y ofrece información sobre las empresas de reciclado de envases de pesticidas que funcionan en cada estado en </a:t>
            </a:r>
            <a:r>
              <a:rPr lang="es-US" sz="1100" u="sng" kern="1200" dirty="0">
                <a:solidFill>
                  <a:schemeClr val="tx1"/>
                </a:solidFill>
                <a:effectLst/>
                <a:latin typeface="+mn-lt"/>
                <a:ea typeface="+mn-ea"/>
                <a:cs typeface="+mn-cs"/>
                <a:hlinkClick r:id="rId3"/>
              </a:rPr>
              <a:t>http://tpsalliance.org/</a:t>
            </a:r>
            <a:r>
              <a:rPr lang="es-US" sz="1100" kern="1200" dirty="0">
                <a:solidFill>
                  <a:schemeClr val="tx1"/>
                </a:solidFill>
                <a:effectLst/>
                <a:latin typeface="+mn-lt"/>
                <a:ea typeface="+mn-ea"/>
                <a:cs typeface="+mn-cs"/>
              </a:rPr>
              <a:t>.</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96</a:t>
            </a:fld>
            <a:endParaRPr lang="en-US" dirty="0">
              <a:solidFill>
                <a:prstClr val="black"/>
              </a:solidFill>
            </a:endParaRPr>
          </a:p>
        </p:txBody>
      </p:sp>
    </p:spTree>
    <p:extLst>
      <p:ext uri="{BB962C8B-B14F-4D97-AF65-F5344CB8AC3E}">
        <p14:creationId xmlns:p14="http://schemas.microsoft.com/office/powerpoint/2010/main" val="418496440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kern="1200" dirty="0">
                <a:solidFill>
                  <a:schemeClr val="tx1"/>
                </a:solidFill>
                <a:effectLst/>
                <a:latin typeface="+mn-lt"/>
                <a:ea typeface="+mn-ea"/>
                <a:cs typeface="+mn-cs"/>
              </a:rPr>
              <a:t>Para minimizar su exposición, la de otras personas y el medio ambiente, debe manipular los pesticidas de manera segura.</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97</a:t>
            </a:fld>
            <a:endParaRPr lang="en-US" dirty="0"/>
          </a:p>
        </p:txBody>
      </p:sp>
    </p:spTree>
    <p:extLst>
      <p:ext uri="{BB962C8B-B14F-4D97-AF65-F5344CB8AC3E}">
        <p14:creationId xmlns:p14="http://schemas.microsoft.com/office/powerpoint/2010/main" val="334912900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lvl="0"/>
            <a:r>
              <a:rPr lang="es-US" sz="1100" kern="1200" dirty="0">
                <a:solidFill>
                  <a:schemeClr val="tx1"/>
                </a:solidFill>
                <a:effectLst/>
                <a:latin typeface="+mn-lt"/>
                <a:ea typeface="+mn-ea"/>
                <a:cs typeface="+mn-cs"/>
              </a:rPr>
              <a:t>Elimine o reduzca la exposición a pesticidas durante la mezcla, carga, limpieza y aplicación de pesticidas. Siempre lea la etiqueta del pesticida para obtener información sobre el equipo de protección personal requerido.</a:t>
            </a:r>
            <a:endParaRPr lang="es-AR" sz="1100" kern="1200" dirty="0">
              <a:solidFill>
                <a:schemeClr val="tx1"/>
              </a:solidFill>
              <a:effectLst/>
              <a:latin typeface="+mn-lt"/>
              <a:ea typeface="+mn-ea"/>
              <a:cs typeface="+mn-cs"/>
            </a:endParaRPr>
          </a:p>
          <a:p>
            <a:pPr lvl="0"/>
            <a:r>
              <a:rPr lang="es-US" sz="1100" kern="1200" dirty="0">
                <a:solidFill>
                  <a:schemeClr val="tx1"/>
                </a:solidFill>
                <a:effectLst/>
                <a:latin typeface="+mn-lt"/>
                <a:ea typeface="+mn-ea"/>
                <a:cs typeface="+mn-cs"/>
              </a:rPr>
              <a:t>Para asegurarse de que el producto se aplique de manera segura y precisa, debe estar atento durante toda la tarea de aplicación y controlar de manera frecuente el área y el equipo de aplicación para garantizar que:</a:t>
            </a:r>
            <a:endParaRPr lang="es-AR" sz="1100" kern="1200" dirty="0">
              <a:solidFill>
                <a:schemeClr val="tx1"/>
              </a:solidFill>
              <a:effectLst/>
              <a:latin typeface="+mn-lt"/>
              <a:ea typeface="+mn-ea"/>
              <a:cs typeface="+mn-cs"/>
            </a:endParaRPr>
          </a:p>
          <a:p>
            <a:pPr lvl="1"/>
            <a:r>
              <a:rPr lang="es-US" sz="1100" kern="1200" dirty="0">
                <a:solidFill>
                  <a:schemeClr val="tx1"/>
                </a:solidFill>
                <a:effectLst/>
                <a:latin typeface="+mn-lt"/>
                <a:ea typeface="+mn-ea"/>
                <a:cs typeface="+mn-cs"/>
              </a:rPr>
              <a:t>el pesticida esté alcanzando el sitio objetivo;</a:t>
            </a:r>
            <a:endParaRPr lang="es-AR" sz="1100" kern="1200" dirty="0">
              <a:solidFill>
                <a:schemeClr val="tx1"/>
              </a:solidFill>
              <a:effectLst/>
              <a:latin typeface="+mn-lt"/>
              <a:ea typeface="+mn-ea"/>
              <a:cs typeface="+mn-cs"/>
            </a:endParaRPr>
          </a:p>
          <a:p>
            <a:pPr lvl="1"/>
            <a:r>
              <a:rPr lang="es-US" sz="1100" kern="1200" dirty="0">
                <a:solidFill>
                  <a:schemeClr val="tx1"/>
                </a:solidFill>
                <a:effectLst/>
                <a:latin typeface="+mn-lt"/>
                <a:ea typeface="+mn-ea"/>
                <a:cs typeface="+mn-cs"/>
              </a:rPr>
              <a:t>el equipo esté brindando una buena cobertura y una distribución pareja;</a:t>
            </a:r>
            <a:endParaRPr lang="es-AR" sz="1100" kern="1200" dirty="0">
              <a:solidFill>
                <a:schemeClr val="tx1"/>
              </a:solidFill>
              <a:effectLst/>
              <a:latin typeface="+mn-lt"/>
              <a:ea typeface="+mn-ea"/>
              <a:cs typeface="+mn-cs"/>
            </a:endParaRPr>
          </a:p>
          <a:p>
            <a:pPr lvl="1"/>
            <a:r>
              <a:rPr lang="es-US" sz="1100" kern="1200" dirty="0">
                <a:solidFill>
                  <a:schemeClr val="tx1"/>
                </a:solidFill>
                <a:effectLst/>
                <a:latin typeface="+mn-lt"/>
                <a:ea typeface="+mn-ea"/>
                <a:cs typeface="+mn-cs"/>
              </a:rPr>
              <a:t>las mezclas de los tanques se agiten adecuadamente, parezcan uniformes y no se separen ni se agrupen;</a:t>
            </a:r>
            <a:endParaRPr lang="es-AR" sz="1100" kern="1200" dirty="0">
              <a:solidFill>
                <a:schemeClr val="tx1"/>
              </a:solidFill>
              <a:effectLst/>
              <a:latin typeface="+mn-lt"/>
              <a:ea typeface="+mn-ea"/>
              <a:cs typeface="+mn-cs"/>
            </a:endParaRPr>
          </a:p>
          <a:p>
            <a:pPr lvl="1"/>
            <a:r>
              <a:rPr lang="es-US" sz="1100" kern="1200" dirty="0">
                <a:solidFill>
                  <a:schemeClr val="tx1"/>
                </a:solidFill>
                <a:effectLst/>
                <a:latin typeface="+mn-lt"/>
                <a:ea typeface="+mn-ea"/>
                <a:cs typeface="+mn-cs"/>
              </a:rPr>
              <a:t>las mangueras, válvulas, boquillas, tolvas y otras piezas del equipo estén funcionando correctamente.</a:t>
            </a:r>
            <a:endParaRPr lang="es-AR" sz="1100" kern="1200" dirty="0">
              <a:solidFill>
                <a:schemeClr val="tx1"/>
              </a:solidFill>
              <a:effectLst/>
              <a:latin typeface="+mn-lt"/>
              <a:ea typeface="+mn-ea"/>
              <a:cs typeface="+mn-cs"/>
            </a:endParaRPr>
          </a:p>
          <a:p>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98</a:t>
            </a:fld>
            <a:endParaRPr lang="en-US" dirty="0">
              <a:solidFill>
                <a:prstClr val="black"/>
              </a:solidFill>
            </a:endParaRPr>
          </a:p>
        </p:txBody>
      </p:sp>
    </p:spTree>
    <p:extLst>
      <p:ext uri="{BB962C8B-B14F-4D97-AF65-F5344CB8AC3E}">
        <p14:creationId xmlns:p14="http://schemas.microsoft.com/office/powerpoint/2010/main" val="14581448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Información obligatoria que debe tratarse: </a:t>
            </a:r>
            <a:endParaRPr lang="es-AR" sz="1100" kern="1200" dirty="0">
              <a:solidFill>
                <a:schemeClr val="tx1"/>
              </a:solidFill>
              <a:effectLst/>
              <a:latin typeface="+mn-lt"/>
              <a:ea typeface="+mn-ea"/>
              <a:cs typeface="+mn-cs"/>
            </a:endParaRPr>
          </a:p>
          <a:p>
            <a:pPr lvl="0"/>
            <a:r>
              <a:rPr lang="es-US" sz="1100" kern="1200" dirty="0">
                <a:solidFill>
                  <a:schemeClr val="tx1"/>
                </a:solidFill>
                <a:effectLst/>
                <a:latin typeface="+mn-lt"/>
                <a:ea typeface="+mn-ea"/>
                <a:cs typeface="+mn-cs"/>
              </a:rPr>
              <a:t>Consulte a su empleador sobre cuál es el lugar para mezclar y cargar pesticidas sin riesgos. No mezcle ni cargue pesticidas cerca de un estanque, arroyo, pozo ni dique. </a:t>
            </a:r>
            <a:endParaRPr lang="es-AR" sz="1100" kern="1200" dirty="0">
              <a:solidFill>
                <a:schemeClr val="tx1"/>
              </a:solidFill>
              <a:effectLst/>
              <a:latin typeface="+mn-lt"/>
              <a:ea typeface="+mn-ea"/>
              <a:cs typeface="+mn-cs"/>
            </a:endParaRPr>
          </a:p>
          <a:p>
            <a:pPr lvl="0"/>
            <a:r>
              <a:rPr lang="es-US" sz="1100" kern="1200" dirty="0">
                <a:solidFill>
                  <a:schemeClr val="tx1"/>
                </a:solidFill>
                <a:effectLst/>
                <a:latin typeface="+mn-lt"/>
                <a:ea typeface="+mn-ea"/>
                <a:cs typeface="+mn-cs"/>
              </a:rPr>
              <a:t>No manipule pesticidas cerca de animales ni alimentos.</a:t>
            </a:r>
            <a:endParaRPr lang="es-AR" sz="1100" kern="1200" dirty="0">
              <a:solidFill>
                <a:schemeClr val="tx1"/>
              </a:solidFill>
              <a:effectLst/>
              <a:latin typeface="+mn-lt"/>
              <a:ea typeface="+mn-ea"/>
              <a:cs typeface="+mn-cs"/>
            </a:endParaRPr>
          </a:p>
          <a:p>
            <a:pPr lvl="0"/>
            <a:r>
              <a:rPr lang="es-US" sz="1100" kern="1200" dirty="0">
                <a:solidFill>
                  <a:schemeClr val="tx1"/>
                </a:solidFill>
                <a:effectLst/>
                <a:latin typeface="+mn-lt"/>
                <a:ea typeface="+mn-ea"/>
                <a:cs typeface="+mn-cs"/>
              </a:rPr>
              <a:t>Siga con atención todas las instrucciones de mezcla y carga que aparecen en la etiqueta del pesticida. </a:t>
            </a:r>
            <a:endParaRPr lang="es-AR" sz="1100" kern="1200" dirty="0">
              <a:solidFill>
                <a:schemeClr val="tx1"/>
              </a:solidFill>
              <a:effectLst/>
              <a:latin typeface="+mn-lt"/>
              <a:ea typeface="+mn-ea"/>
              <a:cs typeface="+mn-cs"/>
            </a:endParaRPr>
          </a:p>
          <a:p>
            <a:pPr lvl="0"/>
            <a:r>
              <a:rPr lang="es-US" sz="1100" kern="1200" dirty="0">
                <a:solidFill>
                  <a:schemeClr val="tx1"/>
                </a:solidFill>
                <a:effectLst/>
                <a:latin typeface="+mn-lt"/>
                <a:ea typeface="+mn-ea"/>
                <a:cs typeface="+mn-cs"/>
              </a:rPr>
              <a:t>Lea la SDS para conocer más precauciones de seguridad.</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99</a:t>
            </a:fld>
            <a:endParaRPr lang="en-US" dirty="0">
              <a:solidFill>
                <a:prstClr val="black"/>
              </a:solidFill>
            </a:endParaRPr>
          </a:p>
        </p:txBody>
      </p:sp>
    </p:spTree>
    <p:extLst>
      <p:ext uri="{BB962C8B-B14F-4D97-AF65-F5344CB8AC3E}">
        <p14:creationId xmlns:p14="http://schemas.microsoft.com/office/powerpoint/2010/main" val="1223384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CB9217-4E0D-4782-95E7-362556BECB5F}" type="datetime1">
              <a:rPr lang="en-US" smtClean="0"/>
              <a:t>6/26/2017</a:t>
            </a:fld>
            <a:endParaRPr lang="en-US" dirty="0"/>
          </a:p>
        </p:txBody>
      </p:sp>
      <p:sp>
        <p:nvSpPr>
          <p:cNvPr id="5" name="Footer Placeholder 4"/>
          <p:cNvSpPr>
            <a:spLocks noGrp="1"/>
          </p:cNvSpPr>
          <p:nvPr>
            <p:ph type="ftr" sz="quarter" idx="11"/>
          </p:nvPr>
        </p:nvSpPr>
        <p:spPr/>
        <p:txBody>
          <a:bodyPr/>
          <a:lstStyle/>
          <a:p>
            <a:r>
              <a:rPr lang="en-US"/>
              <a:t>WPS Handler Training Section 5</a:t>
            </a:r>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9386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490685-DBF7-467A-8FBD-C504A2087AF4}" type="datetime1">
              <a:rPr lang="en-US" smtClean="0"/>
              <a:t>6/26/2017</a:t>
            </a:fld>
            <a:endParaRPr lang="en-US" dirty="0"/>
          </a:p>
        </p:txBody>
      </p:sp>
      <p:sp>
        <p:nvSpPr>
          <p:cNvPr id="5" name="Footer Placeholder 4"/>
          <p:cNvSpPr>
            <a:spLocks noGrp="1"/>
          </p:cNvSpPr>
          <p:nvPr>
            <p:ph type="ftr" sz="quarter" idx="11"/>
          </p:nvPr>
        </p:nvSpPr>
        <p:spPr/>
        <p:txBody>
          <a:bodyPr/>
          <a:lstStyle/>
          <a:p>
            <a:r>
              <a:rPr lang="en-US"/>
              <a:t>WPS Handler Training Section 5</a:t>
            </a:r>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5783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CC46A1-9FF3-4842-973F-7AC8CBC593ED}" type="datetime1">
              <a:rPr lang="en-US" smtClean="0"/>
              <a:t>6/26/2017</a:t>
            </a:fld>
            <a:endParaRPr lang="en-US" dirty="0"/>
          </a:p>
        </p:txBody>
      </p:sp>
      <p:sp>
        <p:nvSpPr>
          <p:cNvPr id="5" name="Footer Placeholder 4"/>
          <p:cNvSpPr>
            <a:spLocks noGrp="1"/>
          </p:cNvSpPr>
          <p:nvPr>
            <p:ph type="ftr" sz="quarter" idx="11"/>
          </p:nvPr>
        </p:nvSpPr>
        <p:spPr/>
        <p:txBody>
          <a:bodyPr/>
          <a:lstStyle/>
          <a:p>
            <a:r>
              <a:rPr lang="en-US"/>
              <a:t>WPS Handler Training Section 5</a:t>
            </a:r>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3780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0EFA0E3-21D5-4D92-8258-BCFFA0CC33AB}" type="datetime1">
              <a:rPr lang="en-US" smtClean="0">
                <a:solidFill>
                  <a:prstClr val="black">
                    <a:tint val="75000"/>
                  </a:prstClr>
                </a:solidFill>
              </a:rPr>
              <a:t>6/26/2017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WPS Handler Training Section 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Tree>
    <p:extLst>
      <p:ext uri="{BB962C8B-B14F-4D97-AF65-F5344CB8AC3E}">
        <p14:creationId xmlns:p14="http://schemas.microsoft.com/office/powerpoint/2010/main" val="385713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03223E-095C-462A-AFC4-3FFE152873D6}" type="datetime1">
              <a:rPr lang="en-US" smtClean="0">
                <a:solidFill>
                  <a:prstClr val="black">
                    <a:tint val="75000"/>
                  </a:prstClr>
                </a:solidFill>
              </a:rPr>
              <a:t>6/26/2017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WPS Handler Training Section 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226978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1FE54C-7E29-4090-94F2-03CAF1B9547F}" type="datetime1">
              <a:rPr lang="en-US" smtClean="0">
                <a:solidFill>
                  <a:prstClr val="black">
                    <a:tint val="75000"/>
                  </a:prstClr>
                </a:solidFill>
              </a:rPr>
              <a:t>6/26/2017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WPS Handler Training Section 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249460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1D8669-457A-4239-A573-EE1CD7B5AE36}" type="datetime1">
              <a:rPr lang="en-US" smtClean="0">
                <a:solidFill>
                  <a:prstClr val="black">
                    <a:tint val="75000"/>
                  </a:prstClr>
                </a:solidFill>
              </a:rPr>
              <a:t>6/26/2017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WPS Handler Training Section 5</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162512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121532-FBE2-49AD-A4D9-D1301055913C}" type="datetime1">
              <a:rPr lang="en-US" smtClean="0">
                <a:solidFill>
                  <a:prstClr val="black">
                    <a:tint val="75000"/>
                  </a:prstClr>
                </a:solidFill>
              </a:rPr>
              <a:t>6/26/2017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WPS Handler Training Section 5</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10" name="Rectangle 9"/>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380081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6A7639-8B95-4C2B-9149-79400681CAE2}" type="datetime1">
              <a:rPr lang="en-US" smtClean="0">
                <a:solidFill>
                  <a:prstClr val="black">
                    <a:tint val="75000"/>
                  </a:prstClr>
                </a:solidFill>
              </a:rPr>
              <a:t>6/26/2017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WPS Handler Training Section 5</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6" name="Rectangle 5"/>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636859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8A84C-A90F-4B7E-BF3F-96187127322B}" type="datetime1">
              <a:rPr lang="en-US" smtClean="0">
                <a:solidFill>
                  <a:prstClr val="black">
                    <a:tint val="75000"/>
                  </a:prstClr>
                </a:solidFill>
              </a:rPr>
              <a:t>6/26/2017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WPS Handler Training Section 5</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5" name="Rectangle 4"/>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903255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B57B29-67B4-4380-9513-D626B1B9D113}" type="datetime1">
              <a:rPr lang="en-US" smtClean="0">
                <a:solidFill>
                  <a:prstClr val="black">
                    <a:tint val="75000"/>
                  </a:prstClr>
                </a:solidFill>
              </a:rPr>
              <a:t>6/26/2017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WPS Handler Training Section 5</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18321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ADA834-A5A9-4EBE-B955-9245405B3B98}" type="datetime1">
              <a:rPr lang="en-US" smtClean="0"/>
              <a:t>6/26/2017</a:t>
            </a:fld>
            <a:endParaRPr lang="en-US" dirty="0"/>
          </a:p>
        </p:txBody>
      </p:sp>
      <p:sp>
        <p:nvSpPr>
          <p:cNvPr id="5" name="Footer Placeholder 4"/>
          <p:cNvSpPr>
            <a:spLocks noGrp="1"/>
          </p:cNvSpPr>
          <p:nvPr>
            <p:ph type="ftr" sz="quarter" idx="11"/>
          </p:nvPr>
        </p:nvSpPr>
        <p:spPr/>
        <p:txBody>
          <a:bodyPr/>
          <a:lstStyle/>
          <a:p>
            <a:r>
              <a:rPr lang="en-US"/>
              <a:t>WPS Handler Training Section 5</a:t>
            </a:r>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3820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292D45-0EA8-40CA-B331-2B11768A851C}" type="datetime1">
              <a:rPr lang="en-US" smtClean="0">
                <a:solidFill>
                  <a:prstClr val="black">
                    <a:tint val="75000"/>
                  </a:prstClr>
                </a:solidFill>
              </a:rPr>
              <a:t>6/26/2017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WPS Handler Training Section 5</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094659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446CA8-0B65-4F1F-9D9E-22698F488A38}" type="datetime1">
              <a:rPr lang="en-US" smtClean="0">
                <a:solidFill>
                  <a:prstClr val="black">
                    <a:tint val="75000"/>
                  </a:prstClr>
                </a:solidFill>
              </a:rPr>
              <a:t>6/26/2017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WPS Handler Training Section 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041504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D7E3FB-D784-43D2-A0DD-6AB95B01FA59}" type="datetime1">
              <a:rPr lang="en-US" smtClean="0">
                <a:solidFill>
                  <a:prstClr val="black">
                    <a:tint val="75000"/>
                  </a:prstClr>
                </a:solidFill>
              </a:rPr>
              <a:t>6/26/2017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WPS Handler Training Section 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953182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070B81-042A-4D16-9664-1D23D7F064A2}" type="datetime1">
              <a:rPr lang="en-US" smtClean="0"/>
              <a:t>6/26/2017</a:t>
            </a:fld>
            <a:endParaRPr lang="en-US" dirty="0"/>
          </a:p>
        </p:txBody>
      </p:sp>
      <p:sp>
        <p:nvSpPr>
          <p:cNvPr id="5" name="Footer Placeholder 4"/>
          <p:cNvSpPr>
            <a:spLocks noGrp="1"/>
          </p:cNvSpPr>
          <p:nvPr>
            <p:ph type="ftr" sz="quarter" idx="11"/>
          </p:nvPr>
        </p:nvSpPr>
        <p:spPr/>
        <p:txBody>
          <a:bodyPr/>
          <a:lstStyle/>
          <a:p>
            <a:r>
              <a:rPr lang="en-US"/>
              <a:t>WPS Handler Training Section 5</a:t>
            </a:r>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722580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418DDD-B8FD-4FA4-B73D-733AC9F94B9E}" type="datetime1">
              <a:rPr lang="en-US" smtClean="0"/>
              <a:t>6/26/2017</a:t>
            </a:fld>
            <a:endParaRPr lang="en-US" dirty="0"/>
          </a:p>
        </p:txBody>
      </p:sp>
      <p:sp>
        <p:nvSpPr>
          <p:cNvPr id="6" name="Footer Placeholder 5"/>
          <p:cNvSpPr>
            <a:spLocks noGrp="1"/>
          </p:cNvSpPr>
          <p:nvPr>
            <p:ph type="ftr" sz="quarter" idx="11"/>
          </p:nvPr>
        </p:nvSpPr>
        <p:spPr/>
        <p:txBody>
          <a:bodyPr/>
          <a:lstStyle/>
          <a:p>
            <a:r>
              <a:rPr lang="en-US"/>
              <a:t>WPS Handler Training Section 5</a:t>
            </a:r>
            <a:endParaRPr lang="en-US" dirty="0"/>
          </a:p>
        </p:txBody>
      </p:sp>
      <p:sp>
        <p:nvSpPr>
          <p:cNvPr id="7" name="Slide Number Placeholder 6"/>
          <p:cNvSpPr>
            <a:spLocks noGrp="1"/>
          </p:cNvSpPr>
          <p:nvPr>
            <p:ph type="sldNum" sz="quarter" idx="12"/>
          </p:nvPr>
        </p:nvSpPr>
        <p:spPr/>
        <p:txBody>
          <a:bodyPr/>
          <a:lstStyle/>
          <a:p>
            <a:fld id="{0865BFEB-274E-794C-90ED-8586E9077A25}" type="slidenum">
              <a:rPr lang="en-US" smtClean="0"/>
              <a:t>‹#›</a:t>
            </a:fld>
            <a:endParaRPr lang="en-US" dirty="0"/>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75922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AD1A79-8151-48A7-BE11-5BF52D7C55D8}" type="datetime1">
              <a:rPr lang="en-US" smtClean="0"/>
              <a:t>6/26/2017</a:t>
            </a:fld>
            <a:endParaRPr lang="en-US" dirty="0"/>
          </a:p>
        </p:txBody>
      </p:sp>
      <p:sp>
        <p:nvSpPr>
          <p:cNvPr id="8" name="Footer Placeholder 7"/>
          <p:cNvSpPr>
            <a:spLocks noGrp="1"/>
          </p:cNvSpPr>
          <p:nvPr>
            <p:ph type="ftr" sz="quarter" idx="11"/>
          </p:nvPr>
        </p:nvSpPr>
        <p:spPr/>
        <p:txBody>
          <a:bodyPr/>
          <a:lstStyle/>
          <a:p>
            <a:r>
              <a:rPr lang="en-US"/>
              <a:t>WPS Handler Training Section 5</a:t>
            </a:r>
            <a:endParaRPr lang="en-US" dirty="0"/>
          </a:p>
        </p:txBody>
      </p:sp>
      <p:sp>
        <p:nvSpPr>
          <p:cNvPr id="9" name="Slide Number Placeholder 8"/>
          <p:cNvSpPr>
            <a:spLocks noGrp="1"/>
          </p:cNvSpPr>
          <p:nvPr>
            <p:ph type="sldNum" sz="quarter" idx="12"/>
          </p:nvPr>
        </p:nvSpPr>
        <p:spPr/>
        <p:txBody>
          <a:bodyPr/>
          <a:lstStyle/>
          <a:p>
            <a:fld id="{0865BFEB-274E-794C-90ED-8586E9077A25}" type="slidenum">
              <a:rPr lang="en-US" smtClean="0"/>
              <a:t>‹#›</a:t>
            </a:fld>
            <a:endParaRPr lang="en-US" dirty="0"/>
          </a:p>
        </p:txBody>
      </p:sp>
      <p:sp>
        <p:nvSpPr>
          <p:cNvPr id="10" name="Rectangle 9"/>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35286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C1239B-0346-40B9-AF38-DFBEA37C380B}" type="datetime1">
              <a:rPr lang="en-US" smtClean="0"/>
              <a:t>6/26/2017</a:t>
            </a:fld>
            <a:endParaRPr lang="en-US" dirty="0"/>
          </a:p>
        </p:txBody>
      </p:sp>
      <p:sp>
        <p:nvSpPr>
          <p:cNvPr id="4" name="Footer Placeholder 3"/>
          <p:cNvSpPr>
            <a:spLocks noGrp="1"/>
          </p:cNvSpPr>
          <p:nvPr>
            <p:ph type="ftr" sz="quarter" idx="11"/>
          </p:nvPr>
        </p:nvSpPr>
        <p:spPr/>
        <p:txBody>
          <a:bodyPr/>
          <a:lstStyle/>
          <a:p>
            <a:r>
              <a:rPr lang="en-US"/>
              <a:t>WPS Handler Training Section 5</a:t>
            </a:r>
            <a:endParaRPr lang="en-US" dirty="0"/>
          </a:p>
        </p:txBody>
      </p:sp>
      <p:sp>
        <p:nvSpPr>
          <p:cNvPr id="5" name="Slide Number Placeholder 4"/>
          <p:cNvSpPr>
            <a:spLocks noGrp="1"/>
          </p:cNvSpPr>
          <p:nvPr>
            <p:ph type="sldNum" sz="quarter" idx="12"/>
          </p:nvPr>
        </p:nvSpPr>
        <p:spPr/>
        <p:txBody>
          <a:bodyPr/>
          <a:lstStyle/>
          <a:p>
            <a:fld id="{0865BFEB-274E-794C-90ED-8586E9077A25}" type="slidenum">
              <a:rPr lang="en-US" smtClean="0"/>
              <a:t>‹#›</a:t>
            </a:fld>
            <a:endParaRPr lang="en-US" dirty="0"/>
          </a:p>
        </p:txBody>
      </p:sp>
      <p:sp>
        <p:nvSpPr>
          <p:cNvPr id="6" name="Rectangle 5"/>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523441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8521E5-09D2-4DB9-B73D-CC64410060C6}" type="datetime1">
              <a:rPr lang="en-US" smtClean="0"/>
              <a:t>6/26/2017</a:t>
            </a:fld>
            <a:endParaRPr lang="en-US" dirty="0"/>
          </a:p>
        </p:txBody>
      </p:sp>
      <p:sp>
        <p:nvSpPr>
          <p:cNvPr id="3" name="Footer Placeholder 2"/>
          <p:cNvSpPr>
            <a:spLocks noGrp="1"/>
          </p:cNvSpPr>
          <p:nvPr>
            <p:ph type="ftr" sz="quarter" idx="11"/>
          </p:nvPr>
        </p:nvSpPr>
        <p:spPr/>
        <p:txBody>
          <a:bodyPr/>
          <a:lstStyle/>
          <a:p>
            <a:r>
              <a:rPr lang="en-US"/>
              <a:t>WPS Handler Training Section 5</a:t>
            </a:r>
            <a:endParaRPr lang="en-US" dirty="0"/>
          </a:p>
        </p:txBody>
      </p:sp>
      <p:sp>
        <p:nvSpPr>
          <p:cNvPr id="4" name="Slide Number Placeholder 3"/>
          <p:cNvSpPr>
            <a:spLocks noGrp="1"/>
          </p:cNvSpPr>
          <p:nvPr>
            <p:ph type="sldNum" sz="quarter" idx="12"/>
          </p:nvPr>
        </p:nvSpPr>
        <p:spPr/>
        <p:txBody>
          <a:bodyPr/>
          <a:lstStyle/>
          <a:p>
            <a:fld id="{0865BFEB-274E-794C-90ED-8586E9077A25}" type="slidenum">
              <a:rPr lang="en-US" smtClean="0"/>
              <a:t>‹#›</a:t>
            </a:fld>
            <a:endParaRPr lang="en-US" dirty="0"/>
          </a:p>
        </p:txBody>
      </p:sp>
      <p:sp>
        <p:nvSpPr>
          <p:cNvPr id="5" name="Rectangle 4"/>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393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8B9E9B-907B-48DD-9282-AF92FDD5150E}" type="datetime1">
              <a:rPr lang="en-US" smtClean="0"/>
              <a:t>6/26/2017</a:t>
            </a:fld>
            <a:endParaRPr lang="en-US" dirty="0"/>
          </a:p>
        </p:txBody>
      </p:sp>
      <p:sp>
        <p:nvSpPr>
          <p:cNvPr id="6" name="Footer Placeholder 5"/>
          <p:cNvSpPr>
            <a:spLocks noGrp="1"/>
          </p:cNvSpPr>
          <p:nvPr>
            <p:ph type="ftr" sz="quarter" idx="11"/>
          </p:nvPr>
        </p:nvSpPr>
        <p:spPr/>
        <p:txBody>
          <a:bodyPr/>
          <a:lstStyle/>
          <a:p>
            <a:r>
              <a:rPr lang="en-US"/>
              <a:t>WPS Handler Training Section 5</a:t>
            </a:r>
            <a:endParaRPr lang="en-US" dirty="0"/>
          </a:p>
        </p:txBody>
      </p:sp>
      <p:sp>
        <p:nvSpPr>
          <p:cNvPr id="7" name="Slide Number Placeholder 6"/>
          <p:cNvSpPr>
            <a:spLocks noGrp="1"/>
          </p:cNvSpPr>
          <p:nvPr>
            <p:ph type="sldNum" sz="quarter" idx="12"/>
          </p:nvPr>
        </p:nvSpPr>
        <p:spPr/>
        <p:txBody>
          <a:bodyPr/>
          <a:lstStyle/>
          <a:p>
            <a:fld id="{0865BFEB-274E-794C-90ED-8586E9077A25}" type="slidenum">
              <a:rPr lang="en-US" smtClean="0"/>
              <a:t>‹#›</a:t>
            </a:fld>
            <a:endParaRPr lang="en-US" dirty="0"/>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268916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69B4B9-E8B8-46AD-966C-72E6881972F3}" type="datetime1">
              <a:rPr lang="en-US" smtClean="0"/>
              <a:t>6/26/2017</a:t>
            </a:fld>
            <a:endParaRPr lang="en-US" dirty="0"/>
          </a:p>
        </p:txBody>
      </p:sp>
      <p:sp>
        <p:nvSpPr>
          <p:cNvPr id="6" name="Footer Placeholder 5"/>
          <p:cNvSpPr>
            <a:spLocks noGrp="1"/>
          </p:cNvSpPr>
          <p:nvPr>
            <p:ph type="ftr" sz="quarter" idx="11"/>
          </p:nvPr>
        </p:nvSpPr>
        <p:spPr/>
        <p:txBody>
          <a:bodyPr/>
          <a:lstStyle/>
          <a:p>
            <a:r>
              <a:rPr lang="en-US"/>
              <a:t>WPS Handler Training Section 5</a:t>
            </a:r>
            <a:endParaRPr lang="en-US" dirty="0"/>
          </a:p>
        </p:txBody>
      </p:sp>
      <p:sp>
        <p:nvSpPr>
          <p:cNvPr id="7" name="Slide Number Placeholder 6"/>
          <p:cNvSpPr>
            <a:spLocks noGrp="1"/>
          </p:cNvSpPr>
          <p:nvPr>
            <p:ph type="sldNum" sz="quarter" idx="12"/>
          </p:nvPr>
        </p:nvSpPr>
        <p:spPr/>
        <p:txBody>
          <a:bodyPr/>
          <a:lstStyle/>
          <a:p>
            <a:fld id="{0865BFEB-274E-794C-90ED-8586E9077A25}" type="slidenum">
              <a:rPr lang="en-US" smtClean="0"/>
              <a:t>‹#›</a:t>
            </a:fld>
            <a:endParaRPr lang="en-US" dirty="0"/>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897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53DCAF-3F01-45C0-8D17-91D80656D567}" type="datetime1">
              <a:rPr lang="en-US" smtClean="0"/>
              <a:t>6/26/2017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WPS Handler Training Section 5</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65BFEB-274E-794C-90ED-8586E9077A25}" type="slidenum">
              <a:rPr lang="en-US" smtClean="0"/>
              <a:t>‹#›</a:t>
            </a:fld>
            <a:endParaRPr lang="en-US" dirty="0"/>
          </a:p>
        </p:txBody>
      </p:sp>
    </p:spTree>
    <p:extLst>
      <p:ext uri="{BB962C8B-B14F-4D97-AF65-F5344CB8AC3E}">
        <p14:creationId xmlns:p14="http://schemas.microsoft.com/office/powerpoint/2010/main" val="1743521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D70003-945E-4F2B-8635-B979855B5AE0}" type="datetime1">
              <a:rPr lang="en-US" smtClean="0">
                <a:solidFill>
                  <a:prstClr val="black">
                    <a:tint val="75000"/>
                  </a:prstClr>
                </a:solidFill>
              </a:rPr>
              <a:t>6/26/2017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WPS Handler Training Section 5</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9425912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6.xml"/><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4.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6.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1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7.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86.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mailto:PERCsupport@ucdavis.edu" TargetMode="External"/><Relationship Id="rId4" Type="http://schemas.openxmlformats.org/officeDocument/2006/relationships/image" Target="cid:image001.png@01D2BDBA.2EB3608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46.png"/></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2.png"/><Relationship Id="rId2" Type="http://schemas.openxmlformats.org/officeDocument/2006/relationships/notesSlide" Target="../notesSlides/notesSlide77.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1.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8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3.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4.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8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85.xml"/><Relationship Id="rId1" Type="http://schemas.openxmlformats.org/officeDocument/2006/relationships/slideLayout" Target="../slideLayouts/slideLayout1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2.jpeg"/></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6.xml"/><Relationship Id="rId1" Type="http://schemas.openxmlformats.org/officeDocument/2006/relationships/slideLayout" Target="../slideLayouts/slideLayout15.xml"/><Relationship Id="rId5" Type="http://schemas.openxmlformats.org/officeDocument/2006/relationships/image" Target="../media/image64.png"/><Relationship Id="rId4" Type="http://schemas.openxmlformats.org/officeDocument/2006/relationships/image" Target="../media/image2.jpeg"/></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9.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0.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1.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2.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9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3.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4.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5.xml"/><Relationship Id="rId1" Type="http://schemas.openxmlformats.org/officeDocument/2006/relationships/slideLayout" Target="../slideLayouts/slideLayout15.xml"/><Relationship Id="rId5" Type="http://schemas.openxmlformats.org/officeDocument/2006/relationships/image" Target="../media/image72.png"/><Relationship Id="rId4" Type="http://schemas.openxmlformats.org/officeDocument/2006/relationships/image" Target="../media/image2.jpeg"/></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6.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dirty="0"/>
              <a:t>Capacitación para manipuladores de pesticidas</a:t>
            </a:r>
          </a:p>
        </p:txBody>
      </p:sp>
      <p:sp>
        <p:nvSpPr>
          <p:cNvPr id="3" name="Subtitle 2"/>
          <p:cNvSpPr>
            <a:spLocks noGrp="1"/>
          </p:cNvSpPr>
          <p:nvPr>
            <p:ph type="subTitle" idx="1"/>
          </p:nvPr>
        </p:nvSpPr>
        <p:spPr>
          <a:xfrm>
            <a:off x="1524000" y="3602038"/>
            <a:ext cx="9144000" cy="993408"/>
          </a:xfrm>
        </p:spPr>
        <p:txBody>
          <a:bodyPr/>
          <a:lstStyle/>
          <a:p>
            <a:r>
              <a:rPr dirty="0"/>
              <a:t>Estándar para la Protección del Trabajador</a:t>
            </a:r>
            <a:br>
              <a:rPr dirty="0"/>
            </a:br>
            <a:r>
              <a:rPr dirty="0"/>
              <a:t>Capacitación para la seguridad del manipulador de pesticidas (PST)</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5"/>
          <p:cNvSpPr txBox="1">
            <a:spLocks/>
          </p:cNvSpPr>
          <p:nvPr/>
        </p:nvSpPr>
        <p:spPr>
          <a:xfrm>
            <a:off x="8270543" y="5671540"/>
            <a:ext cx="3691302" cy="5493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b="0" i="0" u="none"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2000" dirty="0"/>
              <a:t>EPA Handler </a:t>
            </a:r>
            <a:r>
              <a:rPr lang="es-US" sz="2000" dirty="0" err="1"/>
              <a:t>PST</a:t>
            </a:r>
            <a:r>
              <a:rPr lang="es-US" sz="2000" dirty="0"/>
              <a:t> </a:t>
            </a:r>
            <a:r>
              <a:rPr lang="en-US" sz="2000" dirty="0"/>
              <a:t>00018</a:t>
            </a:r>
          </a:p>
        </p:txBody>
      </p:sp>
    </p:spTree>
    <p:extLst>
      <p:ext uri="{BB962C8B-B14F-4D97-AF65-F5344CB8AC3E}">
        <p14:creationId xmlns:p14="http://schemas.microsoft.com/office/powerpoint/2010/main" val="532214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90835"/>
            <a:ext cx="6125430" cy="5125668"/>
          </a:xfrm>
          <a:prstGeom prst="rect">
            <a:avLst/>
          </a:prstGeom>
        </p:spPr>
      </p:pic>
      <p:sp>
        <p:nvSpPr>
          <p:cNvPr id="2" name="Title 1"/>
          <p:cNvSpPr>
            <a:spLocks noGrp="1"/>
          </p:cNvSpPr>
          <p:nvPr>
            <p:ph type="title"/>
          </p:nvPr>
        </p:nvSpPr>
        <p:spPr/>
        <p:txBody>
          <a:bodyPr/>
          <a:lstStyle/>
          <a:p>
            <a:r>
              <a:rPr dirty="0"/>
              <a:t>Formulaciones de pesticidas</a:t>
            </a:r>
          </a:p>
        </p:txBody>
      </p:sp>
      <p:sp>
        <p:nvSpPr>
          <p:cNvPr id="3" name="Content Placeholder 2"/>
          <p:cNvSpPr>
            <a:spLocks noGrp="1"/>
          </p:cNvSpPr>
          <p:nvPr>
            <p:ph idx="1"/>
          </p:nvPr>
        </p:nvSpPr>
        <p:spPr>
          <a:xfrm>
            <a:off x="6473370" y="1825625"/>
            <a:ext cx="5347155" cy="4351338"/>
          </a:xfrm>
        </p:spPr>
        <p:txBody>
          <a:bodyPr>
            <a:normAutofit/>
          </a:bodyPr>
          <a:lstStyle/>
          <a:p>
            <a:r>
              <a:rPr dirty="0"/>
              <a:t>Líquidos</a:t>
            </a:r>
          </a:p>
          <a:p>
            <a:r>
              <a:rPr dirty="0"/>
              <a:t>Polvos</a:t>
            </a:r>
          </a:p>
          <a:p>
            <a:r>
              <a:rPr dirty="0"/>
              <a:t>Polvos concentrados para diluir</a:t>
            </a:r>
          </a:p>
          <a:p>
            <a:r>
              <a:rPr dirty="0"/>
              <a:t>Gránulos</a:t>
            </a:r>
          </a:p>
          <a:p>
            <a:r>
              <a:rPr dirty="0"/>
              <a:t>Bolitas</a:t>
            </a:r>
          </a:p>
          <a:p>
            <a:r>
              <a:rPr dirty="0"/>
              <a:t>Gases</a:t>
            </a:r>
          </a:p>
          <a:p>
            <a:r>
              <a:rPr dirty="0"/>
              <a:t>Geles</a:t>
            </a:r>
          </a:p>
          <a:p>
            <a:r>
              <a:rPr dirty="0"/>
              <a:t>Aerosoles</a:t>
            </a:r>
          </a:p>
        </p:txBody>
      </p:sp>
      <p:sp>
        <p:nvSpPr>
          <p:cNvPr id="6" name="TextBox 5"/>
          <p:cNvSpPr txBox="1"/>
          <p:nvPr/>
        </p:nvSpPr>
        <p:spPr>
          <a:xfrm>
            <a:off x="0" y="6488668"/>
            <a:ext cx="6850743" cy="369332"/>
          </a:xfrm>
          <a:prstGeom prst="rect">
            <a:avLst/>
          </a:prstGeom>
          <a:noFill/>
        </p:spPr>
        <p:txBody>
          <a:bodyPr wrap="square" rtlCol="0">
            <a:spAutoFit/>
          </a:bodyPr>
          <a:lstStyle/>
          <a:p>
            <a:r>
              <a:rPr lang="en-US" dirty="0">
                <a:solidFill>
                  <a:prstClr val="black"/>
                </a:solidFill>
              </a:rPr>
              <a:t>Foto cortesía de: Extensión de la Universidad Estatal de Pensilvania</a:t>
            </a:r>
          </a:p>
        </p:txBody>
      </p:sp>
    </p:spTree>
    <p:extLst>
      <p:ext uri="{BB962C8B-B14F-4D97-AF65-F5344CB8AC3E}">
        <p14:creationId xmlns:p14="http://schemas.microsoft.com/office/powerpoint/2010/main" val="31350468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Requerimientos de seguridad para </a:t>
            </a:r>
            <a:r>
              <a:rPr lang="es-ES" dirty="0"/>
              <a:t/>
            </a:r>
            <a:br>
              <a:rPr lang="es-ES" dirty="0"/>
            </a:br>
            <a:r>
              <a:rPr dirty="0"/>
              <a:t>la transportación de pesticidas</a:t>
            </a:r>
          </a:p>
        </p:txBody>
      </p:sp>
      <p:sp>
        <p:nvSpPr>
          <p:cNvPr id="7" name="Content Placeholder 6"/>
          <p:cNvSpPr>
            <a:spLocks noGrp="1"/>
          </p:cNvSpPr>
          <p:nvPr>
            <p:ph idx="1"/>
          </p:nvPr>
        </p:nvSpPr>
        <p:spPr>
          <a:xfrm>
            <a:off x="838200" y="1825625"/>
            <a:ext cx="11353800" cy="4351338"/>
          </a:xfrm>
        </p:spPr>
        <p:txBody>
          <a:bodyPr>
            <a:normAutofit/>
          </a:bodyPr>
          <a:lstStyle/>
          <a:p>
            <a:r>
              <a:rPr sz="2600" dirty="0"/>
              <a:t>Transporte los pesticidas en la caja del camión, área de carga, o en la parte trasera del pulverizador</a:t>
            </a:r>
          </a:p>
          <a:p>
            <a:r>
              <a:rPr sz="2600" spc="-40" dirty="0"/>
              <a:t>Controle que no haya pérdidas en los contenedores antes de cargar y descargar</a:t>
            </a:r>
          </a:p>
          <a:p>
            <a:r>
              <a:rPr sz="2600" spc="-40" dirty="0"/>
              <a:t>Proteja los contenedores de la lluvia y de otros posibles daños debido al clima</a:t>
            </a:r>
          </a:p>
          <a:p>
            <a:r>
              <a:rPr sz="2600" dirty="0"/>
              <a:t>Asegure o ate todos los contenedores de pesticidas en el área de carga</a:t>
            </a:r>
          </a:p>
          <a:p>
            <a:r>
              <a:rPr sz="2600" dirty="0"/>
              <a:t>Monitoree los contenedores en todo momento durante la transportación </a:t>
            </a:r>
          </a:p>
          <a:p>
            <a:r>
              <a:rPr sz="2600" dirty="0"/>
              <a:t>Mantenga los contenedores en un lugar bajo llave</a:t>
            </a:r>
          </a:p>
        </p:txBody>
      </p:sp>
    </p:spTree>
    <p:extLst>
      <p:ext uri="{BB962C8B-B14F-4D97-AF65-F5344CB8AC3E}">
        <p14:creationId xmlns:p14="http://schemas.microsoft.com/office/powerpoint/2010/main" val="824094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45834"/>
            <a:ext cx="10515600" cy="1325563"/>
          </a:xfrm>
        </p:spPr>
        <p:txBody>
          <a:bodyPr/>
          <a:lstStyle/>
          <a:p>
            <a:r>
              <a:rPr dirty="0"/>
              <a:t>Almacenamiento y desecho de pesticidas </a:t>
            </a:r>
          </a:p>
        </p:txBody>
      </p:sp>
      <p:sp>
        <p:nvSpPr>
          <p:cNvPr id="3" name="Content Placeholder 2"/>
          <p:cNvSpPr>
            <a:spLocks noGrp="1"/>
          </p:cNvSpPr>
          <p:nvPr>
            <p:ph idx="1"/>
          </p:nvPr>
        </p:nvSpPr>
        <p:spPr/>
        <p:txBody>
          <a:bodyPr>
            <a:normAutofit/>
          </a:bodyPr>
          <a:lstStyle/>
          <a:p>
            <a:r>
              <a:rPr dirty="0"/>
              <a:t>Las instrucciones de almacenamiento y desecho suelen </a:t>
            </a:r>
            <a:r>
              <a:rPr dirty="0" err="1"/>
              <a:t>encontrarse</a:t>
            </a:r>
            <a:r>
              <a:rPr dirty="0"/>
              <a:t> </a:t>
            </a:r>
            <a:r>
              <a:rPr lang="es-ES" dirty="0"/>
              <a:t/>
            </a:r>
            <a:br>
              <a:rPr lang="es-ES" dirty="0"/>
            </a:br>
            <a:r>
              <a:rPr dirty="0"/>
              <a:t>al final de la etiqueta</a:t>
            </a:r>
          </a:p>
          <a:p>
            <a:r>
              <a:rPr dirty="0"/>
              <a:t>Las regulaciones de almacenamiento y desecho pueden variar entre estados o condados</a:t>
            </a:r>
          </a:p>
          <a:p>
            <a:r>
              <a:rPr dirty="0"/>
              <a:t>Los empleados deben consultar con la agencia regulatoria de pesticidas local para conocer más regulaciones de </a:t>
            </a:r>
            <a:r>
              <a:rPr dirty="0" err="1"/>
              <a:t>almacenamiento</a:t>
            </a:r>
            <a:r>
              <a:rPr dirty="0"/>
              <a:t> </a:t>
            </a:r>
            <a:r>
              <a:rPr lang="es-ES" dirty="0"/>
              <a:t/>
            </a:r>
            <a:br>
              <a:rPr lang="es-ES" dirty="0"/>
            </a:br>
            <a:r>
              <a:rPr dirty="0"/>
              <a:t>y desecho, servicios de reciclado de contenedores, y programas de recolección de pesticidas sin utilizar </a:t>
            </a:r>
          </a:p>
          <a:p>
            <a:endParaRPr lang="es-US" dirty="0"/>
          </a:p>
        </p:txBody>
      </p:sp>
    </p:spTree>
    <p:extLst>
      <p:ext uri="{BB962C8B-B14F-4D97-AF65-F5344CB8AC3E}">
        <p14:creationId xmlns:p14="http://schemas.microsoft.com/office/powerpoint/2010/main" val="22771447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8" y="365125"/>
            <a:ext cx="6153151" cy="1325563"/>
          </a:xfrm>
        </p:spPr>
        <p:txBody>
          <a:bodyPr>
            <a:normAutofit fontScale="90000"/>
          </a:bodyPr>
          <a:lstStyle/>
          <a:p>
            <a:r>
              <a:rPr dirty="0"/>
              <a:t>Procedimientos generales </a:t>
            </a:r>
            <a:r>
              <a:rPr spc="-50" dirty="0"/>
              <a:t>para la limpieza de derrames</a:t>
            </a:r>
          </a:p>
        </p:txBody>
      </p:sp>
      <p:sp>
        <p:nvSpPr>
          <p:cNvPr id="3" name="Content Placeholder 2"/>
          <p:cNvSpPr>
            <a:spLocks noGrp="1"/>
          </p:cNvSpPr>
          <p:nvPr>
            <p:ph idx="1"/>
          </p:nvPr>
        </p:nvSpPr>
        <p:spPr>
          <a:xfrm>
            <a:off x="838200" y="1825625"/>
            <a:ext cx="5778731" cy="4351338"/>
          </a:xfrm>
        </p:spPr>
        <p:txBody>
          <a:bodyPr>
            <a:normAutofit fontScale="92500" lnSpcReduction="10000"/>
          </a:bodyPr>
          <a:lstStyle/>
          <a:p>
            <a:r>
              <a:rPr dirty="0"/>
              <a:t>Protéjase poniéndose el PPE indicado en la etiqueta</a:t>
            </a:r>
          </a:p>
          <a:p>
            <a:r>
              <a:rPr dirty="0"/>
              <a:t>Controle el derrame enderezando el contenedor para evitar que se siga derramando, o poniendo el contenedor roto o con pérdidas en una bolsa plástica o dentro de otro contenedor</a:t>
            </a:r>
          </a:p>
          <a:p>
            <a:r>
              <a:rPr dirty="0"/>
              <a:t>Contenga el derrame y el área usando un material absorbente para evitar que se extienda el producto</a:t>
            </a:r>
          </a:p>
          <a:p>
            <a:r>
              <a:rPr dirty="0"/>
              <a:t>Limpie el derrame de acuerdo a las instrucciones de la etiqueta</a:t>
            </a:r>
          </a:p>
          <a:p>
            <a:endParaRPr lang="es-US"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66090" y="1122754"/>
            <a:ext cx="5425910" cy="5407621"/>
          </a:xfrm>
          <a:prstGeom prst="rect">
            <a:avLst/>
          </a:prstGeom>
        </p:spPr>
      </p:pic>
      <p:sp>
        <p:nvSpPr>
          <p:cNvPr id="6" name="TextBox 5"/>
          <p:cNvSpPr txBox="1"/>
          <p:nvPr/>
        </p:nvSpPr>
        <p:spPr>
          <a:xfrm>
            <a:off x="5314123" y="6494231"/>
            <a:ext cx="6877877" cy="369332"/>
          </a:xfrm>
          <a:prstGeom prst="rect">
            <a:avLst/>
          </a:prstGeom>
          <a:noFill/>
        </p:spPr>
        <p:txBody>
          <a:bodyPr wrap="square" rtlCol="0">
            <a:spAutoFit/>
          </a:bodyPr>
          <a:lstStyle/>
          <a:p>
            <a:pPr algn="r"/>
            <a:r>
              <a:rPr lang="en-US" dirty="0">
                <a:solidFill>
                  <a:prstClr val="black"/>
                </a:solidFill>
              </a:rPr>
              <a:t>Foto cortesía de: Extensión de la Universidad Estatal de Pensilvania</a:t>
            </a:r>
          </a:p>
        </p:txBody>
      </p:sp>
    </p:spTree>
    <p:extLst>
      <p:ext uri="{BB962C8B-B14F-4D97-AF65-F5344CB8AC3E}">
        <p14:creationId xmlns:p14="http://schemas.microsoft.com/office/powerpoint/2010/main" val="20491945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Proteger las áreas sensibles </a:t>
            </a:r>
          </a:p>
        </p:txBody>
      </p:sp>
      <p:sp>
        <p:nvSpPr>
          <p:cNvPr id="3" name="Content Placeholder 2"/>
          <p:cNvSpPr>
            <a:spLocks noGrp="1"/>
          </p:cNvSpPr>
          <p:nvPr>
            <p:ph idx="1"/>
          </p:nvPr>
        </p:nvSpPr>
        <p:spPr>
          <a:xfrm>
            <a:off x="5286894" y="1730374"/>
            <a:ext cx="6066905" cy="4866723"/>
          </a:xfrm>
        </p:spPr>
        <p:txBody>
          <a:bodyPr>
            <a:normAutofit fontScale="92500"/>
          </a:bodyPr>
          <a:lstStyle/>
          <a:p>
            <a:pPr>
              <a:buFont typeface="Arial" panose="020B0604020202020204" pitchFamily="34" charset="0"/>
              <a:buChar char="•"/>
            </a:pPr>
            <a:r>
              <a:rPr dirty="0"/>
              <a:t>Sea extremadamente cuidadoso cuando aplique pesticidas cerca o al lado de:</a:t>
            </a:r>
          </a:p>
          <a:p>
            <a:pPr lvl="1">
              <a:buFont typeface="Arial" panose="020B0604020202020204" pitchFamily="34" charset="0"/>
              <a:buChar char="•"/>
            </a:pPr>
            <a:r>
              <a:rPr lang="en-US" sz="2800" dirty="0"/>
              <a:t>Lugares donde viven, trabajan, juegan o viajan personas y mascotas</a:t>
            </a:r>
          </a:p>
          <a:p>
            <a:pPr lvl="1">
              <a:buFont typeface="Arial" panose="020B0604020202020204" pitchFamily="34" charset="0"/>
              <a:buChar char="•"/>
            </a:pPr>
            <a:r>
              <a:rPr lang="en-US" sz="2800" dirty="0"/>
              <a:t>Fuentes de agua</a:t>
            </a:r>
          </a:p>
          <a:p>
            <a:pPr lvl="1">
              <a:buFont typeface="Arial" panose="020B0604020202020204" pitchFamily="34" charset="0"/>
              <a:buChar char="•"/>
            </a:pPr>
            <a:r>
              <a:rPr lang="en-US" sz="2800" dirty="0"/>
              <a:t>Vida silvestre y hábitats de insectos beneficiosos</a:t>
            </a:r>
          </a:p>
          <a:p>
            <a:pPr lvl="1">
              <a:buFont typeface="Arial" panose="020B0604020202020204" pitchFamily="34" charset="0"/>
              <a:buChar char="•"/>
            </a:pPr>
            <a:r>
              <a:rPr lang="en-US" sz="2800" dirty="0"/>
              <a:t>Áreas de ganado</a:t>
            </a:r>
          </a:p>
          <a:p>
            <a:r>
              <a:rPr dirty="0"/>
              <a:t>La etiqueta proporcionará detalles sobre las áreas sensibles con respecto al medio ambiente, donde debe ser cuidadoso </a:t>
            </a:r>
            <a:r>
              <a:rPr/>
              <a:t>(bajo</a:t>
            </a:r>
            <a:r>
              <a:rPr lang="en-US"/>
              <a:t> la seccion</a:t>
            </a:r>
            <a:r>
              <a:rPr/>
              <a:t> </a:t>
            </a:r>
            <a:r>
              <a:rPr dirty="0"/>
              <a:t>“Riesgos ambientales”)</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66593"/>
            <a:ext cx="5145024" cy="5145024"/>
          </a:xfrm>
          <a:prstGeom prst="rect">
            <a:avLst/>
          </a:prstGeom>
        </p:spPr>
      </p:pic>
      <p:sp>
        <p:nvSpPr>
          <p:cNvPr id="7" name="TextBox 6"/>
          <p:cNvSpPr txBox="1"/>
          <p:nvPr/>
        </p:nvSpPr>
        <p:spPr>
          <a:xfrm>
            <a:off x="-29689" y="6519977"/>
            <a:ext cx="7887814" cy="369332"/>
          </a:xfrm>
          <a:prstGeom prst="rect">
            <a:avLst/>
          </a:prstGeom>
          <a:noFill/>
        </p:spPr>
        <p:txBody>
          <a:bodyPr wrap="square" rtlCol="0">
            <a:spAutoFit/>
          </a:bodyPr>
          <a:lstStyle/>
          <a:p>
            <a:r>
              <a:rPr lang="en-US" dirty="0">
                <a:solidFill>
                  <a:prstClr val="black"/>
                </a:solidFill>
              </a:rPr>
              <a:t>Foto cortesía de: Betsy Buffington, Universidad Estatal de Iowa</a:t>
            </a:r>
          </a:p>
        </p:txBody>
      </p:sp>
    </p:spTree>
    <p:extLst>
      <p:ext uri="{BB962C8B-B14F-4D97-AF65-F5344CB8AC3E}">
        <p14:creationId xmlns:p14="http://schemas.microsoft.com/office/powerpoint/2010/main" val="12605887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073044" cy="1325563"/>
          </a:xfrm>
        </p:spPr>
        <p:txBody>
          <a:bodyPr>
            <a:normAutofit/>
          </a:bodyPr>
          <a:lstStyle/>
          <a:p>
            <a:r>
              <a:rPr dirty="0"/>
              <a:t>Otros impactos de los pesticidas en el medio ambiente</a:t>
            </a:r>
          </a:p>
        </p:txBody>
      </p:sp>
      <p:sp>
        <p:nvSpPr>
          <p:cNvPr id="4" name="Content Placeholder 3"/>
          <p:cNvSpPr>
            <a:spLocks noGrp="1"/>
          </p:cNvSpPr>
          <p:nvPr>
            <p:ph idx="1"/>
          </p:nvPr>
        </p:nvSpPr>
        <p:spPr/>
        <p:txBody>
          <a:bodyPr/>
          <a:lstStyle/>
          <a:p>
            <a:r>
              <a:rPr dirty="0"/>
              <a:t>Los pesticidas que no son absorbidos por las plantas o el suelo pueden trasladarse y contaminar otras áreas</a:t>
            </a:r>
          </a:p>
          <a:p>
            <a:r>
              <a:rPr dirty="0"/>
              <a:t>La aplicación de pesticidas cuando llueve o poco antes de que llueva, puede causar una escorrentía o que el pesticida se escape del </a:t>
            </a:r>
            <a:r>
              <a:rPr dirty="0" err="1"/>
              <a:t>sitio</a:t>
            </a:r>
            <a:r>
              <a:rPr dirty="0"/>
              <a:t> </a:t>
            </a:r>
            <a:r>
              <a:rPr lang="es-ES" dirty="0"/>
              <a:t/>
            </a:r>
            <a:br>
              <a:rPr lang="es-ES" dirty="0"/>
            </a:br>
            <a:r>
              <a:rPr dirty="0"/>
              <a:t>de aplicación</a:t>
            </a:r>
          </a:p>
          <a:p>
            <a:r>
              <a:rPr dirty="0"/>
              <a:t>La aplicación durante precipitaciones puede reducir la eficacia de </a:t>
            </a:r>
            <a:r>
              <a:rPr lang="es-ES" dirty="0"/>
              <a:t/>
            </a:r>
            <a:br>
              <a:rPr lang="es-ES" dirty="0"/>
            </a:br>
            <a:r>
              <a:rPr dirty="0"/>
              <a:t>la aplicación, así como causar que el pesticida se escape del sitio</a:t>
            </a:r>
          </a:p>
        </p:txBody>
      </p:sp>
    </p:spTree>
    <p:extLst>
      <p:ext uri="{BB962C8B-B14F-4D97-AF65-F5344CB8AC3E}">
        <p14:creationId xmlns:p14="http://schemas.microsoft.com/office/powerpoint/2010/main" val="40726064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dirty="0"/>
              <a:t>Equipo de protección personal</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53129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La importancia del PPE</a:t>
            </a:r>
          </a:p>
        </p:txBody>
      </p:sp>
      <p:sp>
        <p:nvSpPr>
          <p:cNvPr id="6" name="TextBox 5"/>
          <p:cNvSpPr txBox="1"/>
          <p:nvPr/>
        </p:nvSpPr>
        <p:spPr>
          <a:xfrm>
            <a:off x="5448301" y="6526696"/>
            <a:ext cx="6743700" cy="369332"/>
          </a:xfrm>
          <a:prstGeom prst="rect">
            <a:avLst/>
          </a:prstGeom>
          <a:noFill/>
        </p:spPr>
        <p:txBody>
          <a:bodyPr wrap="square" rtlCol="0">
            <a:spAutoFit/>
          </a:bodyPr>
          <a:lstStyle/>
          <a:p>
            <a:pPr algn="r"/>
            <a:r>
              <a:rPr lang="en-US" dirty="0">
                <a:solidFill>
                  <a:prstClr val="black"/>
                </a:solidFill>
              </a:rPr>
              <a:t>Foto cortesía de: Betsy Buffington, Universidad Estatal de Iowa</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81097" y="1478770"/>
            <a:ext cx="4029805" cy="5047926"/>
          </a:xfrm>
          <a:prstGeom prst="rect">
            <a:avLst/>
          </a:prstGeom>
        </p:spPr>
      </p:pic>
    </p:spTree>
    <p:extLst>
      <p:ext uri="{BB962C8B-B14F-4D97-AF65-F5344CB8AC3E}">
        <p14:creationId xmlns:p14="http://schemas.microsoft.com/office/powerpoint/2010/main" val="40527391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PPE en la etiqueta del pesticida</a:t>
            </a:r>
          </a:p>
        </p:txBody>
      </p:sp>
      <p:sp>
        <p:nvSpPr>
          <p:cNvPr id="3" name="Content Placeholder 2"/>
          <p:cNvSpPr>
            <a:spLocks noGrp="1"/>
          </p:cNvSpPr>
          <p:nvPr>
            <p:ph idx="1"/>
          </p:nvPr>
        </p:nvSpPr>
        <p:spPr>
          <a:xfrm>
            <a:off x="838200" y="1825625"/>
            <a:ext cx="8239539" cy="4351338"/>
          </a:xfrm>
        </p:spPr>
        <p:txBody>
          <a:bodyPr>
            <a:normAutofit/>
          </a:bodyPr>
          <a:lstStyle/>
          <a:p>
            <a:r>
              <a:rPr dirty="0"/>
              <a:t>Seleccione el PPE en función de las </a:t>
            </a:r>
            <a:r>
              <a:rPr dirty="0" err="1"/>
              <a:t>instrucciones</a:t>
            </a:r>
            <a:r>
              <a:rPr dirty="0"/>
              <a:t> </a:t>
            </a:r>
            <a:r>
              <a:rPr lang="es-ES" dirty="0"/>
              <a:t/>
            </a:r>
            <a:br>
              <a:rPr lang="es-ES" dirty="0"/>
            </a:br>
            <a:r>
              <a:rPr dirty="0"/>
              <a:t>de la etiqueta</a:t>
            </a:r>
          </a:p>
          <a:p>
            <a:r>
              <a:rPr dirty="0"/>
              <a:t>En algunas etiquetas se les pide a los manipuladores que usen ropa específica de trabajo, como:</a:t>
            </a:r>
          </a:p>
          <a:p>
            <a:pPr lvl="1"/>
            <a:r>
              <a:rPr lang="en-US" sz="2800" dirty="0"/>
              <a:t>Camisa de mangas largas</a:t>
            </a:r>
          </a:p>
          <a:p>
            <a:pPr lvl="1"/>
            <a:r>
              <a:rPr lang="en-US" sz="2800" dirty="0"/>
              <a:t>Pantalones largos</a:t>
            </a:r>
          </a:p>
          <a:p>
            <a:pPr lvl="1"/>
            <a:r>
              <a:rPr lang="en-US" sz="2800" dirty="0"/>
              <a:t>Zapatos y calcetines</a:t>
            </a:r>
          </a:p>
          <a:p>
            <a:pPr lvl="1"/>
            <a:r>
              <a:rPr lang="en-US" sz="2800" dirty="0"/>
              <a:t>Camisas de mangas cortas o pantalones cortos</a:t>
            </a:r>
          </a:p>
        </p:txBody>
      </p:sp>
      <p:sp>
        <p:nvSpPr>
          <p:cNvPr id="10" name="TextBox 9"/>
          <p:cNvSpPr txBox="1"/>
          <p:nvPr/>
        </p:nvSpPr>
        <p:spPr>
          <a:xfrm>
            <a:off x="3552825" y="6462169"/>
            <a:ext cx="8639175" cy="369332"/>
          </a:xfrm>
          <a:prstGeom prst="rect">
            <a:avLst/>
          </a:prstGeom>
          <a:noFill/>
        </p:spPr>
        <p:txBody>
          <a:bodyPr wrap="square" rtlCol="0">
            <a:spAutoFit/>
          </a:bodyPr>
          <a:lstStyle/>
          <a:p>
            <a:pPr algn="r"/>
            <a:r>
              <a:rPr dirty="0"/>
              <a:t>Foto cortesía de: Sarah Risorto, Programa de IPM a nivel estatal de la UC</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65024" y="1342416"/>
            <a:ext cx="2328874" cy="4834547"/>
          </a:xfrm>
          <a:prstGeom prst="rect">
            <a:avLst/>
          </a:prstGeom>
        </p:spPr>
      </p:pic>
    </p:spTree>
    <p:extLst>
      <p:ext uri="{BB962C8B-B14F-4D97-AF65-F5344CB8AC3E}">
        <p14:creationId xmlns:p14="http://schemas.microsoft.com/office/powerpoint/2010/main" val="33155727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PPE en la etiqueta del pesticida</a:t>
            </a:r>
          </a:p>
        </p:txBody>
      </p:sp>
      <p:sp>
        <p:nvSpPr>
          <p:cNvPr id="3" name="Content Placeholder 2"/>
          <p:cNvSpPr>
            <a:spLocks noGrp="1"/>
          </p:cNvSpPr>
          <p:nvPr>
            <p:ph idx="1"/>
          </p:nvPr>
        </p:nvSpPr>
        <p:spPr>
          <a:xfrm>
            <a:off x="838200" y="1539240"/>
            <a:ext cx="10515600" cy="4848307"/>
          </a:xfrm>
        </p:spPr>
        <p:txBody>
          <a:bodyPr>
            <a:normAutofit lnSpcReduction="10000"/>
          </a:bodyPr>
          <a:lstStyle/>
          <a:p>
            <a:r>
              <a:rPr dirty="0"/>
              <a:t>Las etiquetas de los pesticidas indican el PPE que deben </a:t>
            </a:r>
            <a:r>
              <a:rPr dirty="0" err="1"/>
              <a:t>usar</a:t>
            </a:r>
            <a:r>
              <a:rPr dirty="0"/>
              <a:t> </a:t>
            </a:r>
            <a:r>
              <a:rPr lang="es-ES" dirty="0"/>
              <a:t/>
            </a:r>
            <a:br>
              <a:rPr lang="es-ES" dirty="0"/>
            </a:br>
            <a:r>
              <a:rPr dirty="0"/>
              <a:t>los manipuladores, que puede incluir: </a:t>
            </a:r>
          </a:p>
          <a:p>
            <a:pPr lvl="1"/>
            <a:r>
              <a:rPr lang="en-US" sz="2800" dirty="0"/>
              <a:t>Guantes</a:t>
            </a:r>
          </a:p>
          <a:p>
            <a:pPr lvl="1"/>
            <a:r>
              <a:rPr lang="en-US" sz="2800" dirty="0"/>
              <a:t>Mandiles</a:t>
            </a:r>
          </a:p>
          <a:p>
            <a:pPr lvl="1"/>
            <a:r>
              <a:rPr lang="en-US" sz="2800" dirty="0"/>
              <a:t>Calzado resistente a productos químicos</a:t>
            </a:r>
          </a:p>
          <a:p>
            <a:pPr lvl="1"/>
            <a:r>
              <a:rPr lang="en-US" sz="2800" dirty="0"/>
              <a:t>Overol (tela)</a:t>
            </a:r>
          </a:p>
          <a:p>
            <a:pPr lvl="1"/>
            <a:r>
              <a:rPr lang="en-US" sz="2800" dirty="0"/>
              <a:t>Traje resistente a productos químicos</a:t>
            </a:r>
          </a:p>
          <a:p>
            <a:pPr lvl="1"/>
            <a:r>
              <a:rPr lang="en-US" sz="2800" dirty="0"/>
              <a:t>Casco resistente a productos químicos</a:t>
            </a:r>
          </a:p>
          <a:p>
            <a:pPr lvl="1"/>
            <a:r>
              <a:rPr lang="en-US" sz="2800" dirty="0"/>
              <a:t>Gafas protectoras</a:t>
            </a:r>
          </a:p>
          <a:p>
            <a:pPr lvl="1"/>
            <a:r>
              <a:rPr lang="en-US" sz="2800" dirty="0"/>
              <a:t>Respirador</a:t>
            </a:r>
          </a:p>
          <a:p>
            <a:r>
              <a:rPr dirty="0"/>
              <a:t>Si manipula más de un pesticida, use el PPE de mayor </a:t>
            </a:r>
            <a:r>
              <a:rPr dirty="0" err="1"/>
              <a:t>protección</a:t>
            </a:r>
            <a:r>
              <a:rPr dirty="0"/>
              <a:t> </a:t>
            </a:r>
            <a:r>
              <a:rPr lang="es-ES" dirty="0"/>
              <a:t/>
            </a:r>
            <a:br>
              <a:rPr lang="es-ES" dirty="0"/>
            </a:br>
            <a:r>
              <a:rPr dirty="0"/>
              <a:t>para esa tarea</a:t>
            </a:r>
          </a:p>
        </p:txBody>
      </p:sp>
    </p:spTree>
    <p:extLst>
      <p:ext uri="{BB962C8B-B14F-4D97-AF65-F5344CB8AC3E}">
        <p14:creationId xmlns:p14="http://schemas.microsoft.com/office/powerpoint/2010/main" val="20622397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Lea la etiqueta ATENTAMENTE:</a:t>
            </a:r>
          </a:p>
        </p:txBody>
      </p:sp>
      <p:sp>
        <p:nvSpPr>
          <p:cNvPr id="6" name="Content Placeholder 5"/>
          <p:cNvSpPr>
            <a:spLocks noGrp="1"/>
          </p:cNvSpPr>
          <p:nvPr>
            <p:ph idx="1"/>
          </p:nvPr>
        </p:nvSpPr>
        <p:spPr>
          <a:xfrm>
            <a:off x="838200" y="1825625"/>
            <a:ext cx="5098774" cy="4351338"/>
          </a:xfrm>
        </p:spPr>
        <p:txBody>
          <a:bodyPr/>
          <a:lstStyle/>
          <a:p>
            <a:r>
              <a:rPr dirty="0"/>
              <a:t>Lea la etiqueta cuidadosamente para asegurarse de que entiende TODOS los requerimientos del PPE. </a:t>
            </a:r>
          </a:p>
          <a:p>
            <a:r>
              <a:rPr dirty="0"/>
              <a:t>No le </a:t>
            </a:r>
            <a:r>
              <a:rPr lang="en-US" dirty="0"/>
              <a:t>h</a:t>
            </a:r>
            <a:r>
              <a:rPr dirty="0"/>
              <a:t>eche</a:t>
            </a:r>
            <a:r>
              <a:rPr lang="en-US" dirty="0"/>
              <a:t> solo</a:t>
            </a:r>
            <a:r>
              <a:rPr dirty="0"/>
              <a:t> un vistazo; es probable que s</a:t>
            </a:r>
            <a:r>
              <a:rPr lang="en-US" dirty="0"/>
              <a:t>e omitan</a:t>
            </a:r>
            <a:r>
              <a:rPr dirty="0"/>
              <a:t> detalles importantes.</a:t>
            </a:r>
          </a:p>
        </p:txBody>
      </p:sp>
      <p:sp>
        <p:nvSpPr>
          <p:cNvPr id="5" name="TextBox 4"/>
          <p:cNvSpPr txBox="1"/>
          <p:nvPr/>
        </p:nvSpPr>
        <p:spPr>
          <a:xfrm>
            <a:off x="6096000" y="1852129"/>
            <a:ext cx="5698435" cy="4047262"/>
          </a:xfrm>
          <a:prstGeom prst="rect">
            <a:avLst/>
          </a:prstGeom>
          <a:noFill/>
          <a:ln>
            <a:solidFill>
              <a:schemeClr val="tx1"/>
            </a:solidFill>
          </a:ln>
        </p:spPr>
        <p:txBody>
          <a:bodyPr wrap="square" rtlCol="0">
            <a:spAutoFit/>
          </a:bodyPr>
          <a:lstStyle/>
          <a:p>
            <a:pPr>
              <a:spcAft>
                <a:spcPts val="300"/>
              </a:spcAft>
            </a:pPr>
            <a:r>
              <a:rPr lang="en-US" b="1" dirty="0">
                <a:solidFill>
                  <a:prstClr val="black"/>
                </a:solidFill>
                <a:latin typeface="Times New Roman" panose="02020603050405020304" pitchFamily="18" charset="0"/>
              </a:rPr>
              <a:t>Equipo de protección personal:</a:t>
            </a:r>
          </a:p>
          <a:p>
            <a:pPr>
              <a:spcAft>
                <a:spcPts val="300"/>
              </a:spcAft>
            </a:pPr>
            <a:r>
              <a:rPr lang="en-US" spc="-30" dirty="0">
                <a:solidFill>
                  <a:prstClr val="black"/>
                </a:solidFill>
                <a:latin typeface="Times New Roman" panose="02020603050405020304" pitchFamily="18" charset="0"/>
              </a:rPr>
              <a:t>A continuación se indican algunos materiales de este producto que son resistentes a </a:t>
            </a:r>
            <a:r>
              <a:rPr lang="en-US" spc="-30" dirty="0" err="1">
                <a:solidFill>
                  <a:prstClr val="black"/>
                </a:solidFill>
                <a:latin typeface="Times New Roman" panose="02020603050405020304" pitchFamily="18" charset="0"/>
              </a:rPr>
              <a:t>productos</a:t>
            </a:r>
            <a:r>
              <a:rPr lang="en-US" spc="-30" dirty="0">
                <a:solidFill>
                  <a:prstClr val="black"/>
                </a:solidFill>
                <a:latin typeface="Times New Roman" panose="02020603050405020304" pitchFamily="18" charset="0"/>
              </a:rPr>
              <a:t> </a:t>
            </a:r>
            <a:r>
              <a:rPr lang="en-US" spc="-30" dirty="0" err="1">
                <a:solidFill>
                  <a:prstClr val="black"/>
                </a:solidFill>
                <a:latin typeface="Times New Roman" panose="02020603050405020304" pitchFamily="18" charset="0"/>
              </a:rPr>
              <a:t>químicos</a:t>
            </a:r>
            <a:r>
              <a:rPr lang="en-US" spc="-30" dirty="0">
                <a:solidFill>
                  <a:prstClr val="black"/>
                </a:solidFill>
                <a:latin typeface="Times New Roman" panose="02020603050405020304" pitchFamily="18" charset="0"/>
              </a:rPr>
              <a:t>. </a:t>
            </a:r>
            <a:r>
              <a:rPr lang="en-US" b="1" spc="-30" dirty="0">
                <a:solidFill>
                  <a:prstClr val="black"/>
                </a:solidFill>
                <a:latin typeface="Times New Roman" panose="02020603050405020304" pitchFamily="18" charset="0"/>
              </a:rPr>
              <a:t>Los manipuladores que pueden estar expuestos al producto diluido a través de </a:t>
            </a:r>
            <a:r>
              <a:rPr lang="en-US" b="1" dirty="0">
                <a:solidFill>
                  <a:prstClr val="black"/>
                </a:solidFill>
                <a:latin typeface="Times New Roman" panose="02020603050405020304" pitchFamily="18" charset="0"/>
              </a:rPr>
              <a:t>la aplicación u otras tareas deben usar: </a:t>
            </a:r>
            <a:r>
              <a:rPr lang="en-US" dirty="0">
                <a:solidFill>
                  <a:prstClr val="black"/>
                </a:solidFill>
                <a:latin typeface="Times New Roman" panose="02020603050405020304" pitchFamily="18" charset="0"/>
              </a:rPr>
              <a:t>Camisa mangas largas y pantalones largos, guantes resistentes a productos </a:t>
            </a:r>
            <a:r>
              <a:rPr lang="en-US" spc="-30" dirty="0">
                <a:solidFill>
                  <a:prstClr val="black"/>
                </a:solidFill>
                <a:latin typeface="Times New Roman" panose="02020603050405020304" pitchFamily="18" charset="0"/>
              </a:rPr>
              <a:t>químicos, como de nitrilo, butilo, neopreno, y/o laminados de barrera, y zapatos con calcetines.</a:t>
            </a:r>
          </a:p>
          <a:p>
            <a:pPr>
              <a:spcAft>
                <a:spcPts val="300"/>
              </a:spcAft>
            </a:pPr>
            <a:r>
              <a:rPr lang="en-US" b="1" dirty="0">
                <a:solidFill>
                  <a:prstClr val="black"/>
                </a:solidFill>
                <a:latin typeface="Times New Roman" panose="02020603050405020304" pitchFamily="18" charset="0"/>
              </a:rPr>
              <a:t>Los manipuladores que pueden estar expuestos al producto concentrado a través del mezclado, carga, aplicación u otras tareas deben usar: </a:t>
            </a:r>
            <a:r>
              <a:rPr lang="en-US" dirty="0">
                <a:solidFill>
                  <a:prstClr val="black"/>
                </a:solidFill>
                <a:latin typeface="Times New Roman" panose="02020603050405020304" pitchFamily="18" charset="0"/>
              </a:rPr>
              <a:t>Camisa mangas largas y pantalones largos, guantes resistentes a productos químicos, como de nitrilo, butilo, neopreno, y/o laminados de barrera, zapatos con calcetines y gafas protectoras.</a:t>
            </a:r>
          </a:p>
        </p:txBody>
      </p:sp>
    </p:spTree>
    <p:extLst>
      <p:ext uri="{BB962C8B-B14F-4D97-AF65-F5344CB8AC3E}">
        <p14:creationId xmlns:p14="http://schemas.microsoft.com/office/powerpoint/2010/main" val="2465316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
          <p:cNvSpPr>
            <a:spLocks noGrp="1" noChangeArrowheads="1"/>
          </p:cNvSpPr>
          <p:nvPr>
            <p:ph type="title"/>
          </p:nvPr>
        </p:nvSpPr>
        <p:spPr>
          <a:xfrm>
            <a:off x="838200" y="365125"/>
            <a:ext cx="8293100" cy="1325563"/>
          </a:xfrm>
        </p:spPr>
        <p:txBody>
          <a:bodyPr>
            <a:normAutofit fontScale="90000"/>
          </a:bodyPr>
          <a:lstStyle/>
          <a:p>
            <a:r>
              <a:rPr lang="en-US" altLang="en-US" dirty="0"/>
              <a:t>Los pesticidas y sus residuos pueden encontrarse en los siguientes lugares en el trabajo:</a:t>
            </a:r>
          </a:p>
        </p:txBody>
      </p:sp>
      <p:sp>
        <p:nvSpPr>
          <p:cNvPr id="9" name="Content Placeholder 8"/>
          <p:cNvSpPr>
            <a:spLocks noGrp="1"/>
          </p:cNvSpPr>
          <p:nvPr>
            <p:ph idx="1"/>
          </p:nvPr>
        </p:nvSpPr>
        <p:spPr>
          <a:xfrm>
            <a:off x="838199" y="1825624"/>
            <a:ext cx="11229976" cy="4692403"/>
          </a:xfrm>
        </p:spPr>
        <p:txBody>
          <a:bodyPr>
            <a:normAutofit fontScale="92500" lnSpcReduction="10000"/>
          </a:bodyPr>
          <a:lstStyle/>
          <a:p>
            <a:r>
              <a:rPr spc="-40" dirty="0"/>
              <a:t>Dentro o en la superficie de las plantas tratadas (hojas, tallos, frutas y vegetales)</a:t>
            </a:r>
          </a:p>
          <a:p>
            <a:r>
              <a:rPr dirty="0"/>
              <a:t>En la superficie o debajo del suelo donde se aplicaron los pesticidas</a:t>
            </a:r>
          </a:p>
          <a:p>
            <a:r>
              <a:rPr dirty="0"/>
              <a:t>Tractores, pulverizadores y otros equipos de aplicación</a:t>
            </a:r>
          </a:p>
          <a:p>
            <a:r>
              <a:rPr dirty="0"/>
              <a:t>Ropa de trabajo, zapatos y equipos de protección personal (</a:t>
            </a:r>
            <a:r>
              <a:rPr dirty="0" err="1"/>
              <a:t>guantes</a:t>
            </a:r>
            <a:r>
              <a:rPr dirty="0"/>
              <a:t> </a:t>
            </a:r>
            <a:r>
              <a:rPr lang="es-ES" dirty="0"/>
              <a:t/>
            </a:r>
            <a:br>
              <a:rPr lang="es-ES" dirty="0"/>
            </a:br>
            <a:r>
              <a:rPr dirty="0" err="1"/>
              <a:t>incluidos</a:t>
            </a:r>
            <a:r>
              <a:rPr dirty="0"/>
              <a:t>) usados</a:t>
            </a:r>
          </a:p>
          <a:p>
            <a:r>
              <a:rPr dirty="0"/>
              <a:t>Áreas de mezclado y carga de pesticidas</a:t>
            </a:r>
          </a:p>
          <a:p>
            <a:r>
              <a:rPr dirty="0"/>
              <a:t>En el aire como deriva de una aplicación cercana.</a:t>
            </a:r>
          </a:p>
          <a:p>
            <a:r>
              <a:rPr dirty="0"/>
              <a:t>En el agua de riego o el equipo de riego si el sistema de riego se utiliza para aplicar pesticidas; se denomina quimigación</a:t>
            </a:r>
          </a:p>
          <a:p>
            <a:r>
              <a:rPr dirty="0"/>
              <a:t>Dentro o en la superficie de los contenedores de pesticidas (incluidos los contenedores de pesticidas vacíos)</a:t>
            </a:r>
          </a:p>
          <a:p>
            <a:endParaRPr lang="es-US" dirty="0"/>
          </a:p>
          <a:p>
            <a:endParaRPr lang="es-US" dirty="0"/>
          </a:p>
          <a:p>
            <a:endParaRPr lang="es-US" dirty="0"/>
          </a:p>
          <a:p>
            <a:endParaRPr lang="es-US" dirty="0"/>
          </a:p>
          <a:p>
            <a:endParaRPr lang="es-US" dirty="0"/>
          </a:p>
          <a:p>
            <a:endParaRPr lang="es-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8834148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PPE resistente a productos químicos</a:t>
            </a:r>
          </a:p>
        </p:txBody>
      </p:sp>
      <p:sp>
        <p:nvSpPr>
          <p:cNvPr id="3" name="Content Placeholder 2"/>
          <p:cNvSpPr>
            <a:spLocks noGrp="1"/>
          </p:cNvSpPr>
          <p:nvPr>
            <p:ph idx="1"/>
          </p:nvPr>
        </p:nvSpPr>
        <p:spPr/>
        <p:txBody>
          <a:bodyPr/>
          <a:lstStyle/>
          <a:p>
            <a:r>
              <a:rPr dirty="0"/>
              <a:t>El PPE resistente a productos químicos impide que una cantidad medible de producto químico lo atraviese</a:t>
            </a:r>
          </a:p>
          <a:p>
            <a:r>
              <a:rPr dirty="0"/>
              <a:t>Resistente a productos químicos puede referirse a diferentes </a:t>
            </a:r>
            <a:r>
              <a:rPr dirty="0" err="1"/>
              <a:t>tipos</a:t>
            </a:r>
            <a:r>
              <a:rPr dirty="0"/>
              <a:t> </a:t>
            </a:r>
            <a:r>
              <a:rPr lang="es-ES" dirty="0"/>
              <a:t/>
            </a:r>
            <a:br>
              <a:rPr lang="es-ES" dirty="0"/>
            </a:br>
            <a:r>
              <a:rPr dirty="0"/>
              <a:t>de PPE, como: </a:t>
            </a:r>
          </a:p>
          <a:p>
            <a:pPr lvl="1"/>
            <a:r>
              <a:rPr lang="en-US" sz="2800" dirty="0"/>
              <a:t>Guantes</a:t>
            </a:r>
          </a:p>
          <a:p>
            <a:pPr lvl="1"/>
            <a:r>
              <a:rPr lang="en-US" sz="2800" dirty="0"/>
              <a:t>Calzado</a:t>
            </a:r>
          </a:p>
          <a:p>
            <a:pPr lvl="1"/>
            <a:r>
              <a:rPr lang="en-US" sz="2800" dirty="0"/>
              <a:t>Traje</a:t>
            </a:r>
          </a:p>
          <a:p>
            <a:pPr lvl="1"/>
            <a:r>
              <a:rPr lang="en-US" sz="2800" dirty="0"/>
              <a:t>Mandiles</a:t>
            </a:r>
          </a:p>
          <a:p>
            <a:pPr lvl="1"/>
            <a:endParaRPr lang="es-US" dirty="0"/>
          </a:p>
        </p:txBody>
      </p:sp>
    </p:spTree>
    <p:extLst>
      <p:ext uri="{BB962C8B-B14F-4D97-AF65-F5344CB8AC3E}">
        <p14:creationId xmlns:p14="http://schemas.microsoft.com/office/powerpoint/2010/main" val="6121388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PPE resistente al agua</a:t>
            </a:r>
          </a:p>
        </p:txBody>
      </p:sp>
      <p:sp>
        <p:nvSpPr>
          <p:cNvPr id="3" name="Content Placeholder 2"/>
          <p:cNvSpPr>
            <a:spLocks noGrp="1"/>
          </p:cNvSpPr>
          <p:nvPr>
            <p:ph idx="1"/>
          </p:nvPr>
        </p:nvSpPr>
        <p:spPr/>
        <p:txBody>
          <a:bodyPr/>
          <a:lstStyle/>
          <a:p>
            <a:r>
              <a:rPr dirty="0"/>
              <a:t>PPE resistente al agua se refiere al PPE que está hecho de un material que impide que una cantidad medible de agua o de pesticidas mezclados con agua lo atraviesen</a:t>
            </a:r>
          </a:p>
        </p:txBody>
      </p:sp>
    </p:spTree>
    <p:extLst>
      <p:ext uri="{BB962C8B-B14F-4D97-AF65-F5344CB8AC3E}">
        <p14:creationId xmlns:p14="http://schemas.microsoft.com/office/powerpoint/2010/main" val="15100554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PPE reutilizable contra desechable</a:t>
            </a:r>
          </a:p>
        </p:txBody>
      </p:sp>
      <p:sp>
        <p:nvSpPr>
          <p:cNvPr id="3" name="Content Placeholder 2"/>
          <p:cNvSpPr>
            <a:spLocks noGrp="1"/>
          </p:cNvSpPr>
          <p:nvPr>
            <p:ph idx="1"/>
          </p:nvPr>
        </p:nvSpPr>
        <p:spPr/>
        <p:txBody>
          <a:bodyPr/>
          <a:lstStyle/>
          <a:p>
            <a:r>
              <a:rPr dirty="0"/>
              <a:t>El PPE reutilizable debe limpiarse después del uso</a:t>
            </a:r>
          </a:p>
          <a:p>
            <a:r>
              <a:rPr dirty="0"/>
              <a:t>El PPE desechable debe tirarse luego de la jornada </a:t>
            </a:r>
            <a:r>
              <a:rPr dirty="0" err="1"/>
              <a:t>laboral</a:t>
            </a:r>
            <a:r>
              <a:rPr dirty="0"/>
              <a:t> </a:t>
            </a:r>
            <a:r>
              <a:rPr lang="es-ES" dirty="0"/>
              <a:t/>
            </a:r>
            <a:br>
              <a:rPr lang="es-ES" dirty="0"/>
            </a:br>
            <a:r>
              <a:rPr dirty="0"/>
              <a:t>o si se ensució con pesticidas</a:t>
            </a:r>
          </a:p>
          <a:p>
            <a:endParaRPr lang="es-US" dirty="0"/>
          </a:p>
        </p:txBody>
      </p:sp>
    </p:spTree>
    <p:extLst>
      <p:ext uri="{BB962C8B-B14F-4D97-AF65-F5344CB8AC3E}">
        <p14:creationId xmlns:p14="http://schemas.microsoft.com/office/powerpoint/2010/main" val="4234105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Overoles o trajes </a:t>
            </a:r>
            <a:r>
              <a:rPr dirty="0" err="1"/>
              <a:t>resistentes</a:t>
            </a:r>
            <a:r>
              <a:rPr dirty="0"/>
              <a:t> </a:t>
            </a:r>
            <a:r>
              <a:rPr lang="es-ES" dirty="0"/>
              <a:t/>
            </a:r>
            <a:br>
              <a:rPr lang="es-ES" dirty="0"/>
            </a:br>
            <a:r>
              <a:rPr dirty="0"/>
              <a:t>a productos químicos</a:t>
            </a:r>
          </a:p>
        </p:txBody>
      </p:sp>
      <p:sp>
        <p:nvSpPr>
          <p:cNvPr id="3" name="Content Placeholder 2"/>
          <p:cNvSpPr>
            <a:spLocks noGrp="1"/>
          </p:cNvSpPr>
          <p:nvPr>
            <p:ph idx="1"/>
          </p:nvPr>
        </p:nvSpPr>
        <p:spPr>
          <a:xfrm>
            <a:off x="838200" y="1825625"/>
            <a:ext cx="7550426" cy="4351338"/>
          </a:xfrm>
        </p:spPr>
        <p:txBody>
          <a:bodyPr/>
          <a:lstStyle/>
          <a:p>
            <a:r>
              <a:rPr dirty="0"/>
              <a:t>Deben ser sueltos</a:t>
            </a:r>
          </a:p>
          <a:p>
            <a:r>
              <a:rPr dirty="0"/>
              <a:t>Prendas de una o dos piezas</a:t>
            </a:r>
          </a:p>
          <a:p>
            <a:r>
              <a:rPr dirty="0"/>
              <a:t>Debe cubrir el cuerpo entero excepto la cabeza, las manos y los pies</a:t>
            </a:r>
          </a:p>
          <a:p>
            <a:pPr lvl="0"/>
            <a:r>
              <a:rPr dirty="0"/>
              <a:t>Overoles = tela</a:t>
            </a:r>
            <a:r>
              <a:rPr lang="en-US" dirty="0"/>
              <a:t> o fibra</a:t>
            </a:r>
            <a:endParaRPr dirty="0"/>
          </a:p>
          <a:p>
            <a:r>
              <a:rPr dirty="0"/>
              <a:t>Traje resistente a productos químicos = material resistente a productos químicos</a:t>
            </a:r>
          </a:p>
          <a:p>
            <a:endParaRPr lang="es-US" dirty="0"/>
          </a:p>
          <a:p>
            <a:endParaRPr lang="es-US" dirty="0"/>
          </a:p>
        </p:txBody>
      </p:sp>
      <p:sp>
        <p:nvSpPr>
          <p:cNvPr id="9" name="TextBox 8"/>
          <p:cNvSpPr txBox="1"/>
          <p:nvPr/>
        </p:nvSpPr>
        <p:spPr>
          <a:xfrm>
            <a:off x="5314122" y="6462169"/>
            <a:ext cx="6877877" cy="369332"/>
          </a:xfrm>
          <a:prstGeom prst="rect">
            <a:avLst/>
          </a:prstGeom>
          <a:noFill/>
        </p:spPr>
        <p:txBody>
          <a:bodyPr wrap="square" rtlCol="0">
            <a:spAutoFit/>
          </a:bodyPr>
          <a:lstStyle/>
          <a:p>
            <a:pPr algn="r"/>
            <a:r>
              <a:rPr lang="en-US" dirty="0">
                <a:solidFill>
                  <a:prstClr val="black"/>
                </a:solidFill>
              </a:rPr>
              <a:t>Foto cortesía de: Extensión de la Universidad Estatal de Pensilvania</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65666" y="1066006"/>
            <a:ext cx="2926334" cy="5462489"/>
          </a:xfrm>
          <a:prstGeom prst="rect">
            <a:avLst/>
          </a:prstGeom>
        </p:spPr>
      </p:pic>
    </p:spTree>
    <p:extLst>
      <p:ext uri="{BB962C8B-B14F-4D97-AF65-F5344CB8AC3E}">
        <p14:creationId xmlns:p14="http://schemas.microsoft.com/office/powerpoint/2010/main" val="22267643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Mandil</a:t>
            </a:r>
          </a:p>
        </p:txBody>
      </p:sp>
      <p:sp>
        <p:nvSpPr>
          <p:cNvPr id="3" name="Content Placeholder 2"/>
          <p:cNvSpPr>
            <a:spLocks noGrp="1"/>
          </p:cNvSpPr>
          <p:nvPr>
            <p:ph idx="1"/>
          </p:nvPr>
        </p:nvSpPr>
        <p:spPr>
          <a:xfrm>
            <a:off x="838200" y="1825625"/>
            <a:ext cx="7327232" cy="4351338"/>
          </a:xfrm>
        </p:spPr>
        <p:txBody>
          <a:bodyPr/>
          <a:lstStyle/>
          <a:p>
            <a:r>
              <a:rPr dirty="0"/>
              <a:t>Los mandiles deben ser lo suficientemente largos como para cubrir el frente del cuerpo desde la mitad del pecho hasta la rodilla</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59655" y="1005333"/>
            <a:ext cx="3432345" cy="5852667"/>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spTree>
    <p:extLst>
      <p:ext uri="{BB962C8B-B14F-4D97-AF65-F5344CB8AC3E}">
        <p14:creationId xmlns:p14="http://schemas.microsoft.com/office/powerpoint/2010/main" val="5373831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50653"/>
            <a:ext cx="10515600" cy="1325563"/>
          </a:xfrm>
        </p:spPr>
        <p:txBody>
          <a:bodyPr/>
          <a:lstStyle/>
          <a:p>
            <a:r>
              <a:rPr dirty="0"/>
              <a:t>Casco resistente a productos químicos</a:t>
            </a:r>
          </a:p>
        </p:txBody>
      </p:sp>
      <p:sp>
        <p:nvSpPr>
          <p:cNvPr id="3" name="Content Placeholder 2"/>
          <p:cNvSpPr>
            <a:spLocks noGrp="1"/>
          </p:cNvSpPr>
          <p:nvPr>
            <p:ph idx="1"/>
          </p:nvPr>
        </p:nvSpPr>
        <p:spPr/>
        <p:txBody>
          <a:bodyPr/>
          <a:lstStyle/>
          <a:p>
            <a:r>
              <a:rPr dirty="0"/>
              <a:t>Un gorro o sombrero resistente a productos químicos, </a:t>
            </a:r>
            <a:r>
              <a:rPr lang="es-ES" dirty="0"/>
              <a:t/>
            </a:r>
            <a:br>
              <a:rPr lang="es-ES" dirty="0"/>
            </a:br>
            <a:r>
              <a:rPr dirty="0"/>
              <a:t>con un borde ancho</a:t>
            </a:r>
          </a:p>
        </p:txBody>
      </p:sp>
    </p:spTree>
    <p:extLst>
      <p:ext uri="{BB962C8B-B14F-4D97-AF65-F5344CB8AC3E}">
        <p14:creationId xmlns:p14="http://schemas.microsoft.com/office/powerpoint/2010/main" val="31285137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Sombrero o </a:t>
            </a:r>
            <a:r>
              <a:rPr dirty="0" err="1"/>
              <a:t>protección</a:t>
            </a:r>
            <a:r>
              <a:rPr dirty="0"/>
              <a:t> </a:t>
            </a:r>
            <a:r>
              <a:rPr lang="es-ES" dirty="0"/>
              <a:t/>
            </a:r>
            <a:br>
              <a:rPr lang="es-ES" dirty="0"/>
            </a:br>
            <a:r>
              <a:rPr dirty="0" err="1"/>
              <a:t>en</a:t>
            </a:r>
            <a:r>
              <a:rPr dirty="0"/>
              <a:t> la cabeza </a:t>
            </a:r>
          </a:p>
        </p:txBody>
      </p:sp>
      <p:sp>
        <p:nvSpPr>
          <p:cNvPr id="3" name="Content Placeholder 2"/>
          <p:cNvSpPr>
            <a:spLocks noGrp="1"/>
          </p:cNvSpPr>
          <p:nvPr>
            <p:ph idx="1"/>
          </p:nvPr>
        </p:nvSpPr>
        <p:spPr>
          <a:xfrm>
            <a:off x="838200" y="1825625"/>
            <a:ext cx="7134726" cy="4351338"/>
          </a:xfrm>
        </p:spPr>
        <p:txBody>
          <a:bodyPr/>
          <a:lstStyle/>
          <a:p>
            <a:r>
              <a:rPr dirty="0"/>
              <a:t>Material no absorbente</a:t>
            </a:r>
          </a:p>
          <a:p>
            <a:r>
              <a:rPr dirty="0"/>
              <a:t>Lave con agua y jabón al terminar la </a:t>
            </a:r>
            <a:r>
              <a:rPr dirty="0" err="1"/>
              <a:t>tarea</a:t>
            </a:r>
            <a:r>
              <a:rPr dirty="0"/>
              <a:t> </a:t>
            </a:r>
            <a:r>
              <a:rPr lang="es-ES" dirty="0"/>
              <a:t/>
            </a:r>
            <a:br>
              <a:rPr lang="es-ES" dirty="0"/>
            </a:br>
            <a:r>
              <a:rPr dirty="0"/>
              <a:t>de manipulación</a:t>
            </a:r>
          </a:p>
          <a:p>
            <a:r>
              <a:rPr dirty="0"/>
              <a:t>NO USE sombreros absorbentes, como gorras de béisbol</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34083" y="941633"/>
            <a:ext cx="3657917" cy="5486876"/>
          </a:xfrm>
          <a:prstGeom prst="rect">
            <a:avLst/>
          </a:prstGeom>
        </p:spPr>
      </p:pic>
    </p:spTree>
    <p:extLst>
      <p:ext uri="{BB962C8B-B14F-4D97-AF65-F5344CB8AC3E}">
        <p14:creationId xmlns:p14="http://schemas.microsoft.com/office/powerpoint/2010/main" val="222287466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Gafas protectoras</a:t>
            </a:r>
          </a:p>
        </p:txBody>
      </p:sp>
      <p:sp>
        <p:nvSpPr>
          <p:cNvPr id="3" name="Content Placeholder 2"/>
          <p:cNvSpPr>
            <a:spLocks noGrp="1"/>
          </p:cNvSpPr>
          <p:nvPr>
            <p:ph idx="1"/>
          </p:nvPr>
        </p:nvSpPr>
        <p:spPr>
          <a:xfrm>
            <a:off x="7103164" y="1825625"/>
            <a:ext cx="4698311" cy="4351338"/>
          </a:xfrm>
        </p:spPr>
        <p:txBody>
          <a:bodyPr/>
          <a:lstStyle/>
          <a:p>
            <a:r>
              <a:rPr lang="en-US" dirty="0" err="1"/>
              <a:t>Anteojos</a:t>
            </a:r>
            <a:r>
              <a:rPr lang="en-US" dirty="0"/>
              <a:t> </a:t>
            </a:r>
            <a:r>
              <a:rPr lang="en-US" dirty="0" err="1"/>
              <a:t>que</a:t>
            </a:r>
            <a:r>
              <a:rPr lang="en-US" dirty="0"/>
              <a:t> </a:t>
            </a:r>
            <a:r>
              <a:rPr lang="en-US" dirty="0" err="1"/>
              <a:t>p</a:t>
            </a:r>
            <a:r>
              <a:rPr dirty="0" err="1"/>
              <a:t>roporcionan</a:t>
            </a:r>
            <a:r>
              <a:rPr dirty="0"/>
              <a:t> protección frontal, en la frente y la sien</a:t>
            </a:r>
          </a:p>
          <a:p>
            <a:pPr lvl="1"/>
            <a:r>
              <a:rPr lang="en-US" sz="2800" dirty="0"/>
              <a:t>Gafas de seguridad</a:t>
            </a:r>
          </a:p>
          <a:p>
            <a:pPr lvl="1"/>
            <a:r>
              <a:rPr lang="en-US" sz="2800" dirty="0"/>
              <a:t>Gafas de protección contra salpicaduras de productos químicos</a:t>
            </a:r>
          </a:p>
          <a:p>
            <a:pPr lvl="1"/>
            <a:r>
              <a:rPr lang="en-US" sz="2800" dirty="0"/>
              <a:t>Protector facial</a:t>
            </a:r>
          </a:p>
          <a:p>
            <a:pPr lvl="1"/>
            <a:r>
              <a:rPr lang="en-US" sz="2800" dirty="0"/>
              <a:t>Máscaras respiradoras </a:t>
            </a:r>
          </a:p>
        </p:txBody>
      </p:sp>
      <p:sp>
        <p:nvSpPr>
          <p:cNvPr id="9" name="TextBox 8"/>
          <p:cNvSpPr txBox="1"/>
          <p:nvPr/>
        </p:nvSpPr>
        <p:spPr>
          <a:xfrm>
            <a:off x="-1" y="6488668"/>
            <a:ext cx="6798365" cy="369332"/>
          </a:xfrm>
          <a:prstGeom prst="rect">
            <a:avLst/>
          </a:prstGeom>
          <a:noFill/>
        </p:spPr>
        <p:txBody>
          <a:bodyPr wrap="square" rtlCol="0">
            <a:spAutoFit/>
          </a:bodyPr>
          <a:lstStyle/>
          <a:p>
            <a:r>
              <a:rPr lang="en-US" dirty="0">
                <a:solidFill>
                  <a:prstClr val="black"/>
                </a:solidFill>
              </a:rPr>
              <a:t>Foto cortesía de: Extensión de la Universidad Estatal de Pensilvania</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449897"/>
            <a:ext cx="6797629" cy="5102794"/>
          </a:xfrm>
          <a:prstGeom prst="rect">
            <a:avLst/>
          </a:prstGeom>
        </p:spPr>
      </p:pic>
    </p:spTree>
    <p:extLst>
      <p:ext uri="{BB962C8B-B14F-4D97-AF65-F5344CB8AC3E}">
        <p14:creationId xmlns:p14="http://schemas.microsoft.com/office/powerpoint/2010/main" val="27769715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3907"/>
            <a:ext cx="10515600" cy="1325563"/>
          </a:xfrm>
        </p:spPr>
        <p:txBody>
          <a:bodyPr/>
          <a:lstStyle/>
          <a:p>
            <a:r>
              <a:rPr dirty="0"/>
              <a:t>Calzado resistente a productos químicos</a:t>
            </a:r>
          </a:p>
        </p:txBody>
      </p:sp>
      <p:sp>
        <p:nvSpPr>
          <p:cNvPr id="3" name="Content Placeholder 2"/>
          <p:cNvSpPr>
            <a:spLocks noGrp="1"/>
          </p:cNvSpPr>
          <p:nvPr>
            <p:ph idx="1"/>
          </p:nvPr>
        </p:nvSpPr>
        <p:spPr/>
        <p:txBody>
          <a:bodyPr/>
          <a:lstStyle/>
          <a:p>
            <a:r>
              <a:rPr dirty="0"/>
              <a:t>Zapatos, botas o cubrecalzados resistentes a productos químicos</a:t>
            </a:r>
          </a:p>
          <a:p>
            <a:r>
              <a:rPr dirty="0"/>
              <a:t>Deben estar hechos de material resistente a productos químicos, como goma o vinilo</a:t>
            </a:r>
          </a:p>
        </p:txBody>
      </p:sp>
    </p:spTree>
    <p:extLst>
      <p:ext uri="{BB962C8B-B14F-4D97-AF65-F5344CB8AC3E}">
        <p14:creationId xmlns:p14="http://schemas.microsoft.com/office/powerpoint/2010/main" val="34699519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Guantes</a:t>
            </a:r>
          </a:p>
        </p:txBody>
      </p:sp>
      <p:sp>
        <p:nvSpPr>
          <p:cNvPr id="3" name="Content Placeholder 2"/>
          <p:cNvSpPr>
            <a:spLocks noGrp="1"/>
          </p:cNvSpPr>
          <p:nvPr>
            <p:ph idx="1"/>
          </p:nvPr>
        </p:nvSpPr>
        <p:spPr>
          <a:xfrm>
            <a:off x="6440557" y="1825625"/>
            <a:ext cx="5475218" cy="4351338"/>
          </a:xfrm>
        </p:spPr>
        <p:txBody>
          <a:bodyPr>
            <a:normAutofit/>
          </a:bodyPr>
          <a:lstStyle/>
          <a:p>
            <a:r>
              <a:rPr dirty="0"/>
              <a:t>Debe tener puestos los guantes durante la manipulación, incluida la reparación de equipos y la regulación de boquillas </a:t>
            </a:r>
          </a:p>
          <a:p>
            <a:r>
              <a:rPr dirty="0"/>
              <a:t>Si la etiqueta requiere cierto material, como el nitrilo, los guantes deben estar hechos del material especificado</a:t>
            </a:r>
          </a:p>
          <a:p>
            <a:r>
              <a:rPr dirty="0"/>
              <a:t>NO DEBE usar guantes de algodón, gamuza o cuero</a:t>
            </a:r>
          </a:p>
        </p:txBody>
      </p:sp>
      <p:sp>
        <p:nvSpPr>
          <p:cNvPr id="9" name="TextBox 8"/>
          <p:cNvSpPr txBox="1"/>
          <p:nvPr/>
        </p:nvSpPr>
        <p:spPr>
          <a:xfrm>
            <a:off x="-2" y="6488668"/>
            <a:ext cx="8743951" cy="369332"/>
          </a:xfrm>
          <a:prstGeom prst="rect">
            <a:avLst/>
          </a:prstGeom>
          <a:noFill/>
        </p:spPr>
        <p:txBody>
          <a:bodyPr wrap="square" rtlCol="0">
            <a:spAutoFit/>
          </a:bodyPr>
          <a:lstStyle/>
          <a:p>
            <a:r>
              <a:rPr lang="en-US" dirty="0">
                <a:solidFill>
                  <a:prstClr val="black"/>
                </a:solidFill>
              </a:rPr>
              <a:t>Foto cortesía de: Jennifer Weber, Departamento de Agricultura de Arizona</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468186"/>
            <a:ext cx="6255038" cy="5066215"/>
          </a:xfrm>
          <a:prstGeom prst="rect">
            <a:avLst/>
          </a:prstGeom>
        </p:spPr>
      </p:pic>
    </p:spTree>
    <p:extLst>
      <p:ext uri="{BB962C8B-B14F-4D97-AF65-F5344CB8AC3E}">
        <p14:creationId xmlns:p14="http://schemas.microsoft.com/office/powerpoint/2010/main" val="4189455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dirty="0"/>
              <a:t>Cómo pueden </a:t>
            </a:r>
            <a:r>
              <a:rPr dirty="0" err="1"/>
              <a:t>ingresar</a:t>
            </a:r>
            <a:r>
              <a:rPr dirty="0"/>
              <a:t> </a:t>
            </a:r>
            <a:r>
              <a:rPr lang="es-ES" dirty="0"/>
              <a:t/>
            </a:r>
            <a:br>
              <a:rPr lang="es-ES" dirty="0"/>
            </a:br>
            <a:r>
              <a:rPr dirty="0"/>
              <a:t>los pesticidas a su cuerpo</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25354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Forros de guantes</a:t>
            </a:r>
          </a:p>
        </p:txBody>
      </p:sp>
      <p:sp>
        <p:nvSpPr>
          <p:cNvPr id="3" name="Content Placeholder 2"/>
          <p:cNvSpPr>
            <a:spLocks noGrp="1"/>
          </p:cNvSpPr>
          <p:nvPr>
            <p:ph idx="1"/>
          </p:nvPr>
        </p:nvSpPr>
        <p:spPr/>
        <p:txBody>
          <a:bodyPr>
            <a:normAutofit fontScale="92500"/>
          </a:bodyPr>
          <a:lstStyle/>
          <a:p>
            <a:pPr lvl="0"/>
            <a:r>
              <a:rPr dirty="0"/>
              <a:t>Los forros de guantes pueden usarse debajo de los guantes</a:t>
            </a:r>
          </a:p>
          <a:p>
            <a:pPr lvl="0"/>
            <a:r>
              <a:rPr dirty="0"/>
              <a:t>No deben extenderse fuera del guante resistente a productos químicos</a:t>
            </a:r>
          </a:p>
          <a:p>
            <a:pPr lvl="0"/>
            <a:r>
              <a:rPr dirty="0"/>
              <a:t>Los forros de guantes deben descartarse luego de las 10 horas de </a:t>
            </a:r>
            <a:r>
              <a:rPr dirty="0" err="1"/>
              <a:t>uso</a:t>
            </a:r>
            <a:r>
              <a:rPr dirty="0"/>
              <a:t> </a:t>
            </a:r>
            <a:r>
              <a:rPr lang="es-ES" dirty="0"/>
              <a:t/>
            </a:r>
            <a:br>
              <a:rPr lang="es-ES" dirty="0"/>
            </a:br>
            <a:r>
              <a:rPr dirty="0"/>
              <a:t>o dentro de las 24 horas luego de la primera vez que se los puso, lo que suceda primero.</a:t>
            </a:r>
          </a:p>
          <a:p>
            <a:r>
              <a:rPr lang="es-ES_tradnl" dirty="0">
                <a:solidFill>
                  <a:srgbClr val="000000"/>
                </a:solidFill>
              </a:rPr>
              <a:t>Debe quitárselos si entran en contacto directo con el pesticida y no pueden reutilizarse</a:t>
            </a:r>
          </a:p>
          <a:p>
            <a:r>
              <a:rPr lang="es-ES_tradnl" dirty="0">
                <a:solidFill>
                  <a:srgbClr val="000000"/>
                </a:solidFill>
              </a:rPr>
              <a:t>Los forros de guantes deben estar separados del guante propiamente dicho</a:t>
            </a:r>
          </a:p>
          <a:p>
            <a:pPr lvl="0"/>
            <a:r>
              <a:rPr dirty="0"/>
              <a:t>Los guantes con forro de algodón y con forro </a:t>
            </a:r>
            <a:r>
              <a:rPr lang="en-US" dirty="0"/>
              <a:t>de lana</a:t>
            </a:r>
            <a:r>
              <a:rPr dirty="0"/>
              <a:t> no están permitidos </a:t>
            </a:r>
          </a:p>
        </p:txBody>
      </p:sp>
    </p:spTree>
    <p:extLst>
      <p:ext uri="{BB962C8B-B14F-4D97-AF65-F5344CB8AC3E}">
        <p14:creationId xmlns:p14="http://schemas.microsoft.com/office/powerpoint/2010/main" val="15789890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Respiradores</a:t>
            </a:r>
          </a:p>
        </p:txBody>
      </p:sp>
      <p:sp>
        <p:nvSpPr>
          <p:cNvPr id="3" name="Content Placeholder 2"/>
          <p:cNvSpPr>
            <a:spLocks noGrp="1"/>
          </p:cNvSpPr>
          <p:nvPr>
            <p:ph idx="1"/>
          </p:nvPr>
        </p:nvSpPr>
        <p:spPr>
          <a:xfrm>
            <a:off x="838199" y="1825625"/>
            <a:ext cx="4695826" cy="4351338"/>
          </a:xfrm>
        </p:spPr>
        <p:txBody>
          <a:bodyPr>
            <a:normAutofit/>
          </a:bodyPr>
          <a:lstStyle/>
          <a:p>
            <a:r>
              <a:rPr sz="2600" dirty="0"/>
              <a:t>Los respiradores son importantes si es probable la exposición a gotas o vapores que son tóxicos al inhalarse</a:t>
            </a:r>
          </a:p>
          <a:p>
            <a:r>
              <a:rPr sz="2600" dirty="0"/>
              <a:t>Equipo de respiración probado y certificado por el Instituto Nacional para la Seguridad y Salud Ocupacional (NIOSH)</a:t>
            </a:r>
          </a:p>
          <a:p>
            <a:r>
              <a:rPr sz="2600" spc="-50" dirty="0"/>
              <a:t>Identificado con un código “TC” </a:t>
            </a:r>
          </a:p>
        </p:txBody>
      </p:sp>
      <p:sp>
        <p:nvSpPr>
          <p:cNvPr id="9" name="TextBox 8"/>
          <p:cNvSpPr txBox="1"/>
          <p:nvPr/>
        </p:nvSpPr>
        <p:spPr>
          <a:xfrm>
            <a:off x="1847851" y="6546574"/>
            <a:ext cx="10344150" cy="369332"/>
          </a:xfrm>
          <a:prstGeom prst="rect">
            <a:avLst/>
          </a:prstGeom>
          <a:noFill/>
        </p:spPr>
        <p:txBody>
          <a:bodyPr wrap="square" rtlCol="0">
            <a:spAutoFit/>
          </a:bodyPr>
          <a:lstStyle/>
          <a:p>
            <a:pPr algn="r"/>
            <a:r>
              <a:rPr lang="en-US" dirty="0">
                <a:solidFill>
                  <a:prstClr val="black"/>
                </a:solidFill>
              </a:rPr>
              <a:t>Foto cortesía de: Betsy Buffington, Extensión de la Universidad Estatal de Iowa</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a:ext>
            </a:extLst>
          </a:blip>
          <a:srcRect l="1814"/>
          <a:stretch/>
        </p:blipFill>
        <p:spPr>
          <a:xfrm>
            <a:off x="5457824" y="2254618"/>
            <a:ext cx="6734175" cy="4291956"/>
          </a:xfrm>
          <a:prstGeom prst="rect">
            <a:avLst/>
          </a:prstGeom>
        </p:spPr>
      </p:pic>
    </p:spTree>
    <p:extLst>
      <p:ext uri="{BB962C8B-B14F-4D97-AF65-F5344CB8AC3E}">
        <p14:creationId xmlns:p14="http://schemas.microsoft.com/office/powerpoint/2010/main" val="414664877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Respiradores</a:t>
            </a:r>
          </a:p>
        </p:txBody>
      </p:sp>
      <p:sp>
        <p:nvSpPr>
          <p:cNvPr id="3" name="Content Placeholder 2"/>
          <p:cNvSpPr>
            <a:spLocks noGrp="1"/>
          </p:cNvSpPr>
          <p:nvPr>
            <p:ph idx="1"/>
          </p:nvPr>
        </p:nvSpPr>
        <p:spPr/>
        <p:txBody>
          <a:bodyPr/>
          <a:lstStyle/>
          <a:p>
            <a:r>
              <a:rPr dirty="0"/>
              <a:t>Asegúrese de usar el respirador, los cartuchos y los filtros </a:t>
            </a:r>
            <a:r>
              <a:rPr dirty="0" err="1"/>
              <a:t>como</a:t>
            </a:r>
            <a:r>
              <a:rPr dirty="0"/>
              <a:t> </a:t>
            </a:r>
            <a:r>
              <a:rPr lang="es-ES" dirty="0"/>
              <a:t/>
            </a:r>
            <a:br>
              <a:rPr lang="es-ES" dirty="0"/>
            </a:br>
            <a:r>
              <a:rPr dirty="0"/>
              <a:t>se indica en la etiqueta </a:t>
            </a:r>
          </a:p>
          <a:p>
            <a:r>
              <a:rPr dirty="0"/>
              <a:t>Los respiradores, cartuchos y filtros son específicos </a:t>
            </a:r>
            <a:r>
              <a:rPr lang="en-US" dirty="0"/>
              <a:t>para el</a:t>
            </a:r>
            <a:r>
              <a:rPr dirty="0"/>
              <a:t> producto </a:t>
            </a:r>
            <a:r>
              <a:rPr lang="es-ES" dirty="0"/>
              <a:t/>
            </a:r>
            <a:br>
              <a:rPr lang="es-ES" dirty="0"/>
            </a:br>
            <a:r>
              <a:rPr dirty="0"/>
              <a:t>y la </a:t>
            </a:r>
            <a:r>
              <a:rPr lang="en-US" dirty="0"/>
              <a:t>actividad que de esta realizando</a:t>
            </a:r>
            <a:endParaRPr dirty="0"/>
          </a:p>
        </p:txBody>
      </p:sp>
    </p:spTree>
    <p:extLst>
      <p:ext uri="{BB962C8B-B14F-4D97-AF65-F5344CB8AC3E}">
        <p14:creationId xmlns:p14="http://schemas.microsoft.com/office/powerpoint/2010/main" val="24877802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1141"/>
            <a:ext cx="10515600" cy="1325563"/>
          </a:xfrm>
        </p:spPr>
        <p:txBody>
          <a:bodyPr/>
          <a:lstStyle/>
          <a:p>
            <a:r>
              <a:rPr dirty="0"/>
              <a:t>Requerimientos del uso de respirador </a:t>
            </a:r>
          </a:p>
        </p:txBody>
      </p:sp>
      <p:sp>
        <p:nvSpPr>
          <p:cNvPr id="3" name="Content Placeholder 2"/>
          <p:cNvSpPr>
            <a:spLocks noGrp="1"/>
          </p:cNvSpPr>
          <p:nvPr>
            <p:ph idx="1"/>
          </p:nvPr>
        </p:nvSpPr>
        <p:spPr/>
        <p:txBody>
          <a:bodyPr/>
          <a:lstStyle/>
          <a:p>
            <a:r>
              <a:rPr dirty="0"/>
              <a:t>Cuando usa un pesticida que requiere protección respira</a:t>
            </a:r>
            <a:r>
              <a:rPr lang="en-US" dirty="0"/>
              <a:t>toria</a:t>
            </a:r>
            <a:r>
              <a:rPr dirty="0"/>
              <a:t> EL EMPLEADOR es el responsable de proveerle lo siguiente (sin costo) antes de que use un respirador requerido en la etiqueta:</a:t>
            </a:r>
          </a:p>
          <a:p>
            <a:pPr lvl="1"/>
            <a:r>
              <a:rPr lang="en-US" sz="2800" dirty="0"/>
              <a:t>Evaluación médica</a:t>
            </a:r>
          </a:p>
          <a:p>
            <a:pPr lvl="1"/>
            <a:r>
              <a:rPr lang="en-US" sz="2800" dirty="0"/>
              <a:t>Prueba de ajuste del respirador</a:t>
            </a:r>
          </a:p>
          <a:p>
            <a:pPr lvl="1"/>
            <a:r>
              <a:rPr lang="en-US" sz="2800" dirty="0"/>
              <a:t>Capacitación para el uso y el mantenimiento del respirador</a:t>
            </a:r>
          </a:p>
        </p:txBody>
      </p:sp>
    </p:spTree>
    <p:extLst>
      <p:ext uri="{BB962C8B-B14F-4D97-AF65-F5344CB8AC3E}">
        <p14:creationId xmlns:p14="http://schemas.microsoft.com/office/powerpoint/2010/main" val="37894209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Evaluación médica</a:t>
            </a:r>
          </a:p>
        </p:txBody>
      </p:sp>
      <p:sp>
        <p:nvSpPr>
          <p:cNvPr id="3" name="Content Placeholder 2"/>
          <p:cNvSpPr>
            <a:spLocks noGrp="1"/>
          </p:cNvSpPr>
          <p:nvPr>
            <p:ph idx="1"/>
          </p:nvPr>
        </p:nvSpPr>
        <p:spPr/>
        <p:txBody>
          <a:bodyPr/>
          <a:lstStyle/>
          <a:p>
            <a:r>
              <a:rPr dirty="0"/>
              <a:t>Se requiere una evaluación médica antes de que use el </a:t>
            </a:r>
            <a:r>
              <a:rPr dirty="0" err="1"/>
              <a:t>respirador</a:t>
            </a:r>
            <a:r>
              <a:rPr dirty="0"/>
              <a:t> </a:t>
            </a:r>
            <a:r>
              <a:rPr lang="es-ES" dirty="0"/>
              <a:t/>
            </a:r>
            <a:br>
              <a:rPr lang="es-ES" dirty="0"/>
            </a:br>
            <a:r>
              <a:rPr dirty="0"/>
              <a:t>y antes de que realice la prueba de ajuste</a:t>
            </a:r>
          </a:p>
          <a:p>
            <a:r>
              <a:rPr dirty="0"/>
              <a:t>Cuestionario de historia clínica</a:t>
            </a:r>
          </a:p>
          <a:p>
            <a:r>
              <a:rPr dirty="0"/>
              <a:t>Posible visita de seguimiento</a:t>
            </a:r>
          </a:p>
          <a:p>
            <a:r>
              <a:rPr dirty="0"/>
              <a:t>Repita la evaluación si hay un cambio en las condiciones de </a:t>
            </a:r>
            <a:r>
              <a:rPr dirty="0" err="1"/>
              <a:t>uso</a:t>
            </a:r>
            <a:r>
              <a:rPr dirty="0"/>
              <a:t> </a:t>
            </a:r>
            <a:r>
              <a:rPr lang="es-ES" dirty="0"/>
              <a:t/>
            </a:r>
            <a:br>
              <a:rPr lang="es-ES" dirty="0"/>
            </a:br>
            <a:r>
              <a:rPr dirty="0"/>
              <a:t>o en el estado de su salud</a:t>
            </a:r>
          </a:p>
        </p:txBody>
      </p:sp>
    </p:spTree>
    <p:extLst>
      <p:ext uri="{BB962C8B-B14F-4D97-AF65-F5344CB8AC3E}">
        <p14:creationId xmlns:p14="http://schemas.microsoft.com/office/powerpoint/2010/main" val="6533836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Prueba de ajuste del respirador</a:t>
            </a:r>
          </a:p>
        </p:txBody>
      </p:sp>
      <p:sp>
        <p:nvSpPr>
          <p:cNvPr id="3" name="Content Placeholder 2"/>
          <p:cNvSpPr>
            <a:spLocks noGrp="1"/>
          </p:cNvSpPr>
          <p:nvPr>
            <p:ph idx="1"/>
          </p:nvPr>
        </p:nvSpPr>
        <p:spPr/>
        <p:txBody>
          <a:bodyPr/>
          <a:lstStyle/>
          <a:p>
            <a:r>
              <a:rPr dirty="0"/>
              <a:t>Las pruebas de ajustes deben llevarse a cabo antes de que </a:t>
            </a:r>
            <a:r>
              <a:rPr dirty="0" err="1"/>
              <a:t>usted</a:t>
            </a:r>
            <a:r>
              <a:rPr dirty="0"/>
              <a:t> </a:t>
            </a:r>
            <a:r>
              <a:rPr lang="es-ES" dirty="0"/>
              <a:t/>
            </a:r>
            <a:br>
              <a:rPr lang="es-ES" dirty="0"/>
            </a:br>
            <a:r>
              <a:rPr dirty="0"/>
              <a:t>use el respirador y por lo menos una vez al año después de eso</a:t>
            </a:r>
          </a:p>
          <a:p>
            <a:r>
              <a:rPr dirty="0"/>
              <a:t>Las pruebas de ajuste deben repetirse en los siguientes casos:</a:t>
            </a:r>
          </a:p>
          <a:p>
            <a:pPr lvl="1"/>
            <a:r>
              <a:rPr dirty="0"/>
              <a:t>El respirador cambia</a:t>
            </a:r>
          </a:p>
          <a:p>
            <a:pPr lvl="1"/>
            <a:r>
              <a:rPr dirty="0"/>
              <a:t>Hay cambios en el tamaño y/o forma de su rostro</a:t>
            </a:r>
          </a:p>
        </p:txBody>
      </p:sp>
    </p:spTree>
    <p:extLst>
      <p:ext uri="{BB962C8B-B14F-4D97-AF65-F5344CB8AC3E}">
        <p14:creationId xmlns:p14="http://schemas.microsoft.com/office/powerpoint/2010/main" val="12945999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575" y="595868"/>
            <a:ext cx="5390322" cy="1325563"/>
          </a:xfrm>
        </p:spPr>
        <p:txBody>
          <a:bodyPr>
            <a:normAutofit fontScale="90000"/>
          </a:bodyPr>
          <a:lstStyle/>
          <a:p>
            <a:r>
              <a:rPr spc="-40" dirty="0"/>
              <a:t>Capacitación para el </a:t>
            </a:r>
            <a:r>
              <a:rPr spc="-40" dirty="0" err="1"/>
              <a:t>uso</a:t>
            </a:r>
            <a:r>
              <a:rPr spc="-40" dirty="0"/>
              <a:t> </a:t>
            </a:r>
            <a:r>
              <a:rPr lang="es-ES" spc="-40" dirty="0"/>
              <a:t/>
            </a:r>
            <a:br>
              <a:rPr lang="es-ES" spc="-40" dirty="0"/>
            </a:br>
            <a:r>
              <a:rPr dirty="0"/>
              <a:t>y el mantenimiento del respirador</a:t>
            </a:r>
          </a:p>
        </p:txBody>
      </p:sp>
      <p:sp>
        <p:nvSpPr>
          <p:cNvPr id="3" name="Content Placeholder 2"/>
          <p:cNvSpPr>
            <a:spLocks noGrp="1"/>
          </p:cNvSpPr>
          <p:nvPr>
            <p:ph idx="1"/>
          </p:nvPr>
        </p:nvSpPr>
        <p:spPr>
          <a:xfrm>
            <a:off x="790575" y="2056368"/>
            <a:ext cx="5031700" cy="4351338"/>
          </a:xfrm>
        </p:spPr>
        <p:txBody>
          <a:bodyPr/>
          <a:lstStyle/>
          <a:p>
            <a:r>
              <a:rPr dirty="0"/>
              <a:t>Si usa respiradores, debe capacitarse </a:t>
            </a:r>
          </a:p>
          <a:p>
            <a:pPr lvl="1"/>
            <a:r>
              <a:rPr lang="en-US" sz="2800" dirty="0"/>
              <a:t>Antes de comenzar a usar un respirador y</a:t>
            </a:r>
          </a:p>
          <a:p>
            <a:pPr lvl="1"/>
            <a:r>
              <a:rPr lang="en-US" sz="2800" dirty="0"/>
              <a:t>por lo menos una vez al año </a:t>
            </a:r>
          </a:p>
          <a:p>
            <a:r>
              <a:rPr dirty="0"/>
              <a:t>Debe volver a capacitarse si muestra falta de conocimiento</a:t>
            </a:r>
          </a:p>
        </p:txBody>
      </p:sp>
      <p:sp>
        <p:nvSpPr>
          <p:cNvPr id="9" name="TextBox 8"/>
          <p:cNvSpPr txBox="1"/>
          <p:nvPr/>
        </p:nvSpPr>
        <p:spPr>
          <a:xfrm>
            <a:off x="5441576" y="6488668"/>
            <a:ext cx="6750424" cy="369332"/>
          </a:xfrm>
          <a:prstGeom prst="rect">
            <a:avLst/>
          </a:prstGeom>
          <a:noFill/>
        </p:spPr>
        <p:txBody>
          <a:bodyPr wrap="square" rtlCol="0">
            <a:spAutoFit/>
          </a:bodyPr>
          <a:lstStyle/>
          <a:p>
            <a:pPr algn="r"/>
            <a:r>
              <a:rPr dirty="0"/>
              <a:t>Foto cortesía de: Extensión de la Universidad Estatal de Pensilvania</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9900" y="863093"/>
            <a:ext cx="6322100" cy="5663675"/>
          </a:xfrm>
          <a:prstGeom prst="rect">
            <a:avLst/>
          </a:prstGeom>
        </p:spPr>
      </p:pic>
    </p:spTree>
    <p:extLst>
      <p:ext uri="{BB962C8B-B14F-4D97-AF65-F5344CB8AC3E}">
        <p14:creationId xmlns:p14="http://schemas.microsoft.com/office/powerpoint/2010/main" val="16813210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Usar el PPE</a:t>
            </a:r>
          </a:p>
        </p:txBody>
      </p:sp>
      <p:sp>
        <p:nvSpPr>
          <p:cNvPr id="6" name="Content Placeholder 5"/>
          <p:cNvSpPr>
            <a:spLocks noGrp="1"/>
          </p:cNvSpPr>
          <p:nvPr>
            <p:ph idx="1"/>
          </p:nvPr>
        </p:nvSpPr>
        <p:spPr>
          <a:xfrm>
            <a:off x="7474859" y="2247899"/>
            <a:ext cx="4479016" cy="3929063"/>
          </a:xfrm>
        </p:spPr>
        <p:txBody>
          <a:bodyPr/>
          <a:lstStyle/>
          <a:p>
            <a:r>
              <a:rPr dirty="0"/>
              <a:t>Use el PPE de forma que impida que la pulverización de pesticidas ingrese a sus botas o mangas</a:t>
            </a:r>
          </a:p>
          <a:p>
            <a:pPr lvl="1"/>
            <a:endParaRPr lang="es-US" dirty="0"/>
          </a:p>
        </p:txBody>
      </p:sp>
      <p:sp>
        <p:nvSpPr>
          <p:cNvPr id="8" name="Rectangle 2"/>
          <p:cNvSpPr>
            <a:spLocks noChangeArrowheads="1"/>
          </p:cNvSpPr>
          <p:nvPr/>
        </p:nvSpPr>
        <p:spPr bwMode="auto">
          <a:xfrm>
            <a:off x="252411" y="1422768"/>
            <a:ext cx="30830827" cy="11561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solidFill>
                <a:prstClr val="black"/>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53" y="1690688"/>
            <a:ext cx="3078747" cy="481016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6651" y="1690688"/>
            <a:ext cx="4133446" cy="4810161"/>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353" y="6428509"/>
            <a:ext cx="4377307" cy="429491"/>
          </a:xfrm>
          <a:prstGeom prst="rect">
            <a:avLst/>
          </a:prstGeom>
        </p:spPr>
      </p:pic>
    </p:spTree>
    <p:extLst>
      <p:ext uri="{BB962C8B-B14F-4D97-AF65-F5344CB8AC3E}">
        <p14:creationId xmlns:p14="http://schemas.microsoft.com/office/powerpoint/2010/main" val="30690794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Quitarse el PPE</a:t>
            </a:r>
          </a:p>
        </p:txBody>
      </p:sp>
      <p:sp>
        <p:nvSpPr>
          <p:cNvPr id="3" name="Content Placeholder 2"/>
          <p:cNvSpPr>
            <a:spLocks noGrp="1"/>
          </p:cNvSpPr>
          <p:nvPr>
            <p:ph idx="1"/>
          </p:nvPr>
        </p:nvSpPr>
        <p:spPr/>
        <p:txBody>
          <a:bodyPr/>
          <a:lstStyle/>
          <a:p>
            <a:r>
              <a:rPr dirty="0"/>
              <a:t>Lave el exterior de los guantes y otros artículos </a:t>
            </a:r>
            <a:r>
              <a:rPr dirty="0" err="1"/>
              <a:t>resistentes</a:t>
            </a:r>
            <a:r>
              <a:rPr dirty="0"/>
              <a:t> </a:t>
            </a:r>
            <a:r>
              <a:rPr lang="es-ES" dirty="0"/>
              <a:t/>
            </a:r>
            <a:br>
              <a:rPr lang="es-ES" dirty="0"/>
            </a:br>
            <a:r>
              <a:rPr dirty="0"/>
              <a:t>a productos químicos</a:t>
            </a:r>
          </a:p>
          <a:p>
            <a:r>
              <a:rPr dirty="0"/>
              <a:t>Luego, quítese los guantes evitando que se </a:t>
            </a:r>
            <a:r>
              <a:rPr dirty="0" err="1"/>
              <a:t>contamine</a:t>
            </a:r>
            <a:r>
              <a:rPr dirty="0"/>
              <a:t> </a:t>
            </a:r>
            <a:r>
              <a:rPr lang="es-ES" dirty="0"/>
              <a:t/>
            </a:r>
            <a:br>
              <a:rPr lang="es-ES" dirty="0"/>
            </a:br>
            <a:r>
              <a:rPr dirty="0"/>
              <a:t>la superficie interna</a:t>
            </a:r>
          </a:p>
          <a:p>
            <a:r>
              <a:rPr dirty="0"/>
              <a:t>Determine si los artículos contaminados deben </a:t>
            </a:r>
            <a:r>
              <a:rPr dirty="0" err="1"/>
              <a:t>desecharse</a:t>
            </a:r>
            <a:r>
              <a:rPr dirty="0"/>
              <a:t> </a:t>
            </a:r>
            <a:r>
              <a:rPr lang="es-ES" dirty="0"/>
              <a:t/>
            </a:r>
            <a:br>
              <a:rPr lang="es-ES" dirty="0"/>
            </a:br>
            <a:r>
              <a:rPr dirty="0"/>
              <a:t>o limpiarse para volver a usarlos</a:t>
            </a:r>
          </a:p>
        </p:txBody>
      </p:sp>
    </p:spTree>
    <p:extLst>
      <p:ext uri="{BB962C8B-B14F-4D97-AF65-F5344CB8AC3E}">
        <p14:creationId xmlns:p14="http://schemas.microsoft.com/office/powerpoint/2010/main" val="10113680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Inspección del PPE</a:t>
            </a:r>
          </a:p>
        </p:txBody>
      </p:sp>
      <p:sp>
        <p:nvSpPr>
          <p:cNvPr id="3" name="Content Placeholder 2"/>
          <p:cNvSpPr>
            <a:spLocks noGrp="1"/>
          </p:cNvSpPr>
          <p:nvPr>
            <p:ph idx="1"/>
          </p:nvPr>
        </p:nvSpPr>
        <p:spPr/>
        <p:txBody>
          <a:bodyPr/>
          <a:lstStyle/>
          <a:p>
            <a:r>
              <a:rPr dirty="0"/>
              <a:t>Inspeccione el PPE antes de usarlo para asegurarse de que </a:t>
            </a:r>
            <a:r>
              <a:rPr dirty="0" err="1"/>
              <a:t>esté</a:t>
            </a:r>
            <a:r>
              <a:rPr dirty="0"/>
              <a:t> </a:t>
            </a:r>
            <a:r>
              <a:rPr lang="es-ES" dirty="0"/>
              <a:t/>
            </a:r>
            <a:br>
              <a:rPr lang="es-ES" dirty="0"/>
            </a:br>
            <a:r>
              <a:rPr dirty="0" err="1"/>
              <a:t>en</a:t>
            </a:r>
            <a:r>
              <a:rPr dirty="0"/>
              <a:t> buenas condiciones</a:t>
            </a:r>
          </a:p>
          <a:p>
            <a:r>
              <a:rPr dirty="0"/>
              <a:t>Inspeccione el PPE al limpiarlo al final de la jornada laboral</a:t>
            </a:r>
          </a:p>
          <a:p>
            <a:r>
              <a:rPr dirty="0"/>
              <a:t>Si el PPE está dañado o necesita arreglo, debe informar al empleador, quien debe arreglarlo o reemplazarlo</a:t>
            </a:r>
          </a:p>
        </p:txBody>
      </p:sp>
    </p:spTree>
    <p:extLst>
      <p:ext uri="{BB962C8B-B14F-4D97-AF65-F5344CB8AC3E}">
        <p14:creationId xmlns:p14="http://schemas.microsoft.com/office/powerpoint/2010/main" val="620999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870425" y="1687852"/>
            <a:ext cx="1891505" cy="3636707"/>
          </a:xfrm>
          <a:prstGeom prst="rect">
            <a:avLst/>
          </a:prstGeom>
        </p:spPr>
      </p:pic>
      <p:sp>
        <p:nvSpPr>
          <p:cNvPr id="2" name="Title 1"/>
          <p:cNvSpPr>
            <a:spLocks noGrp="1"/>
          </p:cNvSpPr>
          <p:nvPr>
            <p:ph type="title"/>
          </p:nvPr>
        </p:nvSpPr>
        <p:spPr>
          <a:xfrm>
            <a:off x="838200" y="365125"/>
            <a:ext cx="8110728" cy="1325563"/>
          </a:xfrm>
        </p:spPr>
        <p:txBody>
          <a:bodyPr>
            <a:normAutofit/>
          </a:bodyPr>
          <a:lstStyle/>
          <a:p>
            <a:r>
              <a:rPr dirty="0"/>
              <a:t>Existen cuatro rutas de </a:t>
            </a:r>
            <a:r>
              <a:rPr dirty="0" err="1"/>
              <a:t>ingreso</a:t>
            </a:r>
            <a:r>
              <a:rPr dirty="0"/>
              <a:t> </a:t>
            </a:r>
            <a:r>
              <a:rPr lang="es-ES" dirty="0"/>
              <a:t/>
            </a:r>
            <a:br>
              <a:rPr lang="es-ES" dirty="0"/>
            </a:br>
            <a:r>
              <a:rPr dirty="0"/>
              <a:t>de pesticidas al cuerpo:</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6" name="Picture 25"/>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938064" y="1687852"/>
            <a:ext cx="1891505" cy="3636707"/>
          </a:xfrm>
          <a:prstGeom prst="rect">
            <a:avLst/>
          </a:prstGeom>
        </p:spPr>
      </p:pic>
      <p:pic>
        <p:nvPicPr>
          <p:cNvPr id="27" name="Picture 26"/>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005703" y="1687852"/>
            <a:ext cx="1891505" cy="3636707"/>
          </a:xfrm>
          <a:prstGeom prst="rect">
            <a:avLst/>
          </a:prstGeom>
        </p:spPr>
      </p:pic>
      <p:pic>
        <p:nvPicPr>
          <p:cNvPr id="28" name="Picture 27"/>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073342" y="1687852"/>
            <a:ext cx="1891505" cy="3636707"/>
          </a:xfrm>
          <a:prstGeom prst="rect">
            <a:avLst/>
          </a:prstGeom>
        </p:spPr>
      </p:pic>
      <p:pic>
        <p:nvPicPr>
          <p:cNvPr id="29" name="Picture 28"/>
          <p:cNvPicPr>
            <a:picLocks noChangeAspect="1"/>
          </p:cNvPicPr>
          <p:nvPr/>
        </p:nvPicPr>
        <p:blipFill>
          <a:blip r:embed="rId5"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799619" y="2906443"/>
            <a:ext cx="438950" cy="361220"/>
          </a:xfrm>
          <a:prstGeom prst="rect">
            <a:avLst/>
          </a:prstGeom>
        </p:spPr>
      </p:pic>
      <p:pic>
        <p:nvPicPr>
          <p:cNvPr id="30" name="Picture 29"/>
          <p:cNvPicPr>
            <a:picLocks noChangeAspect="1"/>
          </p:cNvPicPr>
          <p:nvPr/>
        </p:nvPicPr>
        <p:blipFill>
          <a:blip r:embed="rId6"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97687" y="2367568"/>
            <a:ext cx="507536" cy="548687"/>
          </a:xfrm>
          <a:prstGeom prst="rect">
            <a:avLst/>
          </a:prstGeom>
        </p:spPr>
      </p:pic>
      <p:pic>
        <p:nvPicPr>
          <p:cNvPr id="32" name="Picture 31"/>
          <p:cNvPicPr>
            <a:picLocks noChangeAspect="1"/>
          </p:cNvPicPr>
          <p:nvPr/>
        </p:nvPicPr>
        <p:blipFill>
          <a:blip r:embed="rId7"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94694" y="2301976"/>
            <a:ext cx="65133" cy="52106"/>
          </a:xfrm>
          <a:prstGeom prst="rect">
            <a:avLst/>
          </a:prstGeom>
        </p:spPr>
      </p:pic>
      <p:sp>
        <p:nvSpPr>
          <p:cNvPr id="33" name="Explosion 1 32"/>
          <p:cNvSpPr/>
          <p:nvPr/>
        </p:nvSpPr>
        <p:spPr>
          <a:xfrm>
            <a:off x="4740941" y="1699331"/>
            <a:ext cx="285750" cy="342900"/>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34" name="Explosion 2 33"/>
          <p:cNvSpPr/>
          <p:nvPr/>
        </p:nvSpPr>
        <p:spPr>
          <a:xfrm rot="7982508">
            <a:off x="3273903" y="2936540"/>
            <a:ext cx="228600" cy="418370"/>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35" name="TextBox 34"/>
          <p:cNvSpPr txBox="1"/>
          <p:nvPr/>
        </p:nvSpPr>
        <p:spPr>
          <a:xfrm>
            <a:off x="1684162" y="5294499"/>
            <a:ext cx="1934940" cy="954107"/>
          </a:xfrm>
          <a:prstGeom prst="rect">
            <a:avLst/>
          </a:prstGeom>
          <a:noFill/>
        </p:spPr>
        <p:txBody>
          <a:bodyPr wrap="square" rtlCol="0">
            <a:spAutoFit/>
          </a:bodyPr>
          <a:lstStyle/>
          <a:p>
            <a:pPr algn="ctr" defTabSz="685800"/>
            <a:r>
              <a:rPr lang="en-US" sz="2800" dirty="0">
                <a:solidFill>
                  <a:prstClr val="black"/>
                </a:solidFill>
              </a:rPr>
              <a:t> Piel (dérmica)</a:t>
            </a:r>
          </a:p>
        </p:txBody>
      </p:sp>
      <p:sp>
        <p:nvSpPr>
          <p:cNvPr id="36" name="TextBox 35"/>
          <p:cNvSpPr txBox="1"/>
          <p:nvPr/>
        </p:nvSpPr>
        <p:spPr>
          <a:xfrm>
            <a:off x="3868480" y="5289303"/>
            <a:ext cx="1923011" cy="1384995"/>
          </a:xfrm>
          <a:prstGeom prst="rect">
            <a:avLst/>
          </a:prstGeom>
          <a:noFill/>
        </p:spPr>
        <p:txBody>
          <a:bodyPr wrap="square" rtlCol="0">
            <a:spAutoFit/>
          </a:bodyPr>
          <a:lstStyle/>
          <a:p>
            <a:pPr algn="ctr" defTabSz="685800"/>
            <a:r>
              <a:rPr lang="en-US" sz="2800" dirty="0">
                <a:solidFill>
                  <a:prstClr val="black"/>
                </a:solidFill>
              </a:rPr>
              <a:t>Ojos (ocular)</a:t>
            </a:r>
          </a:p>
          <a:p>
            <a:pPr algn="ctr" defTabSz="685800"/>
            <a:r>
              <a:rPr dirty="0"/>
              <a:t> </a:t>
            </a:r>
          </a:p>
        </p:txBody>
      </p:sp>
      <p:sp>
        <p:nvSpPr>
          <p:cNvPr id="37" name="TextBox 36"/>
          <p:cNvSpPr txBox="1"/>
          <p:nvPr/>
        </p:nvSpPr>
        <p:spPr>
          <a:xfrm>
            <a:off x="6005703" y="5294499"/>
            <a:ext cx="1891505" cy="954107"/>
          </a:xfrm>
          <a:prstGeom prst="rect">
            <a:avLst/>
          </a:prstGeom>
          <a:noFill/>
        </p:spPr>
        <p:txBody>
          <a:bodyPr wrap="square" rtlCol="0">
            <a:spAutoFit/>
          </a:bodyPr>
          <a:lstStyle/>
          <a:p>
            <a:pPr algn="ctr" defTabSz="685800"/>
            <a:r>
              <a:rPr lang="en-US" sz="2800" dirty="0">
                <a:solidFill>
                  <a:prstClr val="black"/>
                </a:solidFill>
              </a:rPr>
              <a:t>Nariz (inhalación)</a:t>
            </a:r>
          </a:p>
        </p:txBody>
      </p:sp>
      <p:sp>
        <p:nvSpPr>
          <p:cNvPr id="38" name="TextBox 37"/>
          <p:cNvSpPr txBox="1"/>
          <p:nvPr/>
        </p:nvSpPr>
        <p:spPr>
          <a:xfrm>
            <a:off x="8402434" y="5296662"/>
            <a:ext cx="1562413" cy="954107"/>
          </a:xfrm>
          <a:prstGeom prst="rect">
            <a:avLst/>
          </a:prstGeom>
          <a:noFill/>
        </p:spPr>
        <p:txBody>
          <a:bodyPr wrap="square" rtlCol="0">
            <a:spAutoFit/>
          </a:bodyPr>
          <a:lstStyle/>
          <a:p>
            <a:pPr algn="ctr" defTabSz="685800"/>
            <a:r>
              <a:rPr lang="en-US" sz="2800" dirty="0">
                <a:solidFill>
                  <a:prstClr val="black"/>
                </a:solidFill>
              </a:rPr>
              <a:t>Boca (oral)</a:t>
            </a:r>
          </a:p>
        </p:txBody>
      </p:sp>
      <p:cxnSp>
        <p:nvCxnSpPr>
          <p:cNvPr id="4" name="Straight Connector 3"/>
          <p:cNvCxnSpPr/>
          <p:nvPr/>
        </p:nvCxnSpPr>
        <p:spPr>
          <a:xfrm>
            <a:off x="6951455" y="2028745"/>
            <a:ext cx="0" cy="325337"/>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29" idx="0"/>
          </p:cNvCxnSpPr>
          <p:nvPr/>
        </p:nvCxnSpPr>
        <p:spPr>
          <a:xfrm>
            <a:off x="9019094" y="1976639"/>
            <a:ext cx="0" cy="929804"/>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4031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2275"/>
            <a:ext cx="10515600" cy="1325563"/>
          </a:xfrm>
        </p:spPr>
        <p:txBody>
          <a:bodyPr/>
          <a:lstStyle/>
          <a:p>
            <a:r>
              <a:rPr dirty="0"/>
              <a:t>Lista de verificación de la inspección del PPE</a:t>
            </a:r>
          </a:p>
        </p:txBody>
      </p:sp>
      <p:sp>
        <p:nvSpPr>
          <p:cNvPr id="7" name="Rectangle 2"/>
          <p:cNvSpPr>
            <a:spLocks noGrp="1" noChangeArrowheads="1"/>
          </p:cNvSpPr>
          <p:nvPr>
            <p:ph idx="1"/>
          </p:nvPr>
        </p:nvSpPr>
        <p:spPr bwMode="auto">
          <a:xfrm>
            <a:off x="838200" y="1429031"/>
            <a:ext cx="11110364" cy="48936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buFont typeface="Wingdings" charset="2"/>
              <a:buChar char="q"/>
              <a:tabLst/>
            </a:pPr>
            <a:r>
              <a:rPr kumimoji="0" lang="en-US" altLang="en-US" sz="2600" b="0" i="0" u="none" strike="noStrike" cap="none" normalizeH="0" baseline="0" dirty="0">
                <a:ln>
                  <a:noFill/>
                </a:ln>
                <a:solidFill>
                  <a:schemeClr val="tx1"/>
                </a:solidFill>
                <a:effectLst/>
                <a:latin typeface="Calibri" panose="020F0502020204030204" pitchFamily="34" charset="0"/>
              </a:rPr>
              <a:t>Inspeccione las botas o los cubrecalzados resistentes a productos </a:t>
            </a:r>
            <a:r>
              <a:rPr kumimoji="0" lang="en-US" altLang="en-US" sz="2600" b="0" i="0" u="none" strike="noStrike" cap="none" normalizeH="0" baseline="0" dirty="0" err="1">
                <a:ln>
                  <a:noFill/>
                </a:ln>
                <a:solidFill>
                  <a:schemeClr val="tx1"/>
                </a:solidFill>
                <a:effectLst/>
                <a:latin typeface="Calibri" panose="020F0502020204030204" pitchFamily="34" charset="0"/>
              </a:rPr>
              <a:t>químicos</a:t>
            </a:r>
            <a:r>
              <a:rPr kumimoji="0" lang="en-US" altLang="en-US" sz="2600" b="0" i="0" u="none" strike="noStrike" cap="none" normalizeH="0" baseline="0" dirty="0">
                <a:ln>
                  <a:noFill/>
                </a:ln>
                <a:solidFill>
                  <a:schemeClr val="tx1"/>
                </a:solidFill>
                <a:effectLst/>
                <a:latin typeface="Calibri" panose="020F0502020204030204" pitchFamily="34" charset="0"/>
              </a:rPr>
              <a:t> </a:t>
            </a:r>
            <a:br>
              <a:rPr kumimoji="0" lang="en-US" altLang="en-US" sz="2600" b="0" i="0" u="none" strike="noStrike" cap="none" normalizeH="0" baseline="0" dirty="0">
                <a:ln>
                  <a:noFill/>
                </a:ln>
                <a:solidFill>
                  <a:schemeClr val="tx1"/>
                </a:solidFill>
                <a:effectLst/>
                <a:latin typeface="Calibri" panose="020F0502020204030204" pitchFamily="34" charset="0"/>
              </a:rPr>
            </a:br>
            <a:r>
              <a:rPr kumimoji="0" lang="en-US" altLang="en-US" sz="2600" b="0" i="0" u="none" strike="noStrike" cap="none" normalizeH="0" baseline="0" dirty="0" err="1">
                <a:ln>
                  <a:noFill/>
                </a:ln>
                <a:solidFill>
                  <a:srgbClr val="000000"/>
                </a:solidFill>
                <a:effectLst/>
                <a:latin typeface="Calibri" panose="020F0502020204030204" pitchFamily="34" charset="0"/>
              </a:rPr>
              <a:t>en</a:t>
            </a:r>
            <a:r>
              <a:rPr kumimoji="0" lang="en-US" altLang="en-US" sz="2600" b="0" i="0" u="none" strike="noStrike" cap="none" normalizeH="0" baseline="0" dirty="0">
                <a:ln>
                  <a:noFill/>
                </a:ln>
                <a:solidFill>
                  <a:srgbClr val="000000"/>
                </a:solidFill>
                <a:effectLst/>
                <a:latin typeface="Calibri" panose="020F0502020204030204" pitchFamily="34" charset="0"/>
              </a:rPr>
              <a:t> busca de agujeros, rasgaduras o puntos débiles.  </a:t>
            </a:r>
          </a:p>
          <a:p>
            <a:pPr lvl="0" eaLnBrk="0" fontAlgn="base" hangingPunct="0">
              <a:lnSpc>
                <a:spcPct val="100000"/>
              </a:lnSpc>
              <a:spcBef>
                <a:spcPct val="0"/>
              </a:spcBef>
              <a:spcAft>
                <a:spcPct val="0"/>
              </a:spcAft>
              <a:buFont typeface="Wingdings" charset="2"/>
              <a:buChar char="q"/>
            </a:pPr>
            <a:r>
              <a:rPr lang="en-US" altLang="en-US" sz="2600" spc="-40" dirty="0" err="1">
                <a:solidFill>
                  <a:srgbClr val="000000"/>
                </a:solidFill>
                <a:latin typeface="Calibri" panose="020F0502020204030204" pitchFamily="34" charset="0"/>
              </a:rPr>
              <a:t>Inspeccione</a:t>
            </a:r>
            <a:r>
              <a:rPr lang="en-US" altLang="en-US" sz="2600" spc="-40" dirty="0">
                <a:solidFill>
                  <a:srgbClr val="000000"/>
                </a:solidFill>
                <a:latin typeface="Calibri" panose="020F0502020204030204" pitchFamily="34" charset="0"/>
              </a:rPr>
              <a:t> los </a:t>
            </a:r>
            <a:r>
              <a:rPr lang="en-US" altLang="en-US" sz="2600" spc="-40" dirty="0" err="1">
                <a:solidFill>
                  <a:srgbClr val="000000"/>
                </a:solidFill>
                <a:latin typeface="Calibri" panose="020F0502020204030204" pitchFamily="34" charset="0"/>
              </a:rPr>
              <a:t>guantes</a:t>
            </a:r>
            <a:r>
              <a:rPr lang="en-US" altLang="en-US" sz="2600" spc="-40" dirty="0">
                <a:solidFill>
                  <a:srgbClr val="000000"/>
                </a:solidFill>
                <a:latin typeface="Calibri" panose="020F0502020204030204" pitchFamily="34" charset="0"/>
              </a:rPr>
              <a:t> </a:t>
            </a:r>
            <a:r>
              <a:rPr lang="en-US" altLang="en-US" sz="2600" spc="-40" dirty="0" err="1">
                <a:solidFill>
                  <a:srgbClr val="000000"/>
                </a:solidFill>
                <a:latin typeface="Calibri" panose="020F0502020204030204" pitchFamily="34" charset="0"/>
              </a:rPr>
              <a:t>reutilizables</a:t>
            </a:r>
            <a:r>
              <a:rPr lang="en-US" altLang="en-US" sz="2600" spc="-40" dirty="0">
                <a:solidFill>
                  <a:srgbClr val="000000"/>
                </a:solidFill>
                <a:latin typeface="Calibri" panose="020F0502020204030204" pitchFamily="34" charset="0"/>
              </a:rPr>
              <a:t> en </a:t>
            </a:r>
            <a:r>
              <a:rPr lang="en-US" altLang="en-US" sz="2600" spc="-40" dirty="0" err="1">
                <a:solidFill>
                  <a:srgbClr val="000000"/>
                </a:solidFill>
                <a:latin typeface="Calibri" panose="020F0502020204030204" pitchFamily="34" charset="0"/>
              </a:rPr>
              <a:t>busca</a:t>
            </a:r>
            <a:r>
              <a:rPr lang="en-US" altLang="en-US" sz="2600" spc="-40" dirty="0">
                <a:solidFill>
                  <a:srgbClr val="000000"/>
                </a:solidFill>
                <a:latin typeface="Calibri" panose="020F0502020204030204" pitchFamily="34" charset="0"/>
              </a:rPr>
              <a:t> de </a:t>
            </a:r>
            <a:r>
              <a:rPr lang="en-US" altLang="en-US" sz="2600" spc="-40" dirty="0" err="1">
                <a:solidFill>
                  <a:srgbClr val="000000"/>
                </a:solidFill>
                <a:latin typeface="Calibri" panose="020F0502020204030204" pitchFamily="34" charset="0"/>
              </a:rPr>
              <a:t>daños</a:t>
            </a:r>
            <a:r>
              <a:rPr lang="en-US" altLang="en-US" sz="2600" spc="-40" dirty="0">
                <a:solidFill>
                  <a:srgbClr val="000000"/>
                </a:solidFill>
                <a:latin typeface="Calibri" panose="020F0502020204030204" pitchFamily="34" charset="0"/>
              </a:rPr>
              <a:t>, </a:t>
            </a:r>
            <a:r>
              <a:rPr lang="en-US" altLang="en-US" sz="2600" spc="-40" dirty="0" err="1">
                <a:solidFill>
                  <a:srgbClr val="000000"/>
                </a:solidFill>
                <a:latin typeface="Calibri" panose="020F0502020204030204" pitchFamily="34" charset="0"/>
              </a:rPr>
              <a:t>como</a:t>
            </a:r>
            <a:r>
              <a:rPr lang="en-US" altLang="en-US" sz="2600" spc="-40" dirty="0">
                <a:solidFill>
                  <a:srgbClr val="000000"/>
                </a:solidFill>
                <a:latin typeface="Calibri" panose="020F0502020204030204" pitchFamily="34" charset="0"/>
              </a:rPr>
              <a:t> </a:t>
            </a:r>
            <a:r>
              <a:rPr lang="en-US" altLang="en-US" sz="2600" spc="-40" dirty="0" err="1">
                <a:solidFill>
                  <a:srgbClr val="000000"/>
                </a:solidFill>
                <a:latin typeface="Calibri" panose="020F0502020204030204" pitchFamily="34" charset="0"/>
              </a:rPr>
              <a:t>agujeros</a:t>
            </a:r>
            <a:r>
              <a:rPr lang="en-US" altLang="en-US" sz="2600" spc="-40" dirty="0">
                <a:solidFill>
                  <a:srgbClr val="000000"/>
                </a:solidFill>
                <a:latin typeface="Calibri" panose="020F0502020204030204" pitchFamily="34" charset="0"/>
              </a:rPr>
              <a:t>, </a:t>
            </a:r>
            <a:r>
              <a:rPr lang="en-US" altLang="en-US" sz="2600" spc="-40" dirty="0" err="1">
                <a:solidFill>
                  <a:srgbClr val="000000"/>
                </a:solidFill>
                <a:latin typeface="Calibri" panose="020F0502020204030204" pitchFamily="34" charset="0"/>
              </a:rPr>
              <a:t>grietas</a:t>
            </a:r>
            <a:r>
              <a:rPr lang="en-US" altLang="en-US" sz="2600" spc="-40" dirty="0">
                <a:solidFill>
                  <a:srgbClr val="000000"/>
                </a:solidFill>
                <a:latin typeface="Calibri" panose="020F0502020204030204" pitchFamily="34" charset="0"/>
              </a:rPr>
              <a:t>, </a:t>
            </a:r>
            <a:r>
              <a:rPr lang="en-US" altLang="en-US" sz="2600" dirty="0">
                <a:solidFill>
                  <a:srgbClr val="000000"/>
                </a:solidFill>
                <a:latin typeface="Calibri" panose="020F0502020204030204" pitchFamily="34" charset="0"/>
              </a:rPr>
              <a:t/>
            </a:r>
            <a:br>
              <a:rPr lang="en-US" altLang="en-US" sz="2600" dirty="0">
                <a:solidFill>
                  <a:srgbClr val="000000"/>
                </a:solidFill>
                <a:latin typeface="Calibri" panose="020F0502020204030204" pitchFamily="34" charset="0"/>
              </a:rPr>
            </a:br>
            <a:r>
              <a:rPr lang="en-US" altLang="en-US" sz="2600" dirty="0" err="1">
                <a:solidFill>
                  <a:srgbClr val="000000"/>
                </a:solidFill>
                <a:latin typeface="Calibri" panose="020F0502020204030204" pitchFamily="34" charset="0"/>
              </a:rPr>
              <a:t>rasgaduras</a:t>
            </a:r>
            <a:r>
              <a:rPr lang="en-US" altLang="en-US" sz="2600" dirty="0">
                <a:solidFill>
                  <a:srgbClr val="000000"/>
                </a:solidFill>
                <a:latin typeface="Calibri" panose="020F0502020204030204" pitchFamily="34" charset="0"/>
              </a:rPr>
              <a:t>, </a:t>
            </a:r>
            <a:r>
              <a:rPr lang="en-US" altLang="en-US" sz="2600" dirty="0" err="1">
                <a:solidFill>
                  <a:srgbClr val="000000"/>
                </a:solidFill>
                <a:latin typeface="Calibri" panose="020F0502020204030204" pitchFamily="34" charset="0"/>
              </a:rPr>
              <a:t>partes</a:t>
            </a:r>
            <a:r>
              <a:rPr lang="en-US" altLang="en-US" sz="2600" dirty="0">
                <a:solidFill>
                  <a:srgbClr val="000000"/>
                </a:solidFill>
                <a:latin typeface="Calibri" panose="020F0502020204030204" pitchFamily="34" charset="0"/>
              </a:rPr>
              <a:t> </a:t>
            </a:r>
            <a:r>
              <a:rPr lang="en-US" altLang="en-US" sz="2600" dirty="0" err="1">
                <a:solidFill>
                  <a:srgbClr val="000000"/>
                </a:solidFill>
                <a:latin typeface="Calibri" panose="020F0502020204030204" pitchFamily="34" charset="0"/>
              </a:rPr>
              <a:t>abultadas</a:t>
            </a:r>
            <a:r>
              <a:rPr lang="en-US" altLang="en-US" sz="2600" dirty="0">
                <a:solidFill>
                  <a:srgbClr val="000000"/>
                </a:solidFill>
                <a:latin typeface="Calibri" panose="020F0502020204030204" pitchFamily="34" charset="0"/>
              </a:rPr>
              <a:t> o </a:t>
            </a:r>
            <a:r>
              <a:rPr lang="en-US" altLang="en-US" sz="2600" dirty="0" err="1">
                <a:solidFill>
                  <a:srgbClr val="000000"/>
                </a:solidFill>
                <a:latin typeface="Calibri" panose="020F0502020204030204" pitchFamily="34" charset="0"/>
              </a:rPr>
              <a:t>mullidas</a:t>
            </a:r>
            <a:r>
              <a:rPr lang="en-US" altLang="en-US" sz="2600" dirty="0">
                <a:solidFill>
                  <a:srgbClr val="000000"/>
                </a:solidFill>
                <a:latin typeface="Calibri" panose="020F0502020204030204" pitchFamily="34" charset="0"/>
              </a:rPr>
              <a:t>, y </a:t>
            </a:r>
            <a:r>
              <a:rPr lang="en-US" altLang="en-US" sz="2600" dirty="0" err="1">
                <a:solidFill>
                  <a:srgbClr val="000000"/>
                </a:solidFill>
                <a:latin typeface="Calibri" panose="020F0502020204030204" pitchFamily="34" charset="0"/>
              </a:rPr>
              <a:t>cualquier</a:t>
            </a:r>
            <a:r>
              <a:rPr lang="en-US" altLang="en-US" sz="2600" dirty="0">
                <a:solidFill>
                  <a:srgbClr val="000000"/>
                </a:solidFill>
                <a:latin typeface="Calibri" panose="020F0502020204030204" pitchFamily="34" charset="0"/>
              </a:rPr>
              <a:t> </a:t>
            </a:r>
            <a:r>
              <a:rPr lang="en-US" altLang="en-US" sz="2600" dirty="0" err="1">
                <a:solidFill>
                  <a:srgbClr val="000000"/>
                </a:solidFill>
                <a:latin typeface="Calibri" panose="020F0502020204030204" pitchFamily="34" charset="0"/>
              </a:rPr>
              <a:t>tipo</a:t>
            </a:r>
            <a:r>
              <a:rPr lang="en-US" altLang="en-US" sz="2600" dirty="0">
                <a:solidFill>
                  <a:srgbClr val="000000"/>
                </a:solidFill>
                <a:latin typeface="Calibri" panose="020F0502020204030204" pitchFamily="34" charset="0"/>
              </a:rPr>
              <a:t> de </a:t>
            </a:r>
            <a:r>
              <a:rPr lang="en-US" altLang="en-US" sz="2600" dirty="0" err="1">
                <a:solidFill>
                  <a:srgbClr val="000000"/>
                </a:solidFill>
                <a:latin typeface="Calibri" panose="020F0502020204030204" pitchFamily="34" charset="0"/>
              </a:rPr>
              <a:t>descoloración</a:t>
            </a:r>
            <a:r>
              <a:rPr lang="en-US" altLang="en-US" sz="2600" dirty="0">
                <a:solidFill>
                  <a:srgbClr val="000000"/>
                </a:solidFill>
                <a:latin typeface="Calibri" panose="020F0502020204030204" pitchFamily="34" charset="0"/>
              </a:rPr>
              <a:t>. </a:t>
            </a:r>
          </a:p>
          <a:p>
            <a:pPr lvl="0" eaLnBrk="0" fontAlgn="base" hangingPunct="0">
              <a:lnSpc>
                <a:spcPct val="100000"/>
              </a:lnSpc>
              <a:spcBef>
                <a:spcPct val="0"/>
              </a:spcBef>
              <a:spcAft>
                <a:spcPct val="0"/>
              </a:spcAft>
              <a:buFont typeface="Wingdings" charset="2"/>
              <a:buChar char="q"/>
            </a:pPr>
            <a:r>
              <a:rPr lang="en-US" altLang="en-US" sz="2600" dirty="0">
                <a:solidFill>
                  <a:srgbClr val="000000"/>
                </a:solidFill>
                <a:latin typeface="Calibri" panose="020F0502020204030204" pitchFamily="34" charset="0"/>
              </a:rPr>
              <a:t>Revise los </a:t>
            </a:r>
            <a:r>
              <a:rPr lang="en-US" altLang="en-US" sz="2600" dirty="0" err="1">
                <a:solidFill>
                  <a:srgbClr val="000000"/>
                </a:solidFill>
                <a:latin typeface="Calibri" panose="020F0502020204030204" pitchFamily="34" charset="0"/>
              </a:rPr>
              <a:t>overoles</a:t>
            </a:r>
            <a:r>
              <a:rPr lang="en-US" altLang="en-US" sz="2600" dirty="0">
                <a:solidFill>
                  <a:srgbClr val="000000"/>
                </a:solidFill>
                <a:latin typeface="Calibri" panose="020F0502020204030204" pitchFamily="34" charset="0"/>
              </a:rPr>
              <a:t> y los </a:t>
            </a:r>
            <a:r>
              <a:rPr lang="en-US" altLang="en-US" sz="2600" dirty="0" err="1">
                <a:solidFill>
                  <a:srgbClr val="000000"/>
                </a:solidFill>
                <a:latin typeface="Calibri" panose="020F0502020204030204" pitchFamily="34" charset="0"/>
              </a:rPr>
              <a:t>trajes</a:t>
            </a:r>
            <a:r>
              <a:rPr lang="en-US" altLang="en-US" sz="2600" dirty="0">
                <a:solidFill>
                  <a:srgbClr val="000000"/>
                </a:solidFill>
                <a:latin typeface="Calibri" panose="020F0502020204030204" pitchFamily="34" charset="0"/>
              </a:rPr>
              <a:t> </a:t>
            </a:r>
            <a:r>
              <a:rPr lang="en-US" altLang="en-US" sz="2600" dirty="0" err="1">
                <a:solidFill>
                  <a:srgbClr val="000000"/>
                </a:solidFill>
                <a:latin typeface="Calibri" panose="020F0502020204030204" pitchFamily="34" charset="0"/>
              </a:rPr>
              <a:t>resistentes</a:t>
            </a:r>
            <a:r>
              <a:rPr lang="en-US" altLang="en-US" sz="2600" dirty="0">
                <a:solidFill>
                  <a:srgbClr val="000000"/>
                </a:solidFill>
                <a:latin typeface="Calibri" panose="020F0502020204030204" pitchFamily="34" charset="0"/>
              </a:rPr>
              <a:t> a </a:t>
            </a:r>
            <a:r>
              <a:rPr lang="en-US" altLang="en-US" sz="2600" dirty="0" err="1">
                <a:solidFill>
                  <a:srgbClr val="000000"/>
                </a:solidFill>
                <a:latin typeface="Calibri" panose="020F0502020204030204" pitchFamily="34" charset="0"/>
              </a:rPr>
              <a:t>productos</a:t>
            </a:r>
            <a:r>
              <a:rPr lang="en-US" altLang="en-US" sz="2600" dirty="0">
                <a:solidFill>
                  <a:srgbClr val="000000"/>
                </a:solidFill>
                <a:latin typeface="Calibri" panose="020F0502020204030204" pitchFamily="34" charset="0"/>
              </a:rPr>
              <a:t> </a:t>
            </a:r>
            <a:r>
              <a:rPr lang="en-US" altLang="en-US" sz="2600" dirty="0" err="1">
                <a:solidFill>
                  <a:srgbClr val="000000"/>
                </a:solidFill>
                <a:latin typeface="Calibri" panose="020F0502020204030204" pitchFamily="34" charset="0"/>
              </a:rPr>
              <a:t>químicos</a:t>
            </a:r>
            <a:r>
              <a:rPr lang="en-US" altLang="en-US" sz="2600" dirty="0">
                <a:solidFill>
                  <a:srgbClr val="000000"/>
                </a:solidFill>
                <a:latin typeface="Calibri" panose="020F0502020204030204" pitchFamily="34" charset="0"/>
              </a:rPr>
              <a:t> en </a:t>
            </a:r>
            <a:r>
              <a:rPr lang="en-US" altLang="en-US" sz="2600" dirty="0" err="1">
                <a:solidFill>
                  <a:srgbClr val="000000"/>
                </a:solidFill>
                <a:latin typeface="Calibri" panose="020F0502020204030204" pitchFamily="34" charset="0"/>
              </a:rPr>
              <a:t>busca</a:t>
            </a:r>
            <a:r>
              <a:rPr lang="en-US" altLang="en-US" sz="2600" dirty="0">
                <a:solidFill>
                  <a:srgbClr val="000000"/>
                </a:solidFill>
                <a:latin typeface="Calibri" panose="020F0502020204030204" pitchFamily="34" charset="0"/>
              </a:rPr>
              <a:t> </a:t>
            </a:r>
            <a:br>
              <a:rPr lang="en-US" altLang="en-US" sz="2600" dirty="0">
                <a:solidFill>
                  <a:srgbClr val="000000"/>
                </a:solidFill>
                <a:latin typeface="Calibri" panose="020F0502020204030204" pitchFamily="34" charset="0"/>
              </a:rPr>
            </a:br>
            <a:r>
              <a:rPr lang="en-US" altLang="en-US" sz="2600" dirty="0">
                <a:solidFill>
                  <a:srgbClr val="000000"/>
                </a:solidFill>
                <a:latin typeface="Calibri" panose="020F0502020204030204" pitchFamily="34" charset="0"/>
              </a:rPr>
              <a:t>de </a:t>
            </a:r>
            <a:r>
              <a:rPr lang="en-US" altLang="en-US" sz="2600" dirty="0" err="1">
                <a:solidFill>
                  <a:srgbClr val="000000"/>
                </a:solidFill>
                <a:latin typeface="Calibri" panose="020F0502020204030204" pitchFamily="34" charset="0"/>
              </a:rPr>
              <a:t>roturas</a:t>
            </a:r>
            <a:r>
              <a:rPr lang="en-US" altLang="en-US" sz="2600" dirty="0">
                <a:solidFill>
                  <a:srgbClr val="000000"/>
                </a:solidFill>
                <a:latin typeface="Calibri" panose="020F0502020204030204" pitchFamily="34" charset="0"/>
              </a:rPr>
              <a:t>, </a:t>
            </a:r>
            <a:r>
              <a:rPr lang="en-US" altLang="en-US" sz="2600" dirty="0" err="1">
                <a:solidFill>
                  <a:srgbClr val="000000"/>
                </a:solidFill>
                <a:latin typeface="Calibri" panose="020F0502020204030204" pitchFamily="34" charset="0"/>
              </a:rPr>
              <a:t>rasgaduras</a:t>
            </a:r>
            <a:r>
              <a:rPr lang="en-US" altLang="en-US" sz="2600" dirty="0">
                <a:solidFill>
                  <a:srgbClr val="000000"/>
                </a:solidFill>
                <a:latin typeface="Calibri" panose="020F0502020204030204" pitchFamily="34" charset="0"/>
              </a:rPr>
              <a:t>, </a:t>
            </a:r>
            <a:r>
              <a:rPr lang="en-US" altLang="en-US" sz="2600" dirty="0" err="1">
                <a:solidFill>
                  <a:srgbClr val="000000"/>
                </a:solidFill>
                <a:latin typeface="Calibri" panose="020F0502020204030204" pitchFamily="34" charset="0"/>
              </a:rPr>
              <a:t>agujeros</a:t>
            </a:r>
            <a:r>
              <a:rPr lang="en-US" altLang="en-US" sz="2600" dirty="0">
                <a:solidFill>
                  <a:srgbClr val="000000"/>
                </a:solidFill>
                <a:latin typeface="Calibri" panose="020F0502020204030204" pitchFamily="34" charset="0"/>
              </a:rPr>
              <a:t> o </a:t>
            </a:r>
            <a:r>
              <a:rPr lang="en-US" altLang="en-US" sz="2600" dirty="0" err="1">
                <a:solidFill>
                  <a:srgbClr val="000000"/>
                </a:solidFill>
                <a:latin typeface="Calibri" panose="020F0502020204030204" pitchFamily="34" charset="0"/>
              </a:rPr>
              <a:t>partes</a:t>
            </a:r>
            <a:r>
              <a:rPr lang="en-US" altLang="en-US" sz="2600" dirty="0">
                <a:solidFill>
                  <a:srgbClr val="000000"/>
                </a:solidFill>
                <a:latin typeface="Calibri" panose="020F0502020204030204" pitchFamily="34" charset="0"/>
              </a:rPr>
              <a:t> y </a:t>
            </a:r>
            <a:r>
              <a:rPr lang="en-US" altLang="en-US" sz="2600" dirty="0" err="1">
                <a:solidFill>
                  <a:srgbClr val="000000"/>
                </a:solidFill>
                <a:latin typeface="Calibri" panose="020F0502020204030204" pitchFamily="34" charset="0"/>
              </a:rPr>
              <a:t>cierres</a:t>
            </a:r>
            <a:r>
              <a:rPr lang="en-US" altLang="en-US" sz="2600" dirty="0">
                <a:solidFill>
                  <a:srgbClr val="000000"/>
                </a:solidFill>
                <a:latin typeface="Calibri" panose="020F0502020204030204" pitchFamily="34" charset="0"/>
              </a:rPr>
              <a:t> </a:t>
            </a:r>
            <a:r>
              <a:rPr lang="en-US" altLang="en-US" sz="2600" dirty="0" err="1">
                <a:solidFill>
                  <a:srgbClr val="000000"/>
                </a:solidFill>
                <a:latin typeface="Calibri" panose="020F0502020204030204" pitchFamily="34" charset="0"/>
              </a:rPr>
              <a:t>descocidos</a:t>
            </a:r>
            <a:r>
              <a:rPr lang="en-US" altLang="en-US" sz="2600" dirty="0">
                <a:solidFill>
                  <a:srgbClr val="000000"/>
                </a:solidFill>
                <a:latin typeface="Calibri" panose="020F0502020204030204" pitchFamily="34" charset="0"/>
              </a:rPr>
              <a:t>.</a:t>
            </a:r>
          </a:p>
          <a:p>
            <a:pPr lvl="0" eaLnBrk="0" fontAlgn="base" hangingPunct="0">
              <a:lnSpc>
                <a:spcPct val="100000"/>
              </a:lnSpc>
              <a:spcBef>
                <a:spcPct val="0"/>
              </a:spcBef>
              <a:spcAft>
                <a:spcPct val="0"/>
              </a:spcAft>
              <a:buFont typeface="Wingdings" charset="2"/>
              <a:buChar char="q"/>
            </a:pPr>
            <a:r>
              <a:rPr lang="en-US" altLang="en-US" sz="2600" dirty="0" err="1">
                <a:solidFill>
                  <a:srgbClr val="000000"/>
                </a:solidFill>
                <a:latin typeface="Calibri" panose="020F0502020204030204" pitchFamily="34" charset="0"/>
              </a:rPr>
              <a:t>Asegúrese</a:t>
            </a:r>
            <a:r>
              <a:rPr lang="en-US" altLang="en-US" sz="2600" dirty="0">
                <a:solidFill>
                  <a:srgbClr val="000000"/>
                </a:solidFill>
                <a:latin typeface="Calibri" panose="020F0502020204030204" pitchFamily="34" charset="0"/>
              </a:rPr>
              <a:t> de </a:t>
            </a:r>
            <a:r>
              <a:rPr lang="en-US" altLang="en-US" sz="2600" dirty="0" err="1">
                <a:solidFill>
                  <a:srgbClr val="000000"/>
                </a:solidFill>
                <a:latin typeface="Calibri" panose="020F0502020204030204" pitchFamily="34" charset="0"/>
              </a:rPr>
              <a:t>que</a:t>
            </a:r>
            <a:r>
              <a:rPr lang="en-US" altLang="en-US" sz="2600" dirty="0">
                <a:solidFill>
                  <a:srgbClr val="000000"/>
                </a:solidFill>
                <a:latin typeface="Calibri" panose="020F0502020204030204" pitchFamily="34" charset="0"/>
              </a:rPr>
              <a:t> el </a:t>
            </a:r>
            <a:r>
              <a:rPr lang="en-US" altLang="en-US" sz="2600" dirty="0" err="1">
                <a:solidFill>
                  <a:srgbClr val="000000"/>
                </a:solidFill>
                <a:latin typeface="Calibri" panose="020F0502020204030204" pitchFamily="34" charset="0"/>
              </a:rPr>
              <a:t>overol</a:t>
            </a:r>
            <a:r>
              <a:rPr lang="en-US" altLang="en-US" sz="2600" dirty="0">
                <a:solidFill>
                  <a:srgbClr val="000000"/>
                </a:solidFill>
                <a:latin typeface="Calibri" panose="020F0502020204030204" pitchFamily="34" charset="0"/>
              </a:rPr>
              <a:t> o el </a:t>
            </a:r>
            <a:r>
              <a:rPr lang="en-US" altLang="en-US" sz="2600" dirty="0" err="1">
                <a:solidFill>
                  <a:srgbClr val="000000"/>
                </a:solidFill>
                <a:latin typeface="Calibri" panose="020F0502020204030204" pitchFamily="34" charset="0"/>
              </a:rPr>
              <a:t>traje</a:t>
            </a:r>
            <a:r>
              <a:rPr lang="en-US" altLang="en-US" sz="2600" dirty="0">
                <a:solidFill>
                  <a:srgbClr val="000000"/>
                </a:solidFill>
                <a:latin typeface="Calibri" panose="020F0502020204030204" pitchFamily="34" charset="0"/>
              </a:rPr>
              <a:t> </a:t>
            </a:r>
            <a:r>
              <a:rPr lang="en-US" altLang="en-US" sz="2600" dirty="0" err="1">
                <a:solidFill>
                  <a:srgbClr val="000000"/>
                </a:solidFill>
                <a:latin typeface="Calibri" panose="020F0502020204030204" pitchFamily="34" charset="0"/>
              </a:rPr>
              <a:t>resistente</a:t>
            </a:r>
            <a:r>
              <a:rPr lang="en-US" altLang="en-US" sz="2600" dirty="0">
                <a:solidFill>
                  <a:srgbClr val="000000"/>
                </a:solidFill>
                <a:latin typeface="Calibri" panose="020F0502020204030204" pitchFamily="34" charset="0"/>
              </a:rPr>
              <a:t> a </a:t>
            </a:r>
            <a:r>
              <a:rPr lang="en-US" altLang="en-US" sz="2600" dirty="0" err="1">
                <a:solidFill>
                  <a:srgbClr val="000000"/>
                </a:solidFill>
                <a:latin typeface="Calibri" panose="020F0502020204030204" pitchFamily="34" charset="0"/>
              </a:rPr>
              <a:t>productos</a:t>
            </a:r>
            <a:r>
              <a:rPr lang="en-US" altLang="en-US" sz="2600" dirty="0">
                <a:solidFill>
                  <a:srgbClr val="000000"/>
                </a:solidFill>
                <a:latin typeface="Calibri" panose="020F0502020204030204" pitchFamily="34" charset="0"/>
              </a:rPr>
              <a:t> </a:t>
            </a:r>
            <a:r>
              <a:rPr lang="en-US" altLang="en-US" sz="2600" dirty="0" err="1">
                <a:solidFill>
                  <a:srgbClr val="000000"/>
                </a:solidFill>
                <a:latin typeface="Calibri" panose="020F0502020204030204" pitchFamily="34" charset="0"/>
              </a:rPr>
              <a:t>químicos</a:t>
            </a:r>
            <a:r>
              <a:rPr lang="en-US" altLang="en-US" sz="2600" dirty="0">
                <a:solidFill>
                  <a:srgbClr val="000000"/>
                </a:solidFill>
                <a:latin typeface="Calibri" panose="020F0502020204030204" pitchFamily="34" charset="0"/>
              </a:rPr>
              <a:t> </a:t>
            </a:r>
            <a:r>
              <a:rPr lang="en-US" altLang="en-US" sz="2600" dirty="0" err="1">
                <a:solidFill>
                  <a:srgbClr val="000000"/>
                </a:solidFill>
                <a:latin typeface="Calibri" panose="020F0502020204030204" pitchFamily="34" charset="0"/>
              </a:rPr>
              <a:t>que</a:t>
            </a:r>
            <a:r>
              <a:rPr lang="en-US" altLang="en-US" sz="2600" dirty="0">
                <a:solidFill>
                  <a:srgbClr val="000000"/>
                </a:solidFill>
                <a:latin typeface="Calibri" panose="020F0502020204030204" pitchFamily="34" charset="0"/>
              </a:rPr>
              <a:t> </a:t>
            </a:r>
            <a:r>
              <a:rPr lang="en-US" altLang="en-US" sz="2600" dirty="0" err="1">
                <a:solidFill>
                  <a:srgbClr val="000000"/>
                </a:solidFill>
                <a:latin typeface="Calibri" panose="020F0502020204030204" pitchFamily="34" charset="0"/>
              </a:rPr>
              <a:t>usará</a:t>
            </a:r>
            <a:r>
              <a:rPr lang="en-US" altLang="en-US" sz="2600" dirty="0">
                <a:solidFill>
                  <a:srgbClr val="000000"/>
                </a:solidFill>
                <a:latin typeface="Calibri" panose="020F0502020204030204" pitchFamily="34" charset="0"/>
              </a:rPr>
              <a:t> sea de la </a:t>
            </a:r>
            <a:r>
              <a:rPr lang="en-US" altLang="en-US" sz="2600" dirty="0" err="1">
                <a:solidFill>
                  <a:srgbClr val="000000"/>
                </a:solidFill>
                <a:latin typeface="Calibri" panose="020F0502020204030204" pitchFamily="34" charset="0"/>
              </a:rPr>
              <a:t>talla</a:t>
            </a:r>
            <a:r>
              <a:rPr lang="en-US" altLang="en-US" sz="2600" dirty="0">
                <a:solidFill>
                  <a:srgbClr val="000000"/>
                </a:solidFill>
                <a:latin typeface="Calibri" panose="020F0502020204030204" pitchFamily="34" charset="0"/>
              </a:rPr>
              <a:t> </a:t>
            </a:r>
            <a:r>
              <a:rPr lang="en-US" altLang="en-US" sz="2600" dirty="0" err="1">
                <a:solidFill>
                  <a:srgbClr val="000000"/>
                </a:solidFill>
                <a:latin typeface="Calibri" panose="020F0502020204030204" pitchFamily="34" charset="0"/>
              </a:rPr>
              <a:t>correcta</a:t>
            </a:r>
            <a:r>
              <a:rPr lang="en-US" altLang="en-US" sz="2600" dirty="0">
                <a:solidFill>
                  <a:srgbClr val="000000"/>
                </a:solidFill>
                <a:latin typeface="Calibri" panose="020F0502020204030204" pitchFamily="34" charset="0"/>
              </a:rPr>
              <a:t> </a:t>
            </a:r>
            <a:r>
              <a:rPr lang="en-US" altLang="en-US" sz="2600" dirty="0" err="1">
                <a:solidFill>
                  <a:srgbClr val="000000"/>
                </a:solidFill>
                <a:latin typeface="Calibri" panose="020F0502020204030204" pitchFamily="34" charset="0"/>
              </a:rPr>
              <a:t>para</a:t>
            </a:r>
            <a:r>
              <a:rPr lang="en-US" altLang="en-US" sz="2600" dirty="0">
                <a:solidFill>
                  <a:srgbClr val="000000"/>
                </a:solidFill>
                <a:latin typeface="Calibri" panose="020F0502020204030204" pitchFamily="34" charset="0"/>
              </a:rPr>
              <a:t> </a:t>
            </a:r>
            <a:r>
              <a:rPr lang="en-US" altLang="en-US" sz="2600" dirty="0" err="1">
                <a:solidFill>
                  <a:srgbClr val="000000"/>
                </a:solidFill>
                <a:latin typeface="Calibri" panose="020F0502020204030204" pitchFamily="34" charset="0"/>
              </a:rPr>
              <a:t>que</a:t>
            </a:r>
            <a:r>
              <a:rPr lang="en-US" altLang="en-US" sz="2600" dirty="0">
                <a:solidFill>
                  <a:srgbClr val="000000"/>
                </a:solidFill>
                <a:latin typeface="Calibri" panose="020F0502020204030204" pitchFamily="34" charset="0"/>
              </a:rPr>
              <a:t> le </a:t>
            </a:r>
            <a:r>
              <a:rPr lang="en-US" altLang="en-US" sz="2600" dirty="0" err="1">
                <a:solidFill>
                  <a:srgbClr val="000000"/>
                </a:solidFill>
                <a:latin typeface="Calibri" panose="020F0502020204030204" pitchFamily="34" charset="0"/>
              </a:rPr>
              <a:t>ofrezca</a:t>
            </a:r>
            <a:r>
              <a:rPr lang="en-US" altLang="en-US" sz="2600" dirty="0">
                <a:solidFill>
                  <a:srgbClr val="000000"/>
                </a:solidFill>
                <a:latin typeface="Calibri" panose="020F0502020204030204" pitchFamily="34" charset="0"/>
              </a:rPr>
              <a:t> </a:t>
            </a:r>
            <a:r>
              <a:rPr lang="en-US" altLang="en-US" sz="2600" dirty="0" err="1">
                <a:solidFill>
                  <a:srgbClr val="000000"/>
                </a:solidFill>
                <a:latin typeface="Calibri" panose="020F0502020204030204" pitchFamily="34" charset="0"/>
              </a:rPr>
              <a:t>protección</a:t>
            </a:r>
            <a:r>
              <a:rPr lang="en-US" altLang="en-US" sz="2600" dirty="0">
                <a:solidFill>
                  <a:srgbClr val="000000"/>
                </a:solidFill>
                <a:latin typeface="Calibri" panose="020F0502020204030204" pitchFamily="34" charset="0"/>
              </a:rPr>
              <a:t> </a:t>
            </a:r>
            <a:r>
              <a:rPr lang="en-US" altLang="en-US" sz="2600" dirty="0" err="1">
                <a:solidFill>
                  <a:srgbClr val="000000"/>
                </a:solidFill>
                <a:latin typeface="Calibri" panose="020F0502020204030204" pitchFamily="34" charset="0"/>
              </a:rPr>
              <a:t>óptima</a:t>
            </a:r>
            <a:r>
              <a:rPr lang="en-US" altLang="en-US" sz="2600" dirty="0">
                <a:solidFill>
                  <a:srgbClr val="000000"/>
                </a:solidFill>
                <a:latin typeface="Calibri" panose="020F0502020204030204" pitchFamily="34" charset="0"/>
              </a:rPr>
              <a:t> y no </a:t>
            </a:r>
            <a:r>
              <a:rPr lang="en-US" altLang="en-US" sz="2600" dirty="0" err="1">
                <a:solidFill>
                  <a:srgbClr val="000000"/>
                </a:solidFill>
                <a:latin typeface="Calibri" panose="020F0502020204030204" pitchFamily="34" charset="0"/>
              </a:rPr>
              <a:t>interfiera</a:t>
            </a:r>
            <a:r>
              <a:rPr lang="en-US" altLang="en-US" sz="2600" dirty="0">
                <a:solidFill>
                  <a:srgbClr val="000000"/>
                </a:solidFill>
                <a:latin typeface="Calibri" panose="020F0502020204030204" pitchFamily="34" charset="0"/>
              </a:rPr>
              <a:t> con el </a:t>
            </a:r>
            <a:r>
              <a:rPr lang="en-US" altLang="en-US" sz="2600" dirty="0" err="1">
                <a:solidFill>
                  <a:srgbClr val="000000"/>
                </a:solidFill>
                <a:latin typeface="Calibri" panose="020F0502020204030204" pitchFamily="34" charset="0"/>
              </a:rPr>
              <a:t>movimiento</a:t>
            </a:r>
            <a:r>
              <a:rPr lang="en-US" altLang="en-US" sz="2600" dirty="0">
                <a:solidFill>
                  <a:srgbClr val="000000"/>
                </a:solidFill>
                <a:latin typeface="Calibri" panose="020F0502020204030204" pitchFamily="34" charset="0"/>
              </a:rPr>
              <a:t>.    </a:t>
            </a:r>
          </a:p>
          <a:p>
            <a:pPr marR="0" lvl="0" algn="l" defTabSz="914400" rtl="0" eaLnBrk="0" fontAlgn="base" latinLnBrk="0" hangingPunct="0">
              <a:lnSpc>
                <a:spcPct val="100000"/>
              </a:lnSpc>
              <a:spcBef>
                <a:spcPct val="0"/>
              </a:spcBef>
              <a:spcAft>
                <a:spcPct val="0"/>
              </a:spcAft>
              <a:buClrTx/>
              <a:buSzTx/>
              <a:buFont typeface="Wingdings" charset="2"/>
              <a:buChar char="q"/>
              <a:tabLst/>
            </a:pPr>
            <a:r>
              <a:rPr kumimoji="0" lang="en-US" altLang="en-US" sz="2600" b="0" i="0" u="none" strike="noStrike" cap="none" normalizeH="0" baseline="0" dirty="0" err="1">
                <a:ln>
                  <a:noFill/>
                </a:ln>
                <a:solidFill>
                  <a:schemeClr val="tx1"/>
                </a:solidFill>
                <a:effectLst/>
                <a:latin typeface="Calibri" panose="020F0502020204030204" pitchFamily="34" charset="0"/>
              </a:rPr>
              <a:t>Inspeccione</a:t>
            </a:r>
            <a:r>
              <a:rPr kumimoji="0" lang="en-US" altLang="en-US" sz="2600" b="0" i="0" u="none" strike="noStrike" cap="none" normalizeH="0" baseline="0" dirty="0">
                <a:ln>
                  <a:noFill/>
                </a:ln>
                <a:solidFill>
                  <a:schemeClr val="tx1"/>
                </a:solidFill>
                <a:effectLst/>
                <a:latin typeface="Calibri" panose="020F0502020204030204" pitchFamily="34" charset="0"/>
              </a:rPr>
              <a:t> el material del mandil en busca de agujeros o daños. </a:t>
            </a:r>
            <a:r>
              <a:rPr kumimoji="0" lang="en-US" altLang="en-US" sz="2600" b="0" i="0" u="none" strike="noStrike" cap="none" normalizeH="0" baseline="0" dirty="0" err="1">
                <a:ln>
                  <a:noFill/>
                </a:ln>
                <a:solidFill>
                  <a:schemeClr val="tx1"/>
                </a:solidFill>
                <a:effectLst/>
                <a:latin typeface="Calibri" panose="020F0502020204030204" pitchFamily="34" charset="0"/>
              </a:rPr>
              <a:t>Asegúrese</a:t>
            </a:r>
            <a:r>
              <a:rPr kumimoji="0" lang="en-US" altLang="en-US" sz="2600" b="0" i="0" u="none" strike="noStrike" cap="none" normalizeH="0" baseline="0" dirty="0">
                <a:ln>
                  <a:noFill/>
                </a:ln>
                <a:solidFill>
                  <a:schemeClr val="tx1"/>
                </a:solidFill>
                <a:effectLst/>
                <a:latin typeface="Calibri" panose="020F0502020204030204" pitchFamily="34" charset="0"/>
              </a:rPr>
              <a:t> </a:t>
            </a:r>
            <a:br>
              <a:rPr kumimoji="0" lang="en-US" altLang="en-US" sz="2600" b="0" i="0" u="none" strike="noStrike" cap="none" normalizeH="0" baseline="0" dirty="0">
                <a:ln>
                  <a:noFill/>
                </a:ln>
                <a:solidFill>
                  <a:schemeClr val="tx1"/>
                </a:solidFill>
                <a:effectLst/>
                <a:latin typeface="Calibri" panose="020F0502020204030204" pitchFamily="34" charset="0"/>
              </a:rPr>
            </a:br>
            <a:r>
              <a:rPr kumimoji="0" lang="en-US" altLang="en-US" sz="2600" b="0" i="0" u="none" strike="noStrike" cap="none" normalizeH="0" baseline="0" dirty="0">
                <a:ln>
                  <a:noFill/>
                </a:ln>
                <a:solidFill>
                  <a:schemeClr val="tx1"/>
                </a:solidFill>
                <a:effectLst/>
                <a:latin typeface="Calibri" panose="020F0502020204030204" pitchFamily="34" charset="0"/>
              </a:rPr>
              <a:t>de que las tiras del mandil estén en buen estado y le permitan usar el </a:t>
            </a:r>
            <a:r>
              <a:rPr kumimoji="0" lang="en-US" altLang="en-US" sz="2600" b="0" i="0" u="none" strike="noStrike" cap="none" normalizeH="0" baseline="0" dirty="0" err="1">
                <a:ln>
                  <a:noFill/>
                </a:ln>
                <a:solidFill>
                  <a:schemeClr val="tx1"/>
                </a:solidFill>
                <a:effectLst/>
                <a:latin typeface="Calibri" panose="020F0502020204030204" pitchFamily="34" charset="0"/>
              </a:rPr>
              <a:t>mandil</a:t>
            </a:r>
            <a:r>
              <a:rPr kumimoji="0" lang="en-US" altLang="en-US" sz="2600" b="0" i="0" u="none" strike="noStrike" cap="none" normalizeH="0" baseline="0" dirty="0">
                <a:ln>
                  <a:noFill/>
                </a:ln>
                <a:solidFill>
                  <a:schemeClr val="tx1"/>
                </a:solidFill>
                <a:effectLst/>
                <a:latin typeface="Calibri" panose="020F0502020204030204" pitchFamily="34" charset="0"/>
              </a:rPr>
              <a:t> </a:t>
            </a:r>
            <a:br>
              <a:rPr kumimoji="0" lang="en-US" altLang="en-US" sz="2600" b="0" i="0" u="none" strike="noStrike" cap="none" normalizeH="0" baseline="0" dirty="0">
                <a:ln>
                  <a:noFill/>
                </a:ln>
                <a:solidFill>
                  <a:schemeClr val="tx1"/>
                </a:solidFill>
                <a:effectLst/>
                <a:latin typeface="Calibri" panose="020F0502020204030204" pitchFamily="34" charset="0"/>
              </a:rPr>
            </a:br>
            <a:r>
              <a:rPr kumimoji="0" lang="en-US" altLang="en-US" sz="2600" b="0" i="0" u="none" strike="noStrike" cap="none" normalizeH="0" baseline="0" dirty="0">
                <a:ln>
                  <a:noFill/>
                </a:ln>
                <a:solidFill>
                  <a:schemeClr val="tx1"/>
                </a:solidFill>
                <a:effectLst/>
                <a:latin typeface="Calibri" panose="020F0502020204030204" pitchFamily="34" charset="0"/>
              </a:rPr>
              <a:t>de forma segura.</a:t>
            </a:r>
          </a:p>
        </p:txBody>
      </p:sp>
    </p:spTree>
    <p:extLst>
      <p:ext uri="{BB962C8B-B14F-4D97-AF65-F5344CB8AC3E}">
        <p14:creationId xmlns:p14="http://schemas.microsoft.com/office/powerpoint/2010/main" val="30281600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3797"/>
            <a:ext cx="10563225" cy="1325563"/>
          </a:xfrm>
        </p:spPr>
        <p:txBody>
          <a:bodyPr>
            <a:normAutofit/>
          </a:bodyPr>
          <a:lstStyle/>
          <a:p>
            <a:r>
              <a:rPr dirty="0"/>
              <a:t>Lista de verificación de la inspección del PPE (continuación)</a:t>
            </a:r>
            <a:endParaRPr lang="es-US" dirty="0"/>
          </a:p>
        </p:txBody>
      </p:sp>
      <p:sp>
        <p:nvSpPr>
          <p:cNvPr id="7" name="Rectangle 2"/>
          <p:cNvSpPr>
            <a:spLocks noGrp="1" noChangeArrowheads="1"/>
          </p:cNvSpPr>
          <p:nvPr>
            <p:ph idx="1"/>
          </p:nvPr>
        </p:nvSpPr>
        <p:spPr bwMode="auto">
          <a:xfrm>
            <a:off x="838200" y="2175181"/>
            <a:ext cx="11110364" cy="40780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lvl="0">
              <a:buFont typeface="Wingdings" charset="2"/>
              <a:buChar char="q"/>
            </a:pPr>
            <a:r>
              <a:rPr sz="2600" dirty="0"/>
              <a:t>Inspeccione las gafas protectoras en busca de lentes rayados o </a:t>
            </a:r>
            <a:r>
              <a:rPr sz="2600" dirty="0" err="1"/>
              <a:t>agrietados</a:t>
            </a:r>
            <a:r>
              <a:rPr sz="2600" dirty="0"/>
              <a:t> </a:t>
            </a:r>
            <a:r>
              <a:rPr lang="es-ES" sz="2600" dirty="0"/>
              <a:t/>
            </a:r>
            <a:br>
              <a:rPr lang="es-ES" sz="2600" dirty="0"/>
            </a:br>
            <a:r>
              <a:rPr sz="2600" dirty="0"/>
              <a:t>y reemplácelos si es necesario.</a:t>
            </a:r>
          </a:p>
          <a:p>
            <a:pPr lvl="0">
              <a:buFont typeface="Wingdings" charset="2"/>
              <a:buChar char="q"/>
            </a:pPr>
            <a:r>
              <a:rPr sz="2600" dirty="0"/>
              <a:t>Si usará gafas de protección contra salpicaduras, verifique que las partes elásticas no estén deshilachadas, rasgadas, desgastadas o sin elasticidad, </a:t>
            </a:r>
            <a:r>
              <a:rPr lang="es-ES" sz="2600" dirty="0"/>
              <a:t/>
            </a:r>
            <a:br>
              <a:rPr lang="es-ES" sz="2600" dirty="0"/>
            </a:br>
            <a:r>
              <a:rPr sz="2600" dirty="0"/>
              <a:t>y reemplácelas si están desgastadas.</a:t>
            </a:r>
          </a:p>
          <a:p>
            <a:pPr lvl="0">
              <a:buFont typeface="Wingdings" charset="2"/>
              <a:buChar char="q"/>
            </a:pPr>
            <a:r>
              <a:rPr sz="2600" dirty="0"/>
              <a:t>Si usa protección </a:t>
            </a:r>
            <a:r>
              <a:rPr lang="en-US" sz="2600" dirty="0"/>
              <a:t>para</a:t>
            </a:r>
            <a:r>
              <a:rPr sz="2600" dirty="0"/>
              <a:t> la cabeza, verifique que el casco protector no tenga grietas, agujeros ni accesorios ajustables desgastados.</a:t>
            </a:r>
          </a:p>
          <a:p>
            <a:pPr lvl="0">
              <a:buFont typeface="Wingdings" charset="2"/>
              <a:buChar char="q"/>
            </a:pPr>
            <a:r>
              <a:rPr sz="2600" dirty="0"/>
              <a:t>Los protectores faciales y los cascos protectores suelen tener accesorios ajustables para un ajuste seguro y para evitar que se </a:t>
            </a:r>
            <a:r>
              <a:rPr sz="2600" dirty="0" err="1"/>
              <a:t>resbale</a:t>
            </a:r>
            <a:r>
              <a:rPr lang="es-ES" sz="2600" dirty="0"/>
              <a:t>n</a:t>
            </a:r>
            <a:r>
              <a:rPr sz="2600" dirty="0"/>
              <a:t> o se </a:t>
            </a:r>
            <a:r>
              <a:rPr sz="2600" dirty="0" err="1"/>
              <a:t>caiga</a:t>
            </a:r>
            <a:r>
              <a:rPr lang="es-ES" sz="2600" dirty="0"/>
              <a:t>n</a:t>
            </a:r>
            <a:r>
              <a:rPr sz="2600" dirty="0"/>
              <a:t>. </a:t>
            </a:r>
            <a:r>
              <a:rPr sz="2600" spc="-40" dirty="0"/>
              <a:t>Inspeccione estos accesorios para asegurarse de que funcionen correctamente. </a:t>
            </a:r>
          </a:p>
        </p:txBody>
      </p:sp>
    </p:spTree>
    <p:extLst>
      <p:ext uri="{BB962C8B-B14F-4D97-AF65-F5344CB8AC3E}">
        <p14:creationId xmlns:p14="http://schemas.microsoft.com/office/powerpoint/2010/main" val="330550219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01070" cy="1325563"/>
          </a:xfrm>
        </p:spPr>
        <p:txBody>
          <a:bodyPr>
            <a:normAutofit/>
          </a:bodyPr>
          <a:lstStyle/>
          <a:p>
            <a:r>
              <a:rPr dirty="0"/>
              <a:t>Reemplazar los filtros y cartuchos de los respiradores</a:t>
            </a:r>
          </a:p>
        </p:txBody>
      </p:sp>
      <p:sp>
        <p:nvSpPr>
          <p:cNvPr id="7" name="Rectangle 2"/>
          <p:cNvSpPr>
            <a:spLocks noGrp="1" noChangeArrowheads="1"/>
          </p:cNvSpPr>
          <p:nvPr>
            <p:ph idx="1"/>
          </p:nvPr>
        </p:nvSpPr>
        <p:spPr>
          <a:xfrm>
            <a:off x="838200" y="1825625"/>
            <a:ext cx="10515600" cy="4739298"/>
          </a:xfrm>
        </p:spPr>
        <p:txBody>
          <a:bodyPr>
            <a:normAutofit fontScale="85000" lnSpcReduction="10000"/>
          </a:bodyPr>
          <a:lstStyle/>
          <a:p>
            <a:r>
              <a:rPr dirty="0"/>
              <a:t>Las máscaras de respiración filtrantes y los componentes del respirador, </a:t>
            </a:r>
            <a:r>
              <a:rPr dirty="0" err="1"/>
              <a:t>como</a:t>
            </a:r>
            <a:r>
              <a:rPr dirty="0"/>
              <a:t> </a:t>
            </a:r>
            <a:r>
              <a:rPr lang="es-ES"/>
              <a:t/>
            </a:r>
            <a:br>
              <a:rPr lang="es-ES"/>
            </a:br>
            <a:r>
              <a:rPr/>
              <a:t>los </a:t>
            </a:r>
            <a:r>
              <a:rPr dirty="0"/>
              <a:t>filtros, cartuchos y recipientes removibles de gas o vapor, deben reemplazarse </a:t>
            </a:r>
            <a:r>
              <a:rPr spc="-30" dirty="0"/>
              <a:t>periódicamente. Algunos de los criterios del WPS para el reemplazo son los mismos:</a:t>
            </a:r>
          </a:p>
          <a:p>
            <a:pPr lvl="1"/>
            <a:r>
              <a:rPr dirty="0"/>
              <a:t>La respiración se dificulta</a:t>
            </a:r>
          </a:p>
          <a:p>
            <a:pPr lvl="1"/>
            <a:r>
              <a:rPr dirty="0"/>
              <a:t>Cuando lo recomienda el fabricante del respirador</a:t>
            </a:r>
          </a:p>
          <a:p>
            <a:pPr lvl="1"/>
            <a:r>
              <a:rPr dirty="0"/>
              <a:t>Cuando lo indica la etiqueta del pesticida</a:t>
            </a:r>
          </a:p>
          <a:p>
            <a:pPr lvl="1"/>
            <a:r>
              <a:rPr dirty="0"/>
              <a:t>Luego de las 8 horas de completo uso</a:t>
            </a:r>
          </a:p>
          <a:p>
            <a:r>
              <a:rPr dirty="0"/>
              <a:t>También reemplace las máscaras de respiración filtrantes y los filtros si están dañadas o rotas</a:t>
            </a:r>
          </a:p>
          <a:p>
            <a:r>
              <a:rPr dirty="0"/>
              <a:t>También reemplace los cartuchos y recipientes de gas o vapor removibles si:</a:t>
            </a:r>
          </a:p>
          <a:p>
            <a:pPr lvl="1"/>
            <a:r>
              <a:rPr dirty="0"/>
              <a:t>El manipulador detecta un sabor u olor a pesticida, o bien, cualquier tipo de irritación</a:t>
            </a:r>
          </a:p>
          <a:p>
            <a:pPr lvl="1"/>
            <a:r>
              <a:rPr dirty="0"/>
              <a:t>Se alcanza un tiempo máximo de uso diferente determinado según un programa respiratorio en conformidad con la OSHA</a:t>
            </a:r>
          </a:p>
        </p:txBody>
      </p:sp>
    </p:spTree>
    <p:extLst>
      <p:ext uri="{BB962C8B-B14F-4D97-AF65-F5344CB8AC3E}">
        <p14:creationId xmlns:p14="http://schemas.microsoft.com/office/powerpoint/2010/main" val="28949862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16203"/>
          </a:xfrm>
        </p:spPr>
        <p:txBody>
          <a:bodyPr/>
          <a:lstStyle/>
          <a:p>
            <a:r>
              <a:rPr dirty="0"/>
              <a:t>Responsabilidad del empleador</a:t>
            </a:r>
          </a:p>
        </p:txBody>
      </p:sp>
      <p:sp>
        <p:nvSpPr>
          <p:cNvPr id="7" name="Rectangle 2"/>
          <p:cNvSpPr>
            <a:spLocks noGrp="1" noChangeArrowheads="1"/>
          </p:cNvSpPr>
          <p:nvPr>
            <p:ph idx="1"/>
          </p:nvPr>
        </p:nvSpPr>
        <p:spPr bwMode="auto">
          <a:xfrm>
            <a:off x="838200" y="1578466"/>
            <a:ext cx="11110364" cy="42237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lvl="0">
              <a:buFont typeface="Wingdings" charset="2"/>
              <a:buChar char="q"/>
            </a:pPr>
            <a:r>
              <a:rPr lang="en-US" dirty="0"/>
              <a:t>Proporcionar y pagar todo el PPE de la etiqueta</a:t>
            </a:r>
          </a:p>
          <a:p>
            <a:pPr lvl="0">
              <a:buFont typeface="Wingdings" charset="2"/>
              <a:buChar char="q"/>
            </a:pPr>
            <a:r>
              <a:rPr lang="en-US" dirty="0"/>
              <a:t>Garantizar un uso adecuado del PPE y una capacitación de </a:t>
            </a:r>
            <a:r>
              <a:rPr lang="en-US" dirty="0" err="1"/>
              <a:t>cuidado</a:t>
            </a:r>
            <a:r>
              <a:rPr lang="en-US" dirty="0"/>
              <a:t> </a:t>
            </a:r>
            <a:br>
              <a:rPr lang="en-US" dirty="0"/>
            </a:br>
            <a:r>
              <a:rPr lang="en-US" dirty="0"/>
              <a:t>para los manipuladores</a:t>
            </a:r>
          </a:p>
          <a:p>
            <a:pPr lvl="0">
              <a:buFont typeface="Wingdings" charset="2"/>
              <a:buChar char="q"/>
            </a:pPr>
            <a:r>
              <a:rPr lang="en-US" dirty="0"/>
              <a:t>Mantener todo el PPE </a:t>
            </a:r>
          </a:p>
          <a:p>
            <a:pPr lvl="0">
              <a:buFont typeface="Wingdings" charset="2"/>
              <a:buChar char="q"/>
            </a:pPr>
            <a:r>
              <a:rPr lang="en-US" dirty="0"/>
              <a:t>Desechar correctamente todos los PPE dañados o desechables</a:t>
            </a:r>
          </a:p>
          <a:p>
            <a:pPr lvl="0">
              <a:buFont typeface="Wingdings" charset="2"/>
              <a:buChar char="q"/>
            </a:pPr>
            <a:r>
              <a:rPr lang="en-US" dirty="0" err="1"/>
              <a:t>Capacitar</a:t>
            </a:r>
            <a:r>
              <a:rPr lang="en-US" dirty="0"/>
              <a:t> a los </a:t>
            </a:r>
            <a:r>
              <a:rPr lang="en-US" dirty="0" err="1"/>
              <a:t>manipuladores</a:t>
            </a:r>
            <a:r>
              <a:rPr lang="en-US" dirty="0"/>
              <a:t> </a:t>
            </a:r>
            <a:r>
              <a:rPr lang="en-US" dirty="0" err="1"/>
              <a:t>para</a:t>
            </a:r>
            <a:r>
              <a:rPr lang="en-US" dirty="0"/>
              <a:t> la </a:t>
            </a:r>
            <a:r>
              <a:rPr lang="en-US" dirty="0" err="1"/>
              <a:t>limpieza</a:t>
            </a:r>
            <a:r>
              <a:rPr lang="en-US" dirty="0"/>
              <a:t>, </a:t>
            </a:r>
            <a:r>
              <a:rPr lang="en-US" dirty="0" err="1"/>
              <a:t>secado</a:t>
            </a:r>
            <a:r>
              <a:rPr lang="en-US" dirty="0"/>
              <a:t> y </a:t>
            </a:r>
            <a:r>
              <a:rPr lang="en-US" dirty="0" err="1"/>
              <a:t>almacenamiento</a:t>
            </a:r>
            <a:r>
              <a:rPr lang="en-US" dirty="0"/>
              <a:t> de los PPE </a:t>
            </a:r>
            <a:r>
              <a:rPr lang="en-US" dirty="0" err="1"/>
              <a:t>reutilizables</a:t>
            </a:r>
            <a:endParaRPr lang="en-US" dirty="0"/>
          </a:p>
          <a:p>
            <a:pPr lvl="0">
              <a:buFont typeface="Wingdings" charset="2"/>
              <a:buChar char="q"/>
            </a:pPr>
            <a:r>
              <a:rPr lang="en-US" dirty="0" err="1"/>
              <a:t>Proporcionar</a:t>
            </a:r>
            <a:r>
              <a:rPr lang="en-US" dirty="0"/>
              <a:t> un lugar alejado del almacenamiento de pesticidas para que los manipuladores se pongan, quiten y guarden el PPE</a:t>
            </a:r>
          </a:p>
        </p:txBody>
      </p:sp>
    </p:spTree>
    <p:extLst>
      <p:ext uri="{BB962C8B-B14F-4D97-AF65-F5344CB8AC3E}">
        <p14:creationId xmlns:p14="http://schemas.microsoft.com/office/powerpoint/2010/main" val="321630477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PPE y el agotamiento por calor</a:t>
            </a:r>
          </a:p>
        </p:txBody>
      </p:sp>
      <p:sp>
        <p:nvSpPr>
          <p:cNvPr id="9" name="Text Placeholder 8"/>
          <p:cNvSpPr>
            <a:spLocks noGrp="1"/>
          </p:cNvSpPr>
          <p:nvPr>
            <p:ph type="body" idx="1"/>
          </p:nvPr>
        </p:nvSpPr>
        <p:spPr>
          <a:xfrm>
            <a:off x="841780" y="1400107"/>
            <a:ext cx="5463770" cy="823912"/>
          </a:xfrm>
        </p:spPr>
        <p:txBody>
          <a:bodyPr>
            <a:normAutofit fontScale="92500"/>
          </a:bodyPr>
          <a:lstStyle/>
          <a:p>
            <a:r>
              <a:rPr lang="en-US" sz="3200" b="0" dirty="0"/>
              <a:t>Etapas iniciales del golpe de calor</a:t>
            </a:r>
          </a:p>
        </p:txBody>
      </p:sp>
      <p:sp>
        <p:nvSpPr>
          <p:cNvPr id="3" name="Content Placeholder 2"/>
          <p:cNvSpPr>
            <a:spLocks noGrp="1"/>
          </p:cNvSpPr>
          <p:nvPr>
            <p:ph sz="half" idx="2"/>
          </p:nvPr>
        </p:nvSpPr>
        <p:spPr>
          <a:xfrm>
            <a:off x="841780" y="2224019"/>
            <a:ext cx="5157787" cy="3684588"/>
          </a:xfrm>
        </p:spPr>
        <p:txBody>
          <a:bodyPr/>
          <a:lstStyle/>
          <a:p>
            <a:pPr lvl="0"/>
            <a:r>
              <a:rPr dirty="0"/>
              <a:t>Fatiga </a:t>
            </a:r>
          </a:p>
          <a:p>
            <a:pPr lvl="0"/>
            <a:r>
              <a:rPr dirty="0"/>
              <a:t>Debilidad muscular </a:t>
            </a:r>
          </a:p>
          <a:p>
            <a:pPr lvl="0"/>
            <a:r>
              <a:rPr dirty="0"/>
              <a:t>Mareos</a:t>
            </a:r>
          </a:p>
          <a:p>
            <a:pPr lvl="0"/>
            <a:r>
              <a:rPr dirty="0"/>
              <a:t>Dolor de cabeza</a:t>
            </a:r>
          </a:p>
          <a:p>
            <a:pPr lvl="0"/>
            <a:r>
              <a:rPr dirty="0"/>
              <a:t>Náuseas</a:t>
            </a:r>
          </a:p>
          <a:p>
            <a:pPr lvl="0"/>
            <a:r>
              <a:rPr dirty="0"/>
              <a:t>Sudoración abundante</a:t>
            </a:r>
          </a:p>
          <a:p>
            <a:pPr lvl="0"/>
            <a:endParaRPr lang="es-US" dirty="0"/>
          </a:p>
          <a:p>
            <a:pPr lvl="0"/>
            <a:endParaRPr lang="es-US" dirty="0"/>
          </a:p>
          <a:p>
            <a:pPr lvl="0"/>
            <a:endParaRPr lang="es-US" dirty="0"/>
          </a:p>
          <a:p>
            <a:pPr lvl="0"/>
            <a:endParaRPr lang="es-US" dirty="0"/>
          </a:p>
        </p:txBody>
      </p:sp>
      <p:sp>
        <p:nvSpPr>
          <p:cNvPr id="10" name="Text Placeholder 9"/>
          <p:cNvSpPr>
            <a:spLocks noGrp="1"/>
          </p:cNvSpPr>
          <p:nvPr>
            <p:ph type="body" sz="quarter" idx="3"/>
          </p:nvPr>
        </p:nvSpPr>
        <p:spPr>
          <a:xfrm>
            <a:off x="6172200" y="1400107"/>
            <a:ext cx="5829300" cy="823912"/>
          </a:xfrm>
        </p:spPr>
        <p:txBody>
          <a:bodyPr>
            <a:normAutofit/>
          </a:bodyPr>
          <a:lstStyle/>
          <a:p>
            <a:r>
              <a:rPr lang="en-US" sz="3000" b="0" dirty="0"/>
              <a:t>Etapas severas del golpe de calor</a:t>
            </a:r>
          </a:p>
        </p:txBody>
      </p:sp>
      <p:sp>
        <p:nvSpPr>
          <p:cNvPr id="11" name="Content Placeholder 10"/>
          <p:cNvSpPr>
            <a:spLocks noGrp="1"/>
          </p:cNvSpPr>
          <p:nvPr>
            <p:ph sz="quarter" idx="4"/>
          </p:nvPr>
        </p:nvSpPr>
        <p:spPr>
          <a:xfrm>
            <a:off x="6172200" y="2224019"/>
            <a:ext cx="5183188" cy="3684588"/>
          </a:xfrm>
        </p:spPr>
        <p:txBody>
          <a:bodyPr>
            <a:normAutofit fontScale="92500" lnSpcReduction="10000"/>
          </a:bodyPr>
          <a:lstStyle/>
          <a:p>
            <a:pPr lvl="0"/>
            <a:r>
              <a:rPr dirty="0"/>
              <a:t>Escalofríos</a:t>
            </a:r>
          </a:p>
          <a:p>
            <a:pPr lvl="0"/>
            <a:r>
              <a:rPr dirty="0"/>
              <a:t>Sed excesiva y boca seca</a:t>
            </a:r>
          </a:p>
          <a:p>
            <a:pPr lvl="0"/>
            <a:r>
              <a:rPr dirty="0"/>
              <a:t>Desmayo</a:t>
            </a:r>
          </a:p>
          <a:p>
            <a:pPr lvl="0"/>
            <a:r>
              <a:rPr dirty="0"/>
              <a:t>Falta de sudor a medida que progresa el agotamiento calor</a:t>
            </a:r>
          </a:p>
          <a:p>
            <a:pPr lvl="0"/>
            <a:r>
              <a:rPr dirty="0"/>
              <a:t>Piel caliente, seca y pegajosa</a:t>
            </a:r>
          </a:p>
          <a:p>
            <a:pPr lvl="0"/>
            <a:r>
              <a:rPr dirty="0"/>
              <a:t>Dificultad en el habla</a:t>
            </a:r>
          </a:p>
          <a:p>
            <a:pPr lvl="0"/>
            <a:r>
              <a:rPr dirty="0"/>
              <a:t>Conducta irracional y confusión</a:t>
            </a:r>
          </a:p>
          <a:p>
            <a:endParaRPr lang="es-US" dirty="0"/>
          </a:p>
        </p:txBody>
      </p:sp>
      <p:sp>
        <p:nvSpPr>
          <p:cNvPr id="6" name="Content Placeholder 2"/>
          <p:cNvSpPr txBox="1">
            <a:spLocks/>
          </p:cNvSpPr>
          <p:nvPr/>
        </p:nvSpPr>
        <p:spPr>
          <a:xfrm>
            <a:off x="5793631" y="2883334"/>
            <a:ext cx="5389124" cy="48832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solidFill>
                <a:prstClr val="black"/>
              </a:solidFill>
            </a:endParaRPr>
          </a:p>
        </p:txBody>
      </p:sp>
      <p:sp>
        <p:nvSpPr>
          <p:cNvPr id="4" name="TextBox 3"/>
          <p:cNvSpPr txBox="1"/>
          <p:nvPr/>
        </p:nvSpPr>
        <p:spPr>
          <a:xfrm>
            <a:off x="2045508" y="5777949"/>
            <a:ext cx="7908118" cy="523220"/>
          </a:xfrm>
          <a:prstGeom prst="rect">
            <a:avLst/>
          </a:prstGeom>
          <a:noFill/>
          <a:ln>
            <a:solidFill>
              <a:schemeClr val="tx1"/>
            </a:solidFill>
          </a:ln>
        </p:spPr>
        <p:txBody>
          <a:bodyPr wrap="square" rtlCol="0">
            <a:spAutoFit/>
          </a:bodyPr>
          <a:lstStyle/>
          <a:p>
            <a:pPr algn="ctr"/>
            <a:r>
              <a:rPr lang="en-US" sz="2800" dirty="0">
                <a:solidFill>
                  <a:prstClr val="black"/>
                </a:solidFill>
              </a:rPr>
              <a:t>Busque atención médica si los síntomas persisten</a:t>
            </a:r>
          </a:p>
        </p:txBody>
      </p:sp>
    </p:spTree>
    <p:extLst>
      <p:ext uri="{BB962C8B-B14F-4D97-AF65-F5344CB8AC3E}">
        <p14:creationId xmlns:p14="http://schemas.microsoft.com/office/powerpoint/2010/main" val="21212605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8924925" cy="1325563"/>
          </a:xfrm>
        </p:spPr>
        <p:txBody>
          <a:bodyPr>
            <a:normAutofit/>
          </a:bodyPr>
          <a:lstStyle/>
          <a:p>
            <a:r>
              <a:rPr dirty="0"/>
              <a:t>Los empleadores deben </a:t>
            </a:r>
            <a:r>
              <a:rPr dirty="0" err="1"/>
              <a:t>reducir</a:t>
            </a:r>
            <a:r>
              <a:rPr dirty="0"/>
              <a:t> </a:t>
            </a:r>
            <a:r>
              <a:rPr lang="es-ES" dirty="0"/>
              <a:t/>
            </a:r>
            <a:br>
              <a:rPr lang="es-ES" dirty="0"/>
            </a:br>
            <a:r>
              <a:rPr dirty="0"/>
              <a:t>los riesgos del agotamiento por calor</a:t>
            </a:r>
          </a:p>
        </p:txBody>
      </p:sp>
      <p:sp>
        <p:nvSpPr>
          <p:cNvPr id="3" name="Content Placeholder 2"/>
          <p:cNvSpPr>
            <a:spLocks noGrp="1"/>
          </p:cNvSpPr>
          <p:nvPr>
            <p:ph idx="1"/>
          </p:nvPr>
        </p:nvSpPr>
        <p:spPr>
          <a:xfrm>
            <a:off x="5323413" y="2506662"/>
            <a:ext cx="5737412" cy="1986510"/>
          </a:xfrm>
        </p:spPr>
        <p:txBody>
          <a:bodyPr/>
          <a:lstStyle/>
          <a:p>
            <a:r>
              <a:rPr dirty="0"/>
              <a:t>Proporcione abundante agua potable fresca y sombra </a:t>
            </a:r>
          </a:p>
          <a:p>
            <a:r>
              <a:rPr dirty="0"/>
              <a:t>Modifique las horas </a:t>
            </a:r>
            <a:r>
              <a:rPr dirty="0" err="1"/>
              <a:t>laborales</a:t>
            </a:r>
            <a:r>
              <a:rPr dirty="0"/>
              <a:t> </a:t>
            </a:r>
            <a:r>
              <a:rPr lang="es-ES" dirty="0"/>
              <a:t/>
            </a:r>
            <a:br>
              <a:rPr lang="es-ES" dirty="0"/>
            </a:br>
            <a:r>
              <a:rPr dirty="0"/>
              <a:t>a horarios más frescos </a:t>
            </a:r>
          </a:p>
        </p:txBody>
      </p:sp>
      <p:sp>
        <p:nvSpPr>
          <p:cNvPr id="6" name="Rectangle 2"/>
          <p:cNvSpPr>
            <a:spLocks noChangeArrowheads="1"/>
          </p:cNvSpPr>
          <p:nvPr/>
        </p:nvSpPr>
        <p:spPr bwMode="auto">
          <a:xfrm>
            <a:off x="-2298412" y="862622"/>
            <a:ext cx="23381493" cy="8768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solidFill>
                <a:prstClr val="black"/>
              </a:solidFill>
            </a:endParaRPr>
          </a:p>
        </p:txBody>
      </p:sp>
      <p:sp>
        <p:nvSpPr>
          <p:cNvPr id="7" name="Rectangle 3"/>
          <p:cNvSpPr>
            <a:spLocks noChangeArrowheads="1"/>
          </p:cNvSpPr>
          <p:nvPr/>
        </p:nvSpPr>
        <p:spPr bwMode="auto">
          <a:xfrm>
            <a:off x="-1751152" y="1319822"/>
            <a:ext cx="22834233"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solidFill>
                <a:prstClr val="black"/>
              </a:solidFill>
            </a:endParaRPr>
          </a:p>
        </p:txBody>
      </p:sp>
      <p:sp>
        <p:nvSpPr>
          <p:cNvPr id="12" name="TextBox 11"/>
          <p:cNvSpPr txBox="1"/>
          <p:nvPr/>
        </p:nvSpPr>
        <p:spPr>
          <a:xfrm>
            <a:off x="0" y="6488668"/>
            <a:ext cx="8439150" cy="369332"/>
          </a:xfrm>
          <a:prstGeom prst="rect">
            <a:avLst/>
          </a:prstGeom>
          <a:noFill/>
        </p:spPr>
        <p:txBody>
          <a:bodyPr wrap="square" rtlCol="0">
            <a:spAutoFit/>
          </a:bodyPr>
          <a:lstStyle/>
          <a:p>
            <a:r>
              <a:rPr lang="en-US" dirty="0">
                <a:solidFill>
                  <a:prstClr val="black"/>
                </a:solidFill>
              </a:rPr>
              <a:t>Foto cortesía de: Jennifer Weber, Departamento de Agricultura de Arizona</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0" y="1686464"/>
            <a:ext cx="4729655" cy="4830524"/>
          </a:xfrm>
          <a:prstGeom prst="rect">
            <a:avLst/>
          </a:prstGeom>
        </p:spPr>
      </p:pic>
    </p:spTree>
    <p:extLst>
      <p:ext uri="{BB962C8B-B14F-4D97-AF65-F5344CB8AC3E}">
        <p14:creationId xmlns:p14="http://schemas.microsoft.com/office/powerpoint/2010/main" val="398609145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4431"/>
            <a:ext cx="8012723" cy="1116257"/>
          </a:xfrm>
        </p:spPr>
        <p:txBody>
          <a:bodyPr/>
          <a:lstStyle/>
          <a:p>
            <a:r>
              <a:rPr dirty="0"/>
              <a:t>Agradecimientos</a:t>
            </a:r>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58360" y="1435771"/>
            <a:ext cx="6864839" cy="4770537"/>
          </a:xfrm>
          <a:prstGeom prst="rect">
            <a:avLst/>
          </a:prstGeom>
          <a:noFill/>
        </p:spPr>
        <p:txBody>
          <a:bodyPr wrap="square" rtlCol="0">
            <a:spAutoFit/>
          </a:bodyPr>
          <a:lstStyle/>
          <a:p>
            <a:r>
              <a:rPr lang="en-US" sz="1600" b="1" dirty="0"/>
              <a:t>Autora principal</a:t>
            </a:r>
          </a:p>
          <a:p>
            <a:r>
              <a:rPr sz="1600" dirty="0"/>
              <a:t>Betsy Buffington, Extensión de la Universidad Estatal de Iowa</a:t>
            </a:r>
          </a:p>
          <a:p>
            <a:endParaRPr lang="es-US" sz="1600" b="1" dirty="0"/>
          </a:p>
          <a:p>
            <a:r>
              <a:rPr lang="en-US" sz="1600" b="1" dirty="0"/>
              <a:t>Coordinadora del proyecto</a:t>
            </a:r>
          </a:p>
          <a:p>
            <a:r>
              <a:rPr sz="1600" dirty="0"/>
              <a:t>Amy Bamber, Asociación Americana de Funcionarios de Control de Pesticidas (AAPCO)</a:t>
            </a:r>
          </a:p>
          <a:p>
            <a:endParaRPr lang="es-US" sz="1600" b="1" dirty="0"/>
          </a:p>
          <a:p>
            <a:r>
              <a:rPr lang="en-US" sz="1600" b="1" dirty="0"/>
              <a:t>Desarrolladores del contenido</a:t>
            </a:r>
          </a:p>
          <a:p>
            <a:r>
              <a:rPr sz="1600" dirty="0"/>
              <a:t>Lisa Blecker, Universidad de California, Extensión Davis</a:t>
            </a:r>
          </a:p>
          <a:p>
            <a:r>
              <a:rPr sz="1600" dirty="0"/>
              <a:t>Ofelio Borges, Departamento de Agricultura del Estado de Washington (WSDA)</a:t>
            </a:r>
          </a:p>
          <a:p>
            <a:r>
              <a:rPr sz="1600" dirty="0"/>
              <a:t>Ricardo Davalos, Departamento de Agricultura de Florida (FDACS)</a:t>
            </a:r>
          </a:p>
          <a:p>
            <a:r>
              <a:rPr sz="1600" dirty="0"/>
              <a:t>Irene King, Departamento de Agricultura de Nuevo México (NMDA)</a:t>
            </a:r>
          </a:p>
          <a:p>
            <a:r>
              <a:rPr sz="1600" dirty="0"/>
              <a:t>Kerry Richards, Asociación Estadounidense de Educadores de </a:t>
            </a:r>
            <a:r>
              <a:rPr sz="1600" dirty="0" err="1"/>
              <a:t>Seguridad</a:t>
            </a:r>
            <a:r>
              <a:rPr sz="1600" dirty="0"/>
              <a:t> </a:t>
            </a:r>
            <a:r>
              <a:rPr lang="es-ES" sz="1600" dirty="0"/>
              <a:t/>
            </a:r>
            <a:br>
              <a:rPr lang="es-ES" sz="1600" dirty="0"/>
            </a:br>
            <a:r>
              <a:rPr sz="1600" dirty="0"/>
              <a:t>de Pesticidas (AAPSE)</a:t>
            </a:r>
          </a:p>
          <a:p>
            <a:r>
              <a:rPr sz="1600" spc="-20" dirty="0"/>
              <a:t>Flor Servin, Departamento de Trabajo e Industrias del Estado de Washington (L&amp;I)</a:t>
            </a:r>
          </a:p>
          <a:p>
            <a:r>
              <a:rPr sz="1600" dirty="0"/>
              <a:t>Thia Walker, Extensión de la Universidad Estatal de Colorado</a:t>
            </a:r>
          </a:p>
          <a:p>
            <a:endParaRPr lang="es-US" sz="1600" b="1" dirty="0"/>
          </a:p>
          <a:p>
            <a:r>
              <a:rPr lang="en-US" sz="1600" b="1" dirty="0"/>
              <a:t>Oficina de revisores de programas de pesticidas de la EPA de EE. UU.</a:t>
            </a:r>
          </a:p>
          <a:p>
            <a:r>
              <a:rPr sz="1600" dirty="0"/>
              <a:t>Kathy Davis, Jennifer Park, Nancy Fitz, Richard Pont</a:t>
            </a:r>
            <a:endParaRPr lang="es-US" sz="1600" b="1" dirty="0"/>
          </a:p>
        </p:txBody>
      </p:sp>
      <p:sp>
        <p:nvSpPr>
          <p:cNvPr id="7" name="TextBox 6"/>
          <p:cNvSpPr txBox="1"/>
          <p:nvPr/>
        </p:nvSpPr>
        <p:spPr>
          <a:xfrm>
            <a:off x="7785099" y="2924892"/>
            <a:ext cx="4191000" cy="1107996"/>
          </a:xfrm>
          <a:prstGeom prst="rect">
            <a:avLst/>
          </a:prstGeom>
          <a:noFill/>
        </p:spPr>
        <p:txBody>
          <a:bodyPr wrap="square" rtlCol="0">
            <a:spAutoFit/>
          </a:bodyPr>
          <a:lstStyle/>
          <a:p>
            <a:r>
              <a:rPr lang="en-US" sz="1200" dirty="0"/>
              <a:t>Este programa fue desarrollado mediante un </a:t>
            </a:r>
            <a:r>
              <a:rPr lang="en-US" sz="1200" dirty="0" err="1"/>
              <a:t>acuerdo</a:t>
            </a:r>
            <a:r>
              <a:rPr lang="en-US" sz="1200" dirty="0"/>
              <a:t> </a:t>
            </a:r>
            <a:br>
              <a:rPr lang="en-US" sz="1200" dirty="0"/>
            </a:br>
            <a:r>
              <a:rPr lang="en-US" sz="1200" dirty="0"/>
              <a:t>de cooperación entre la EPA de EE. UU. (#X8-83616301) y la Extensión Davis de la Universidad de California en colaboración con la Universidad Estatal de Oregón.</a:t>
            </a:r>
          </a:p>
          <a:p>
            <a:endParaRPr lang="es-US" dirty="0"/>
          </a:p>
        </p:txBody>
      </p:sp>
      <p:sp>
        <p:nvSpPr>
          <p:cNvPr id="8" name="TextBox 7"/>
          <p:cNvSpPr txBox="1"/>
          <p:nvPr/>
        </p:nvSpPr>
        <p:spPr>
          <a:xfrm>
            <a:off x="7785100" y="1535192"/>
            <a:ext cx="4267199" cy="1661993"/>
          </a:xfrm>
          <a:prstGeom prst="rect">
            <a:avLst/>
          </a:prstGeom>
          <a:noFill/>
        </p:spPr>
        <p:txBody>
          <a:bodyPr wrap="square" rtlCol="0">
            <a:spAutoFit/>
          </a:bodyPr>
          <a:lstStyle/>
          <a:p>
            <a:r>
              <a:rPr lang="en-US" sz="1400" b="1" dirty="0"/>
              <a:t>Administradores de PERC</a:t>
            </a:r>
            <a:endParaRPr lang="es-US" sz="1400" dirty="0"/>
          </a:p>
          <a:p>
            <a:pPr lvl="0"/>
            <a:r>
              <a:rPr lang="en-US" sz="1400" dirty="0"/>
              <a:t>Suzanne Forsyth, Extensión Davis de la Universidad </a:t>
            </a:r>
            <a:br>
              <a:rPr lang="en-US" sz="1400" dirty="0"/>
            </a:br>
            <a:r>
              <a:rPr lang="en-US" sz="1400" dirty="0"/>
              <a:t>de California</a:t>
            </a:r>
          </a:p>
          <a:p>
            <a:pPr lvl="0"/>
            <a:r>
              <a:rPr lang="en-US" sz="1400" dirty="0"/>
              <a:t>Kaci Buhl, Universidad Estatal de Oregón </a:t>
            </a:r>
          </a:p>
          <a:p>
            <a:pPr lvl="0"/>
            <a:r>
              <a:rPr lang="en-US" sz="1400" spc="-30" dirty="0"/>
              <a:t>Jeff Loux, Extensión Davis de la Universidad de California</a:t>
            </a:r>
          </a:p>
          <a:p>
            <a:pPr lvl="0"/>
            <a:r>
              <a:rPr lang="en-US" sz="1400" dirty="0"/>
              <a:t>Jeanne Kasai, EPA de EE. UU.</a:t>
            </a:r>
          </a:p>
          <a:p>
            <a:endParaRPr dirty="0"/>
          </a:p>
        </p:txBody>
      </p:sp>
      <p:sp>
        <p:nvSpPr>
          <p:cNvPr id="5" name="Rectangle 4"/>
          <p:cNvSpPr/>
          <p:nvPr/>
        </p:nvSpPr>
        <p:spPr>
          <a:xfrm>
            <a:off x="7785100" y="3929348"/>
            <a:ext cx="4076699" cy="2031325"/>
          </a:xfrm>
          <a:prstGeom prst="rect">
            <a:avLst/>
          </a:prstGeom>
        </p:spPr>
        <p:txBody>
          <a:bodyPr wrap="square">
            <a:spAutoFit/>
          </a:bodyPr>
          <a:lstStyle/>
          <a:p>
            <a:pPr lvl="0"/>
            <a:r>
              <a:rPr lang="en-US" sz="1400" b="1" dirty="0" err="1">
                <a:solidFill>
                  <a:prstClr val="black"/>
                </a:solidFill>
              </a:rPr>
              <a:t>Revisores</a:t>
            </a:r>
            <a:r>
              <a:rPr lang="en-US" sz="1400" b="1" dirty="0">
                <a:solidFill>
                  <a:prstClr val="black"/>
                </a:solidFill>
              </a:rPr>
              <a:t> de la </a:t>
            </a:r>
            <a:r>
              <a:rPr lang="en-US" sz="1400" b="1" dirty="0" err="1">
                <a:solidFill>
                  <a:prstClr val="black"/>
                </a:solidFill>
              </a:rPr>
              <a:t>Traducción</a:t>
            </a:r>
            <a:endParaRPr lang="en-US" b="1" dirty="0">
              <a:solidFill>
                <a:prstClr val="black"/>
              </a:solidFill>
            </a:endParaRPr>
          </a:p>
          <a:p>
            <a:pPr lvl="0"/>
            <a:r>
              <a:rPr lang="en-US" sz="1400" dirty="0">
                <a:solidFill>
                  <a:prstClr val="black"/>
                </a:solidFill>
              </a:rPr>
              <a:t>Antonio Castro-Escobar, Michigan Department of Agriculture and Rural Development</a:t>
            </a:r>
          </a:p>
          <a:p>
            <a:pPr lvl="0"/>
            <a:r>
              <a:rPr lang="en-US" sz="1400" dirty="0">
                <a:solidFill>
                  <a:prstClr val="black"/>
                </a:solidFill>
              </a:rPr>
              <a:t>Juan Concha, Innovative Research and Intercultural Education, Center</a:t>
            </a:r>
          </a:p>
          <a:p>
            <a:pPr lvl="0"/>
            <a:r>
              <a:rPr lang="en-US" sz="1400" dirty="0">
                <a:solidFill>
                  <a:prstClr val="black"/>
                </a:solidFill>
              </a:rPr>
              <a:t>Ricardo Davalos, Florida Department of Agriculture and Consumer Services.</a:t>
            </a:r>
          </a:p>
          <a:p>
            <a:pPr lvl="0"/>
            <a:r>
              <a:rPr lang="en-US" sz="1400" dirty="0">
                <a:solidFill>
                  <a:prstClr val="black"/>
                </a:solidFill>
              </a:rPr>
              <a:t>Melanie Forti </a:t>
            </a:r>
            <a:r>
              <a:rPr lang="en-US" sz="1400" dirty="0" err="1">
                <a:solidFill>
                  <a:prstClr val="black"/>
                </a:solidFill>
              </a:rPr>
              <a:t>Roggenhofer</a:t>
            </a:r>
            <a:r>
              <a:rPr lang="en-US" sz="1400" dirty="0">
                <a:solidFill>
                  <a:prstClr val="black"/>
                </a:solidFill>
              </a:rPr>
              <a:t>, Association of Farmworker Opportunity Programs</a:t>
            </a:r>
          </a:p>
        </p:txBody>
      </p:sp>
      <p:sp>
        <p:nvSpPr>
          <p:cNvPr id="9" name="Rectangle 8"/>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t>Fecha de la versión: 23 de junio de 2017</a:t>
            </a:r>
            <a:endParaRPr lang="en-US" dirty="0"/>
          </a:p>
        </p:txBody>
      </p:sp>
    </p:spTree>
    <p:extLst>
      <p:ext uri="{BB962C8B-B14F-4D97-AF65-F5344CB8AC3E}">
        <p14:creationId xmlns:p14="http://schemas.microsoft.com/office/powerpoint/2010/main" val="339732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dirty="0"/>
              <a:t>Rutas de ingreso: Dérmica</a:t>
            </a:r>
          </a:p>
        </p:txBody>
      </p:sp>
      <p:sp>
        <p:nvSpPr>
          <p:cNvPr id="10" name="Rectangle 9"/>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5804705" y="2462237"/>
            <a:ext cx="3898813" cy="2862322"/>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Con el contacto, algunos pesticidas pueden ingresar a través de la piel al flujo sanguíneo</a:t>
            </a:r>
          </a:p>
        </p:txBody>
      </p:sp>
      <p:pic>
        <p:nvPicPr>
          <p:cNvPr id="8" name="Picture 7"/>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528537" y="1898418"/>
            <a:ext cx="1891505" cy="3636707"/>
          </a:xfrm>
          <a:prstGeom prst="rect">
            <a:avLst/>
          </a:prstGeom>
        </p:spPr>
      </p:pic>
      <p:sp>
        <p:nvSpPr>
          <p:cNvPr id="11" name="Explosion 2 10"/>
          <p:cNvSpPr/>
          <p:nvPr/>
        </p:nvSpPr>
        <p:spPr>
          <a:xfrm rot="7982508">
            <a:off x="4932015" y="3147106"/>
            <a:ext cx="228600" cy="418370"/>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Tree>
    <p:extLst>
      <p:ext uri="{BB962C8B-B14F-4D97-AF65-F5344CB8AC3E}">
        <p14:creationId xmlns:p14="http://schemas.microsoft.com/office/powerpoint/2010/main" val="362146725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Rutas de ingreso: Ocular</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113875" y="1980975"/>
            <a:ext cx="3820700" cy="3970318"/>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Cantidades significativas de pesticidas pueden penetrar los tejidos externos del ojo e ingresar al flujo sanguíneo</a:t>
            </a:r>
            <a:endParaRPr lang="es-US" sz="4000" dirty="0">
              <a:solidFill>
                <a:prstClr val="black"/>
              </a:solidFill>
            </a:endParaRPr>
          </a:p>
        </p:txBody>
      </p:sp>
      <p:pic>
        <p:nvPicPr>
          <p:cNvPr id="10" name="Picture 9"/>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135186" y="1870781"/>
            <a:ext cx="1891505" cy="3636707"/>
          </a:xfrm>
          <a:prstGeom prst="rect">
            <a:avLst/>
          </a:prstGeom>
        </p:spPr>
      </p:pic>
      <p:sp>
        <p:nvSpPr>
          <p:cNvPr id="11" name="Explosion 1 10"/>
          <p:cNvSpPr/>
          <p:nvPr/>
        </p:nvSpPr>
        <p:spPr>
          <a:xfrm>
            <a:off x="3938063" y="1966249"/>
            <a:ext cx="285750" cy="342900"/>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Tree>
    <p:extLst>
      <p:ext uri="{BB962C8B-B14F-4D97-AF65-F5344CB8AC3E}">
        <p14:creationId xmlns:p14="http://schemas.microsoft.com/office/powerpoint/2010/main" val="1420686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1"/>
          <p:cNvSpPr>
            <a:spLocks noGrp="1"/>
          </p:cNvSpPr>
          <p:nvPr>
            <p:ph type="title"/>
          </p:nvPr>
        </p:nvSpPr>
        <p:spPr/>
        <p:txBody>
          <a:bodyPr/>
          <a:lstStyle/>
          <a:p>
            <a:r>
              <a:rPr dirty="0"/>
              <a:t>Rutas de ingreso: Inhalación</a:t>
            </a:r>
          </a:p>
        </p:txBody>
      </p:sp>
      <p:sp>
        <p:nvSpPr>
          <p:cNvPr id="5" name="Rectangle 4"/>
          <p:cNvSpPr/>
          <p:nvPr/>
        </p:nvSpPr>
        <p:spPr>
          <a:xfrm>
            <a:off x="0" y="6514657"/>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TextBox 41"/>
          <p:cNvSpPr txBox="1"/>
          <p:nvPr/>
        </p:nvSpPr>
        <p:spPr>
          <a:xfrm>
            <a:off x="6052742" y="2284319"/>
            <a:ext cx="3812011" cy="2862322"/>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Una vez que los pesticidas fueron inhalados, ingresan a los pulmones y al flujo sanguíneo</a:t>
            </a:r>
            <a:endParaRPr lang="es-US" sz="3200" dirty="0">
              <a:solidFill>
                <a:prstClr val="black"/>
              </a:solidFill>
            </a:endParaRPr>
          </a:p>
        </p:txBody>
      </p:sp>
      <p:pic>
        <p:nvPicPr>
          <p:cNvPr id="45" name="Picture 44"/>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707443" y="1897127"/>
            <a:ext cx="1891505" cy="3636707"/>
          </a:xfrm>
          <a:prstGeom prst="rect">
            <a:avLst/>
          </a:prstGeom>
        </p:spPr>
      </p:pic>
      <p:pic>
        <p:nvPicPr>
          <p:cNvPr id="46" name="Picture 45"/>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411687" y="2479307"/>
            <a:ext cx="507536" cy="548687"/>
          </a:xfrm>
          <a:prstGeom prst="rect">
            <a:avLst/>
          </a:prstGeom>
        </p:spPr>
      </p:pic>
      <p:cxnSp>
        <p:nvCxnSpPr>
          <p:cNvPr id="7" name="Straight Connector 6"/>
          <p:cNvCxnSpPr/>
          <p:nvPr/>
        </p:nvCxnSpPr>
        <p:spPr>
          <a:xfrm>
            <a:off x="4665455" y="2200485"/>
            <a:ext cx="0" cy="325337"/>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000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Rutas de ingreso: Oral</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p:txBody>
      </p:sp>
      <p:pic>
        <p:nvPicPr>
          <p:cNvPr id="13" name="Picture 12"/>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233118" y="1879968"/>
            <a:ext cx="1891505" cy="3636707"/>
          </a:xfrm>
          <a:prstGeom prst="rect">
            <a:avLst/>
          </a:prstGeom>
        </p:spPr>
      </p:pic>
      <p:pic>
        <p:nvPicPr>
          <p:cNvPr id="14" name="Picture 13"/>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959395" y="3098559"/>
            <a:ext cx="438950" cy="361220"/>
          </a:xfrm>
          <a:prstGeom prst="rect">
            <a:avLst/>
          </a:prstGeom>
        </p:spPr>
      </p:pic>
      <p:sp>
        <p:nvSpPr>
          <p:cNvPr id="15" name="TextBox 14"/>
          <p:cNvSpPr txBox="1"/>
          <p:nvPr/>
        </p:nvSpPr>
        <p:spPr>
          <a:xfrm>
            <a:off x="5516294" y="2116962"/>
            <a:ext cx="4780232" cy="3416320"/>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en-US" sz="3600" dirty="0">
                <a:solidFill>
                  <a:prstClr val="black"/>
                </a:solidFill>
              </a:rPr>
              <a:t>Los pesticidas pueden causar </a:t>
            </a:r>
            <a:r>
              <a:rPr lang="en-US" altLang="en-US" sz="3600" dirty="0" err="1">
                <a:solidFill>
                  <a:prstClr val="black"/>
                </a:solidFill>
              </a:rPr>
              <a:t>enfermedades</a:t>
            </a:r>
            <a:r>
              <a:rPr lang="en-US" altLang="en-US" sz="3600" dirty="0">
                <a:solidFill>
                  <a:prstClr val="black"/>
                </a:solidFill>
              </a:rPr>
              <a:t> </a:t>
            </a:r>
            <a:br>
              <a:rPr lang="en-US" altLang="en-US" sz="3600" dirty="0">
                <a:solidFill>
                  <a:prstClr val="black"/>
                </a:solidFill>
              </a:rPr>
            </a:br>
            <a:r>
              <a:rPr lang="en-US" altLang="en-US" sz="3600" dirty="0" err="1">
                <a:solidFill>
                  <a:prstClr val="black"/>
                </a:solidFill>
              </a:rPr>
              <a:t>si</a:t>
            </a:r>
            <a:r>
              <a:rPr lang="en-US" altLang="en-US" sz="3600" dirty="0">
                <a:solidFill>
                  <a:prstClr val="black"/>
                </a:solidFill>
              </a:rPr>
              <a:t> sus residuos son </a:t>
            </a:r>
            <a:r>
              <a:rPr lang="en-US" altLang="en-US" sz="3600" dirty="0" err="1">
                <a:solidFill>
                  <a:prstClr val="black"/>
                </a:solidFill>
              </a:rPr>
              <a:t>transferidos</a:t>
            </a:r>
            <a:r>
              <a:rPr lang="en-US" altLang="en-US" sz="3600" dirty="0">
                <a:solidFill>
                  <a:prstClr val="black"/>
                </a:solidFill>
              </a:rPr>
              <a:t> a la comida consumida a </a:t>
            </a:r>
            <a:r>
              <a:rPr lang="en-US" altLang="en-US" sz="3600" dirty="0" err="1">
                <a:solidFill>
                  <a:prstClr val="black"/>
                </a:solidFill>
              </a:rPr>
              <a:t>través</a:t>
            </a:r>
            <a:r>
              <a:rPr lang="en-US" altLang="en-US" sz="3600" dirty="0">
                <a:solidFill>
                  <a:prstClr val="black"/>
                </a:solidFill>
              </a:rPr>
              <a:t> de </a:t>
            </a:r>
            <a:r>
              <a:rPr lang="en-US" altLang="en-US" sz="3600" dirty="0" err="1">
                <a:solidFill>
                  <a:prstClr val="black"/>
                </a:solidFill>
              </a:rPr>
              <a:t>las</a:t>
            </a:r>
            <a:r>
              <a:rPr lang="en-US" altLang="en-US" sz="3600" dirty="0">
                <a:solidFill>
                  <a:prstClr val="black"/>
                </a:solidFill>
              </a:rPr>
              <a:t> manos sin lavar </a:t>
            </a:r>
            <a:endParaRPr lang="es-US" sz="3200" dirty="0">
              <a:solidFill>
                <a:prstClr val="black"/>
              </a:solidFill>
            </a:endParaRPr>
          </a:p>
        </p:txBody>
      </p:sp>
      <p:cxnSp>
        <p:nvCxnSpPr>
          <p:cNvPr id="9" name="Straight Connector 8"/>
          <p:cNvCxnSpPr/>
          <p:nvPr/>
        </p:nvCxnSpPr>
        <p:spPr>
          <a:xfrm>
            <a:off x="4179080" y="2168755"/>
            <a:ext cx="0" cy="929804"/>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939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dirty="0"/>
              <a:t>Indicios y síntomas de intoxicación por pesticidas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1834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Indicios y síntomas frecuentes</a:t>
            </a:r>
          </a:p>
        </p:txBody>
      </p:sp>
      <p:sp>
        <p:nvSpPr>
          <p:cNvPr id="6" name="Content Placeholder 5"/>
          <p:cNvSpPr>
            <a:spLocks noGrp="1"/>
          </p:cNvSpPr>
          <p:nvPr>
            <p:ph sz="half" idx="1"/>
          </p:nvPr>
        </p:nvSpPr>
        <p:spPr>
          <a:xfrm>
            <a:off x="838200" y="1825625"/>
            <a:ext cx="5467350" cy="4351338"/>
          </a:xfrm>
        </p:spPr>
        <p:txBody>
          <a:bodyPr>
            <a:normAutofit fontScale="92500"/>
          </a:bodyPr>
          <a:lstStyle/>
          <a:p>
            <a:r>
              <a:rPr dirty="0"/>
              <a:t>Irritación de</a:t>
            </a:r>
            <a:r>
              <a:rPr lang="en-US" dirty="0"/>
              <a:t> los</a:t>
            </a:r>
            <a:r>
              <a:rPr dirty="0"/>
              <a:t> ojos</a:t>
            </a:r>
          </a:p>
          <a:p>
            <a:r>
              <a:rPr dirty="0"/>
              <a:t>Dolor de nariz y garganta</a:t>
            </a:r>
          </a:p>
          <a:p>
            <a:r>
              <a:rPr dirty="0"/>
              <a:t>Erupción en la piel</a:t>
            </a:r>
          </a:p>
          <a:p>
            <a:r>
              <a:rPr dirty="0"/>
              <a:t>Mareos</a:t>
            </a:r>
          </a:p>
          <a:p>
            <a:r>
              <a:rPr dirty="0"/>
              <a:t>Dolor de cabeza</a:t>
            </a:r>
          </a:p>
          <a:p>
            <a:r>
              <a:rPr dirty="0"/>
              <a:t>Dolores en los músculos o calambres</a:t>
            </a:r>
          </a:p>
          <a:p>
            <a:r>
              <a:rPr dirty="0"/>
              <a:t>Agotamiento</a:t>
            </a:r>
          </a:p>
          <a:p>
            <a:r>
              <a:rPr dirty="0"/>
              <a:t>Náuseas</a:t>
            </a:r>
          </a:p>
          <a:p>
            <a:r>
              <a:rPr dirty="0"/>
              <a:t>Diarrea</a:t>
            </a:r>
          </a:p>
          <a:p>
            <a:endParaRPr lang="es-US" sz="2800" dirty="0"/>
          </a:p>
        </p:txBody>
      </p:sp>
      <p:sp>
        <p:nvSpPr>
          <p:cNvPr id="9" name="Content Placeholder 8"/>
          <p:cNvSpPr>
            <a:spLocks noGrp="1"/>
          </p:cNvSpPr>
          <p:nvPr>
            <p:ph sz="half" idx="2"/>
          </p:nvPr>
        </p:nvSpPr>
        <p:spPr/>
        <p:txBody>
          <a:bodyPr>
            <a:normAutofit fontScale="92500"/>
          </a:bodyPr>
          <a:lstStyle/>
          <a:p>
            <a:r>
              <a:rPr dirty="0"/>
              <a:t>Dolor de pecho</a:t>
            </a:r>
          </a:p>
          <a:p>
            <a:r>
              <a:rPr dirty="0"/>
              <a:t>Dificultades para respirar</a:t>
            </a:r>
          </a:p>
          <a:p>
            <a:r>
              <a:rPr dirty="0"/>
              <a:t>Visión borrosa</a:t>
            </a:r>
          </a:p>
          <a:p>
            <a:r>
              <a:rPr dirty="0"/>
              <a:t>Salivación o babeo excesivos</a:t>
            </a:r>
          </a:p>
          <a:p>
            <a:r>
              <a:rPr dirty="0"/>
              <a:t>Pupilas muy pequeñas y contraídas</a:t>
            </a:r>
          </a:p>
          <a:p>
            <a:r>
              <a:rPr dirty="0"/>
              <a:t>Pérdida del control de los músculos</a:t>
            </a:r>
          </a:p>
          <a:p>
            <a:r>
              <a:rPr dirty="0"/>
              <a:t>Convulsiones o ataques</a:t>
            </a:r>
          </a:p>
          <a:p>
            <a:r>
              <a:rPr dirty="0"/>
              <a:t>Pérdida de la consciencia</a:t>
            </a:r>
          </a:p>
          <a:p>
            <a:pPr marL="0" indent="0">
              <a:buNone/>
            </a:pPr>
            <a:endParaRPr lang="es-US" dirty="0"/>
          </a:p>
          <a:p>
            <a:endParaRPr lang="es-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742468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42209" y="2352360"/>
            <a:ext cx="10541000" cy="1916805"/>
          </a:xfrm>
        </p:spPr>
        <p:txBody>
          <a:bodyPr>
            <a:noAutofit/>
          </a:bodyPr>
          <a:lstStyle/>
          <a:p>
            <a:pPr marL="0" indent="0">
              <a:buNone/>
            </a:pPr>
            <a:r>
              <a:rPr lang="en-US" sz="3200" dirty="0"/>
              <a:t>La EPA aprobó este material a fin de capacitar a los manipuladores de pesticidas para la seguridad con </a:t>
            </a:r>
            <a:r>
              <a:rPr lang="es-US" sz="3200" dirty="0"/>
              <a:t>respecto</a:t>
            </a:r>
            <a:r>
              <a:rPr lang="en-US" sz="3200" dirty="0"/>
              <a:t> </a:t>
            </a:r>
            <a:br>
              <a:rPr lang="en-US" sz="3200" dirty="0"/>
            </a:br>
            <a:r>
              <a:rPr lang="en-US" sz="3200" dirty="0"/>
              <a:t>a los pesticidas según el contenido ampliado de capacitación del WPS de 2015 (40 CFR Parte 170). El número de aprobación es PST de la EPA 00018 (EPA Handler PST 00018).</a:t>
            </a:r>
          </a:p>
        </p:txBody>
      </p:sp>
      <p:pic>
        <p:nvPicPr>
          <p:cNvPr id="4" name="Picture 1" descr="cid:image001.png@01D2BDBA.2EB3608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01700" y="5061669"/>
            <a:ext cx="1114425" cy="390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812800" y="5653029"/>
            <a:ext cx="10833100" cy="6155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600" b="0" i="0" u="none" strike="noStrike" cap="none" normalizeH="0" baseline="0" dirty="0">
                <a:ln>
                  <a:noFill/>
                </a:ln>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This work is licensed under a Creative Commons Attribution-NonCommercial-ShareAlike 4.0 International License by The Regents of the University of California, Davis campus, 2017. For information</a:t>
            </a:r>
            <a:r>
              <a:rPr kumimoji="0" lang="en-US" altLang="en-US" sz="1600" b="0" i="0" u="none" strike="noStrike" cap="none" normalizeH="0" dirty="0">
                <a:ln>
                  <a:noFill/>
                </a:ln>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 contact </a:t>
            </a:r>
            <a:r>
              <a:rPr kumimoji="0" lang="en-US" altLang="en-US" sz="1600" b="0" i="0" u="none" strike="noStrike" cap="none" normalizeH="0" baseline="0" dirty="0">
                <a:ln>
                  <a:noFill/>
                </a:ln>
                <a:solidFill>
                  <a:srgbClr val="1155CC"/>
                </a:solidFill>
                <a:effectLst/>
                <a:latin typeface="Calibri" panose="020F0502020204030204" pitchFamily="34" charset="0"/>
                <a:ea typeface="Calibri" panose="020F0502020204030204" pitchFamily="34" charset="0"/>
                <a:cs typeface="Times New Roman" panose="02020603050405020304" pitchFamily="18" charset="0"/>
                <a:hlinkClick r:id="rId5"/>
              </a:rPr>
              <a:t>PERCsupport@ucdavis.edu</a:t>
            </a: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76938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3699"/>
            <a:ext cx="10515600" cy="1325563"/>
          </a:xfrm>
        </p:spPr>
        <p:txBody>
          <a:bodyPr/>
          <a:lstStyle/>
          <a:p>
            <a:r>
              <a:rPr dirty="0"/>
              <a:t>Síntomas de la exposición a fumigantes </a:t>
            </a:r>
          </a:p>
        </p:txBody>
      </p:sp>
      <p:sp>
        <p:nvSpPr>
          <p:cNvPr id="6" name="Content Placeholder 5"/>
          <p:cNvSpPr>
            <a:spLocks noGrp="1"/>
          </p:cNvSpPr>
          <p:nvPr>
            <p:ph sz="half" idx="1"/>
          </p:nvPr>
        </p:nvSpPr>
        <p:spPr/>
        <p:txBody>
          <a:bodyPr/>
          <a:lstStyle/>
          <a:p>
            <a:r>
              <a:rPr dirty="0"/>
              <a:t>Conducta irracional</a:t>
            </a:r>
          </a:p>
          <a:p>
            <a:r>
              <a:rPr dirty="0"/>
              <a:t>Temperatura corporal elevada</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883526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80000"/>
              </a:lnSpc>
            </a:pPr>
            <a:r>
              <a:rPr dirty="0"/>
              <a:t>Los síntomas de la intoxicación </a:t>
            </a:r>
            <a:r>
              <a:rPr dirty="0" err="1"/>
              <a:t>por</a:t>
            </a:r>
            <a:r>
              <a:rPr dirty="0"/>
              <a:t> </a:t>
            </a:r>
            <a:r>
              <a:rPr lang="es-ES" dirty="0"/>
              <a:t/>
            </a:r>
            <a:br>
              <a:rPr lang="es-ES" dirty="0"/>
            </a:br>
            <a:r>
              <a:rPr lang="es-US" dirty="0"/>
              <a:t>pesticidas</a:t>
            </a:r>
            <a:r>
              <a:rPr dirty="0"/>
              <a:t> pueden confundirse con </a:t>
            </a:r>
            <a:r>
              <a:rPr lang="es-ES" dirty="0"/>
              <a:t/>
            </a:r>
            <a:br>
              <a:rPr lang="es-ES" dirty="0"/>
            </a:br>
            <a:r>
              <a:rPr dirty="0" err="1"/>
              <a:t>otras</a:t>
            </a:r>
            <a:r>
              <a:rPr dirty="0"/>
              <a:t> enfermedades </a:t>
            </a:r>
          </a:p>
        </p:txBody>
      </p:sp>
      <p:sp>
        <p:nvSpPr>
          <p:cNvPr id="6" name="Content Placeholder 5"/>
          <p:cNvSpPr>
            <a:spLocks noGrp="1"/>
          </p:cNvSpPr>
          <p:nvPr>
            <p:ph idx="1"/>
          </p:nvPr>
        </p:nvSpPr>
        <p:spPr>
          <a:xfrm>
            <a:off x="5375564" y="2369127"/>
            <a:ext cx="5978236" cy="3807836"/>
          </a:xfrm>
        </p:spPr>
        <p:txBody>
          <a:bodyPr/>
          <a:lstStyle/>
          <a:p>
            <a:r>
              <a:rPr dirty="0"/>
              <a:t>Resfrío</a:t>
            </a:r>
          </a:p>
          <a:p>
            <a:r>
              <a:rPr dirty="0"/>
              <a:t>Gripe</a:t>
            </a:r>
          </a:p>
          <a:p>
            <a:r>
              <a:rPr dirty="0"/>
              <a:t>Golpe de calor</a:t>
            </a:r>
          </a:p>
          <a:p>
            <a:r>
              <a:rPr dirty="0"/>
              <a:t>Intoxicación por comida</a:t>
            </a:r>
          </a:p>
          <a:p>
            <a:r>
              <a:rPr dirty="0"/>
              <a:t>Resaca</a:t>
            </a:r>
          </a:p>
          <a:p>
            <a:endParaRPr lang="es-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6428509"/>
            <a:ext cx="4377307" cy="429491"/>
          </a:xfrm>
          <a:prstGeom prst="rect">
            <a:avLst/>
          </a:prstGeom>
        </p:spPr>
      </p:pic>
      <p:pic>
        <p:nvPicPr>
          <p:cNvPr id="11" name="Picture 10"/>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 y="1745878"/>
            <a:ext cx="6248400" cy="4772149"/>
          </a:xfrm>
          <a:prstGeom prst="rect">
            <a:avLst/>
          </a:prstGeom>
        </p:spPr>
      </p:pic>
    </p:spTree>
    <p:extLst>
      <p:ext uri="{BB962C8B-B14F-4D97-AF65-F5344CB8AC3E}">
        <p14:creationId xmlns:p14="http://schemas.microsoft.com/office/powerpoint/2010/main" val="2752279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Síntomas leves</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04402" y="1304084"/>
            <a:ext cx="3119188" cy="1612286"/>
          </a:xfrm>
          <a:prstGeom prst="rect">
            <a:avLst/>
          </a:prstGeom>
        </p:spPr>
      </p:pic>
      <p:pic>
        <p:nvPicPr>
          <p:cNvPr id="6" name="Picture 5"/>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2291480"/>
            <a:ext cx="3413920" cy="4225352"/>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76654" y="3849046"/>
            <a:ext cx="5112327" cy="1540372"/>
          </a:xfrm>
          <a:prstGeom prst="rect">
            <a:avLst/>
          </a:prstGeom>
        </p:spPr>
      </p:pic>
      <p:sp>
        <p:nvSpPr>
          <p:cNvPr id="9" name="Content Placeholder 7"/>
          <p:cNvSpPr txBox="1">
            <a:spLocks/>
          </p:cNvSpPr>
          <p:nvPr/>
        </p:nvSpPr>
        <p:spPr>
          <a:xfrm>
            <a:off x="8159457" y="3063259"/>
            <a:ext cx="3051470" cy="446520"/>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Irritación de ojos</a:t>
            </a:r>
          </a:p>
        </p:txBody>
      </p:sp>
      <p:sp>
        <p:nvSpPr>
          <p:cNvPr id="10" name="Content Placeholder 7"/>
          <p:cNvSpPr txBox="1">
            <a:spLocks/>
          </p:cNvSpPr>
          <p:nvPr/>
        </p:nvSpPr>
        <p:spPr>
          <a:xfrm>
            <a:off x="8280067" y="5221617"/>
            <a:ext cx="2978484" cy="446520"/>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Erupción en la piel</a:t>
            </a:r>
          </a:p>
        </p:txBody>
      </p:sp>
      <p:pic>
        <p:nvPicPr>
          <p:cNvPr id="11" name="Picture 10"/>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758292" y="1207348"/>
            <a:ext cx="3491345" cy="5435906"/>
          </a:xfrm>
          <a:prstGeom prst="rect">
            <a:avLst/>
          </a:prstGeom>
        </p:spPr>
      </p:pic>
      <p:sp>
        <p:nvSpPr>
          <p:cNvPr id="12" name="Content Placeholder 7"/>
          <p:cNvSpPr txBox="1">
            <a:spLocks/>
          </p:cNvSpPr>
          <p:nvPr/>
        </p:nvSpPr>
        <p:spPr>
          <a:xfrm>
            <a:off x="344372" y="5675602"/>
            <a:ext cx="2436802" cy="82218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white"/>
                </a:solidFill>
              </a:rPr>
              <a:t>Dolor de nariz y garganta</a:t>
            </a:r>
          </a:p>
        </p:txBody>
      </p:sp>
      <p:sp>
        <p:nvSpPr>
          <p:cNvPr id="13" name="Content Placeholder 7"/>
          <p:cNvSpPr txBox="1">
            <a:spLocks/>
          </p:cNvSpPr>
          <p:nvPr/>
        </p:nvSpPr>
        <p:spPr>
          <a:xfrm>
            <a:off x="5737636" y="5946857"/>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Mareos</a:t>
            </a:r>
          </a:p>
        </p:txBody>
      </p:sp>
      <p:pic>
        <p:nvPicPr>
          <p:cNvPr id="3" name="Picture 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spTree>
    <p:extLst>
      <p:ext uri="{BB962C8B-B14F-4D97-AF65-F5344CB8AC3E}">
        <p14:creationId xmlns:p14="http://schemas.microsoft.com/office/powerpoint/2010/main" val="2816027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dirty="0"/>
              <a:t>Síntomas moderados</a:t>
            </a:r>
          </a:p>
        </p:txBody>
      </p:sp>
      <p:sp>
        <p:nvSpPr>
          <p:cNvPr id="4" name="Content Placeholder 3"/>
          <p:cNvSpPr>
            <a:spLocks noGrp="1"/>
          </p:cNvSpPr>
          <p:nvPr>
            <p:ph idx="1"/>
          </p:nvPr>
        </p:nvSpPr>
        <p:spPr/>
        <p:txBody>
          <a:bodyPr/>
          <a:lstStyle/>
          <a:p>
            <a:r>
              <a:rPr dirty="0"/>
              <a:t>Saliva o baba excesivas</a:t>
            </a:r>
          </a:p>
          <a:p>
            <a:r>
              <a:rPr dirty="0"/>
              <a:t>Dificultades para respirar</a:t>
            </a:r>
          </a:p>
          <a:p>
            <a:r>
              <a:rPr dirty="0"/>
              <a:t>Visión borrosa</a:t>
            </a:r>
          </a:p>
          <a:p>
            <a:endParaRPr lang="es-US" dirty="0"/>
          </a:p>
        </p:txBody>
      </p:sp>
    </p:spTree>
    <p:extLst>
      <p:ext uri="{BB962C8B-B14F-4D97-AF65-F5344CB8AC3E}">
        <p14:creationId xmlns:p14="http://schemas.microsoft.com/office/powerpoint/2010/main" val="250514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Síntomas severos</a:t>
            </a:r>
          </a:p>
        </p:txBody>
      </p:sp>
      <p:sp>
        <p:nvSpPr>
          <p:cNvPr id="9" name="Content Placeholder 7"/>
          <p:cNvSpPr txBox="1">
            <a:spLocks/>
          </p:cNvSpPr>
          <p:nvPr/>
        </p:nvSpPr>
        <p:spPr>
          <a:xfrm>
            <a:off x="495301" y="3244073"/>
            <a:ext cx="3019288" cy="446520"/>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Pupilas contraídas</a:t>
            </a:r>
          </a:p>
        </p:txBody>
      </p:sp>
      <p:sp>
        <p:nvSpPr>
          <p:cNvPr id="10" name="Content Placeholder 7"/>
          <p:cNvSpPr txBox="1">
            <a:spLocks/>
          </p:cNvSpPr>
          <p:nvPr/>
        </p:nvSpPr>
        <p:spPr>
          <a:xfrm>
            <a:off x="8972557" y="3988033"/>
            <a:ext cx="3019418" cy="82224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Temblores, </a:t>
            </a:r>
            <a:br>
              <a:rPr lang="en-US" dirty="0">
                <a:solidFill>
                  <a:prstClr val="black"/>
                </a:solidFill>
              </a:rPr>
            </a:br>
            <a:r>
              <a:rPr lang="en-US" dirty="0" err="1">
                <a:solidFill>
                  <a:prstClr val="black"/>
                </a:solidFill>
              </a:rPr>
              <a:t>pérdida</a:t>
            </a:r>
            <a:r>
              <a:rPr lang="en-US" dirty="0">
                <a:solidFill>
                  <a:prstClr val="black"/>
                </a:solidFill>
              </a:rPr>
              <a:t> del control de los músculos</a:t>
            </a:r>
          </a:p>
        </p:txBody>
      </p:sp>
      <p:sp>
        <p:nvSpPr>
          <p:cNvPr id="13" name="Content Placeholder 7"/>
          <p:cNvSpPr txBox="1">
            <a:spLocks/>
          </p:cNvSpPr>
          <p:nvPr/>
        </p:nvSpPr>
        <p:spPr>
          <a:xfrm>
            <a:off x="638176" y="5911725"/>
            <a:ext cx="5772150" cy="51678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Convulsiones o ataques violentos</a:t>
            </a: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9277" y="1516549"/>
            <a:ext cx="3238742" cy="1679076"/>
          </a:xfrm>
          <a:prstGeom prst="rect">
            <a:avLst/>
          </a:prstGeom>
        </p:spPr>
      </p:pic>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pic>
        <p:nvPicPr>
          <p:cNvPr id="16" name="Picture 15"/>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75418" y="1258460"/>
            <a:ext cx="4484658" cy="2734398"/>
          </a:xfrm>
          <a:prstGeom prst="rect">
            <a:avLst/>
          </a:prstGeom>
        </p:spPr>
      </p:pic>
      <p:pic>
        <p:nvPicPr>
          <p:cNvPr id="17" name="Picture 16"/>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946814" y="2928807"/>
            <a:ext cx="7297025" cy="3762938"/>
          </a:xfrm>
          <a:prstGeom prst="rect">
            <a:avLst/>
          </a:prstGeom>
        </p:spPr>
      </p:pic>
    </p:spTree>
    <p:extLst>
      <p:ext uri="{BB962C8B-B14F-4D97-AF65-F5344CB8AC3E}">
        <p14:creationId xmlns:p14="http://schemas.microsoft.com/office/powerpoint/2010/main" val="3929200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686"/>
            <a:ext cx="10515600" cy="1325563"/>
          </a:xfrm>
        </p:spPr>
        <p:txBody>
          <a:bodyPr/>
          <a:lstStyle/>
          <a:p>
            <a:r>
              <a:rPr dirty="0"/>
              <a:t>El tipo y la severidad de los síntomas dependen de lo siguiente:</a:t>
            </a:r>
            <a:endParaRPr lang="es-US" dirty="0"/>
          </a:p>
        </p:txBody>
      </p:sp>
      <p:sp>
        <p:nvSpPr>
          <p:cNvPr id="6" name="Content Placeholder 5"/>
          <p:cNvSpPr>
            <a:spLocks noGrp="1"/>
          </p:cNvSpPr>
          <p:nvPr>
            <p:ph idx="1"/>
          </p:nvPr>
        </p:nvSpPr>
        <p:spPr>
          <a:xfrm>
            <a:off x="838200" y="2368966"/>
            <a:ext cx="10515600" cy="4351338"/>
          </a:xfrm>
        </p:spPr>
        <p:txBody>
          <a:bodyPr/>
          <a:lstStyle/>
          <a:p>
            <a:r>
              <a:rPr dirty="0"/>
              <a:t>El pesticida</a:t>
            </a:r>
          </a:p>
          <a:p>
            <a:r>
              <a:rPr dirty="0"/>
              <a:t>La ruta de exposición</a:t>
            </a:r>
          </a:p>
          <a:p>
            <a:r>
              <a:rPr dirty="0"/>
              <a:t>La duración de la exposición</a:t>
            </a:r>
          </a:p>
          <a:p>
            <a:r>
              <a:rPr dirty="0"/>
              <a:t>La frecuencia de la exposición</a:t>
            </a:r>
          </a:p>
          <a:p>
            <a:r>
              <a:rPr dirty="0"/>
              <a:t>La edad de la persona</a:t>
            </a:r>
          </a:p>
          <a:p>
            <a:r>
              <a:rPr dirty="0"/>
              <a:t>La salud de la persona</a:t>
            </a:r>
          </a:p>
          <a:p>
            <a:endParaRPr lang="es-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31973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dirty="0"/>
              <a:t>Posibles riesgos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035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7640782" cy="1325563"/>
          </a:xfrm>
        </p:spPr>
        <p:txBody>
          <a:bodyPr/>
          <a:lstStyle/>
          <a:p>
            <a:r>
              <a:rPr dirty="0"/>
              <a:t>Riesgos para los </a:t>
            </a:r>
            <a:r>
              <a:rPr dirty="0" err="1"/>
              <a:t>niños</a:t>
            </a:r>
            <a:r>
              <a:rPr dirty="0"/>
              <a:t> </a:t>
            </a:r>
            <a:r>
              <a:rPr lang="es-ES" dirty="0"/>
              <a:t/>
            </a:r>
            <a:br>
              <a:rPr lang="es-ES" dirty="0"/>
            </a:br>
            <a:r>
              <a:rPr dirty="0"/>
              <a:t>y las embarazadas</a:t>
            </a:r>
          </a:p>
        </p:txBody>
      </p:sp>
      <p:sp>
        <p:nvSpPr>
          <p:cNvPr id="6" name="Content Placeholder 5"/>
          <p:cNvSpPr>
            <a:spLocks noGrp="1"/>
          </p:cNvSpPr>
          <p:nvPr>
            <p:ph idx="1"/>
          </p:nvPr>
        </p:nvSpPr>
        <p:spPr/>
        <p:txBody>
          <a:bodyPr>
            <a:normAutofit/>
          </a:bodyPr>
          <a:lstStyle/>
          <a:p>
            <a:r>
              <a:rPr dirty="0"/>
              <a:t>Embarazadas</a:t>
            </a:r>
          </a:p>
          <a:p>
            <a:pPr lvl="1"/>
            <a:r>
              <a:rPr lang="en-US" sz="2800" dirty="0"/>
              <a:t>Aborto natural</a:t>
            </a:r>
          </a:p>
          <a:p>
            <a:pPr lvl="1"/>
            <a:r>
              <a:rPr lang="en-US" sz="2800" dirty="0"/>
              <a:t>Defectos de nacimiento</a:t>
            </a:r>
          </a:p>
          <a:p>
            <a:r>
              <a:rPr dirty="0"/>
              <a:t>Niños</a:t>
            </a:r>
          </a:p>
          <a:p>
            <a:pPr lvl="1"/>
            <a:r>
              <a:rPr lang="en-US" sz="2800" dirty="0"/>
              <a:t>Todavía pequeños</a:t>
            </a:r>
          </a:p>
          <a:p>
            <a:pPr lvl="1"/>
            <a:r>
              <a:rPr lang="en-US" sz="2800" dirty="0"/>
              <a:t>Todavía en desarrollo</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1907" y="1690688"/>
            <a:ext cx="3481118" cy="4352921"/>
          </a:xfrm>
          <a:prstGeom prst="rect">
            <a:avLst/>
          </a:prstGeom>
        </p:spPr>
      </p:pic>
    </p:spTree>
    <p:extLst>
      <p:ext uri="{BB962C8B-B14F-4D97-AF65-F5344CB8AC3E}">
        <p14:creationId xmlns:p14="http://schemas.microsoft.com/office/powerpoint/2010/main" val="3572336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Posibles riesgos de los pesticidas</a:t>
            </a:r>
          </a:p>
        </p:txBody>
      </p:sp>
      <p:sp>
        <p:nvSpPr>
          <p:cNvPr id="10" name="Text Placeholder 9"/>
          <p:cNvSpPr>
            <a:spLocks noGrp="1"/>
          </p:cNvSpPr>
          <p:nvPr>
            <p:ph type="body" idx="1"/>
          </p:nvPr>
        </p:nvSpPr>
        <p:spPr/>
        <p:txBody>
          <a:bodyPr>
            <a:normAutofit/>
          </a:bodyPr>
          <a:lstStyle/>
          <a:p>
            <a:r>
              <a:rPr lang="en-US" sz="3200" b="0" dirty="0"/>
              <a:t>1. Agudos</a:t>
            </a:r>
          </a:p>
        </p:txBody>
      </p:sp>
      <p:sp>
        <p:nvSpPr>
          <p:cNvPr id="6" name="Content Placeholder 5"/>
          <p:cNvSpPr>
            <a:spLocks noGrp="1"/>
          </p:cNvSpPr>
          <p:nvPr>
            <p:ph sz="half" idx="2"/>
          </p:nvPr>
        </p:nvSpPr>
        <p:spPr/>
        <p:txBody>
          <a:bodyPr/>
          <a:lstStyle/>
          <a:p>
            <a:r>
              <a:rPr dirty="0"/>
              <a:t>A corto plazo</a:t>
            </a:r>
          </a:p>
          <a:p>
            <a:r>
              <a:rPr dirty="0"/>
              <a:t>Los síntomas aparecen poco después de la exposición</a:t>
            </a:r>
          </a:p>
          <a:p>
            <a:r>
              <a:rPr lang="en-US" dirty="0" err="1"/>
              <a:t>Una</a:t>
            </a:r>
            <a:r>
              <a:rPr lang="en-US" dirty="0"/>
              <a:t> sola</a:t>
            </a:r>
            <a:r>
              <a:rPr dirty="0"/>
              <a:t> exposició</a:t>
            </a:r>
            <a:r>
              <a:rPr lang="en-US" dirty="0"/>
              <a:t>n</a:t>
            </a:r>
            <a:r>
              <a:rPr dirty="0"/>
              <a:t> </a:t>
            </a:r>
          </a:p>
          <a:p>
            <a:r>
              <a:rPr dirty="0"/>
              <a:t>Enfermedades leves a graves</a:t>
            </a:r>
          </a:p>
        </p:txBody>
      </p:sp>
      <p:sp>
        <p:nvSpPr>
          <p:cNvPr id="11" name="Text Placeholder 10"/>
          <p:cNvSpPr>
            <a:spLocks noGrp="1"/>
          </p:cNvSpPr>
          <p:nvPr>
            <p:ph type="body" sz="quarter" idx="3"/>
          </p:nvPr>
        </p:nvSpPr>
        <p:spPr/>
        <p:txBody>
          <a:bodyPr>
            <a:normAutofit/>
          </a:bodyPr>
          <a:lstStyle/>
          <a:p>
            <a:r>
              <a:rPr lang="en-US" sz="3200" b="0" dirty="0"/>
              <a:t>2. Crónicos</a:t>
            </a:r>
          </a:p>
        </p:txBody>
      </p:sp>
      <p:sp>
        <p:nvSpPr>
          <p:cNvPr id="3" name="Content Placeholder 2"/>
          <p:cNvSpPr>
            <a:spLocks noGrp="1"/>
          </p:cNvSpPr>
          <p:nvPr>
            <p:ph sz="quarter" idx="4"/>
          </p:nvPr>
        </p:nvSpPr>
        <p:spPr/>
        <p:txBody>
          <a:bodyPr/>
          <a:lstStyle/>
          <a:p>
            <a:r>
              <a:rPr dirty="0"/>
              <a:t>A largo plazo</a:t>
            </a:r>
          </a:p>
          <a:p>
            <a:r>
              <a:rPr dirty="0"/>
              <a:t>Los síntomas aparecen </a:t>
            </a:r>
            <a:r>
              <a:rPr dirty="0" err="1"/>
              <a:t>meses</a:t>
            </a:r>
            <a:r>
              <a:rPr dirty="0"/>
              <a:t> </a:t>
            </a:r>
            <a:r>
              <a:rPr lang="es-ES" dirty="0"/>
              <a:t/>
            </a:r>
            <a:br>
              <a:rPr lang="es-ES" dirty="0"/>
            </a:br>
            <a:r>
              <a:rPr dirty="0"/>
              <a:t>o años después</a:t>
            </a:r>
          </a:p>
          <a:p>
            <a:r>
              <a:rPr dirty="0"/>
              <a:t>Exposición repetida a una dosis pequeña</a:t>
            </a:r>
          </a:p>
          <a:p>
            <a:r>
              <a:rPr dirty="0"/>
              <a:t>Por lo general causa enfermedades graves</a:t>
            </a:r>
          </a:p>
          <a:p>
            <a:endParaRPr lang="es-US" dirty="0"/>
          </a:p>
          <a:p>
            <a:endParaRPr lang="es-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3476625" y="5703641"/>
            <a:ext cx="4629150" cy="584775"/>
          </a:xfrm>
          <a:prstGeom prst="rect">
            <a:avLst/>
          </a:prstGeom>
          <a:noFill/>
        </p:spPr>
        <p:txBody>
          <a:bodyPr wrap="square" rtlCol="0">
            <a:spAutoFit/>
          </a:bodyPr>
          <a:lstStyle/>
          <a:p>
            <a:pPr algn="ctr"/>
            <a:r>
              <a:rPr lang="en-US" sz="3200" dirty="0"/>
              <a:t>3. Efectos retardados</a:t>
            </a:r>
          </a:p>
        </p:txBody>
      </p:sp>
    </p:spTree>
    <p:extLst>
      <p:ext uri="{BB962C8B-B14F-4D97-AF65-F5344CB8AC3E}">
        <p14:creationId xmlns:p14="http://schemas.microsoft.com/office/powerpoint/2010/main" val="1622926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76127" y="0"/>
            <a:ext cx="2979606" cy="6858000"/>
          </a:xfrm>
          <a:prstGeom prst="rect">
            <a:avLst/>
          </a:prstGeom>
        </p:spPr>
      </p:pic>
      <p:sp>
        <p:nvSpPr>
          <p:cNvPr id="3" name="Oval 2"/>
          <p:cNvSpPr/>
          <p:nvPr/>
        </p:nvSpPr>
        <p:spPr>
          <a:xfrm>
            <a:off x="10489553" y="2209489"/>
            <a:ext cx="540594" cy="48909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 name="Oval 3"/>
          <p:cNvSpPr/>
          <p:nvPr/>
        </p:nvSpPr>
        <p:spPr>
          <a:xfrm>
            <a:off x="10054164" y="1415790"/>
            <a:ext cx="336709" cy="35180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 name="Oval 4"/>
          <p:cNvSpPr/>
          <p:nvPr/>
        </p:nvSpPr>
        <p:spPr>
          <a:xfrm>
            <a:off x="11604612" y="3791438"/>
            <a:ext cx="276643" cy="27252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Oval 5"/>
          <p:cNvSpPr/>
          <p:nvPr/>
        </p:nvSpPr>
        <p:spPr>
          <a:xfrm>
            <a:off x="9772203" y="6169412"/>
            <a:ext cx="450315" cy="38407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Oval 7"/>
          <p:cNvSpPr/>
          <p:nvPr/>
        </p:nvSpPr>
        <p:spPr>
          <a:xfrm>
            <a:off x="9316270" y="3771465"/>
            <a:ext cx="300631" cy="291118"/>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Oval 8"/>
          <p:cNvSpPr/>
          <p:nvPr/>
        </p:nvSpPr>
        <p:spPr>
          <a:xfrm>
            <a:off x="10656879" y="178602"/>
            <a:ext cx="205941" cy="200722"/>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a:spLocks noChangeAspect="1"/>
          </p:cNvSpPr>
          <p:nvPr/>
        </p:nvSpPr>
        <p:spPr>
          <a:xfrm>
            <a:off x="10565930" y="632911"/>
            <a:ext cx="91440" cy="86625"/>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10227836" y="1767592"/>
            <a:ext cx="452731" cy="441896"/>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2" name="Oval 11"/>
          <p:cNvSpPr/>
          <p:nvPr/>
        </p:nvSpPr>
        <p:spPr>
          <a:xfrm>
            <a:off x="10769924" y="4623840"/>
            <a:ext cx="326073" cy="3089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a:off x="10427518" y="3425819"/>
            <a:ext cx="474005" cy="43760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10732033" y="1623331"/>
            <a:ext cx="401856" cy="416347"/>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p:nvSpPr>
        <p:spPr>
          <a:xfrm>
            <a:off x="10197215" y="3717610"/>
            <a:ext cx="223367" cy="199414"/>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Oval 18"/>
          <p:cNvSpPr>
            <a:spLocks noChangeAspect="1"/>
          </p:cNvSpPr>
          <p:nvPr/>
        </p:nvSpPr>
        <p:spPr>
          <a:xfrm flipV="1">
            <a:off x="9978114" y="1841778"/>
            <a:ext cx="164820" cy="156141"/>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0" name="Oval 19"/>
          <p:cNvSpPr>
            <a:spLocks noChangeAspect="1"/>
          </p:cNvSpPr>
          <p:nvPr/>
        </p:nvSpPr>
        <p:spPr>
          <a:xfrm>
            <a:off x="10286450" y="2260912"/>
            <a:ext cx="144490" cy="136882"/>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1" name="Oval 20"/>
          <p:cNvSpPr>
            <a:spLocks noChangeAspect="1"/>
          </p:cNvSpPr>
          <p:nvPr/>
        </p:nvSpPr>
        <p:spPr>
          <a:xfrm>
            <a:off x="11461816" y="3828547"/>
            <a:ext cx="144490" cy="136882"/>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7" name="Title 26"/>
          <p:cNvSpPr>
            <a:spLocks noGrp="1"/>
          </p:cNvSpPr>
          <p:nvPr>
            <p:ph type="title"/>
          </p:nvPr>
        </p:nvSpPr>
        <p:spPr/>
        <p:txBody>
          <a:bodyPr/>
          <a:lstStyle/>
          <a:p>
            <a:r>
              <a:rPr dirty="0"/>
              <a:t>Riesgos crónicos de los pesticidas</a:t>
            </a:r>
          </a:p>
        </p:txBody>
      </p:sp>
      <p:sp>
        <p:nvSpPr>
          <p:cNvPr id="28" name="Content Placeholder 27"/>
          <p:cNvSpPr>
            <a:spLocks noGrp="1"/>
          </p:cNvSpPr>
          <p:nvPr>
            <p:ph idx="1"/>
          </p:nvPr>
        </p:nvSpPr>
        <p:spPr/>
        <p:txBody>
          <a:bodyPr/>
          <a:lstStyle/>
          <a:p>
            <a:r>
              <a:rPr dirty="0"/>
              <a:t>Cáncer</a:t>
            </a:r>
          </a:p>
          <a:p>
            <a:r>
              <a:rPr dirty="0"/>
              <a:t>Problemas de fertilidad</a:t>
            </a:r>
          </a:p>
          <a:p>
            <a:r>
              <a:rPr dirty="0"/>
              <a:t>Enfermedades respiratorias</a:t>
            </a:r>
          </a:p>
          <a:p>
            <a:r>
              <a:rPr dirty="0"/>
              <a:t>Trastornos del sistema nervioso</a:t>
            </a:r>
          </a:p>
          <a:p>
            <a:r>
              <a:rPr dirty="0"/>
              <a:t>Defectos de nacimiento</a:t>
            </a:r>
          </a:p>
          <a:p>
            <a:r>
              <a:rPr dirty="0"/>
              <a:t>Trastornos del sistema inmunológico</a:t>
            </a:r>
          </a:p>
        </p:txBody>
      </p:sp>
      <p:sp>
        <p:nvSpPr>
          <p:cNvPr id="7" name="Rectangle 6"/>
          <p:cNvSpPr/>
          <p:nvPr/>
        </p:nvSpPr>
        <p:spPr>
          <a:xfrm>
            <a:off x="12055733" y="0"/>
            <a:ext cx="19718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1447800" y="6488668"/>
            <a:ext cx="7628327" cy="369332"/>
          </a:xfrm>
          <a:prstGeom prst="rect">
            <a:avLst/>
          </a:prstGeom>
          <a:noFill/>
        </p:spPr>
        <p:txBody>
          <a:bodyPr wrap="square" rtlCol="0">
            <a:spAutoFit/>
          </a:bodyPr>
          <a:lstStyle/>
          <a:p>
            <a:pPr algn="r"/>
            <a:r>
              <a:rPr lang="en-US" dirty="0">
                <a:solidFill>
                  <a:prstClr val="black"/>
                </a:solidFill>
              </a:rPr>
              <a:t>Foto cortesía de: Sarah Risorto, Programa de IPM a nivel estatal de la UC</a:t>
            </a:r>
          </a:p>
        </p:txBody>
      </p:sp>
    </p:spTree>
    <p:extLst>
      <p:ext uri="{BB962C8B-B14F-4D97-AF65-F5344CB8AC3E}">
        <p14:creationId xmlns:p14="http://schemas.microsoft.com/office/powerpoint/2010/main" val="156513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91525" cy="1325563"/>
          </a:xfrm>
        </p:spPr>
        <p:txBody>
          <a:bodyPr>
            <a:normAutofit fontScale="90000"/>
          </a:bodyPr>
          <a:lstStyle/>
          <a:p>
            <a:r>
              <a:rPr dirty="0"/>
              <a:t>Usar estas diapositivas para </a:t>
            </a:r>
            <a:r>
              <a:rPr lang="es-US" dirty="0"/>
              <a:t>capacitar</a:t>
            </a:r>
            <a:r>
              <a:rPr dirty="0"/>
              <a:t> </a:t>
            </a:r>
            <a:r>
              <a:rPr lang="es-ES" dirty="0"/>
              <a:t/>
            </a:r>
            <a:br>
              <a:rPr lang="es-ES" dirty="0"/>
            </a:br>
            <a:r>
              <a:rPr dirty="0"/>
              <a:t>a los manipuladores de </a:t>
            </a:r>
            <a:r>
              <a:rPr lang="es-US" dirty="0"/>
              <a:t>pesticidas</a:t>
            </a:r>
            <a:r>
              <a:rPr lang="en-US" dirty="0"/>
              <a:t>:</a:t>
            </a:r>
            <a:r>
              <a:rPr dirty="0"/>
              <a:t> </a:t>
            </a:r>
          </a:p>
        </p:txBody>
      </p:sp>
      <p:sp>
        <p:nvSpPr>
          <p:cNvPr id="5" name="Content Placeholder 4"/>
          <p:cNvSpPr>
            <a:spLocks noGrp="1"/>
          </p:cNvSpPr>
          <p:nvPr>
            <p:ph idx="1"/>
          </p:nvPr>
        </p:nvSpPr>
        <p:spPr>
          <a:xfrm>
            <a:off x="838200" y="1673677"/>
            <a:ext cx="10515600" cy="4692720"/>
          </a:xfrm>
        </p:spPr>
        <p:txBody>
          <a:bodyPr>
            <a:noAutofit/>
          </a:bodyPr>
          <a:lstStyle/>
          <a:p>
            <a:r>
              <a:rPr lang="en-US" altLang="es-MX" sz="1800" dirty="0" err="1">
                <a:solidFill>
                  <a:srgbClr val="000000"/>
                </a:solidFill>
              </a:rPr>
              <a:t>Esta</a:t>
            </a:r>
            <a:r>
              <a:rPr lang="en-US" altLang="es-MX" sz="1800" dirty="0">
                <a:solidFill>
                  <a:srgbClr val="000000"/>
                </a:solidFill>
              </a:rPr>
              <a:t> </a:t>
            </a:r>
            <a:r>
              <a:rPr lang="en-US" altLang="es-MX" sz="1800" dirty="0" err="1">
                <a:solidFill>
                  <a:srgbClr val="000000"/>
                </a:solidFill>
              </a:rPr>
              <a:t>presentación</a:t>
            </a:r>
            <a:r>
              <a:rPr lang="en-US" altLang="es-MX" sz="1800" dirty="0">
                <a:solidFill>
                  <a:srgbClr val="000000"/>
                </a:solidFill>
              </a:rPr>
              <a:t> </a:t>
            </a:r>
            <a:r>
              <a:rPr lang="en-US" altLang="es-MX" sz="1800" dirty="0" err="1">
                <a:solidFill>
                  <a:srgbClr val="000000"/>
                </a:solidFill>
              </a:rPr>
              <a:t>proporciona</a:t>
            </a:r>
            <a:r>
              <a:rPr lang="en-US" altLang="es-MX" sz="1800" dirty="0">
                <a:solidFill>
                  <a:srgbClr val="000000"/>
                </a:solidFill>
              </a:rPr>
              <a:t> la </a:t>
            </a:r>
            <a:r>
              <a:rPr lang="en-US" altLang="es-MX" sz="1800" dirty="0" err="1">
                <a:solidFill>
                  <a:srgbClr val="000000"/>
                </a:solidFill>
              </a:rPr>
              <a:t>información</a:t>
            </a:r>
            <a:r>
              <a:rPr lang="en-US" altLang="es-MX" sz="1800" dirty="0">
                <a:solidFill>
                  <a:srgbClr val="000000"/>
                </a:solidFill>
              </a:rPr>
              <a:t> </a:t>
            </a:r>
            <a:r>
              <a:rPr lang="en-US" altLang="es-MX" sz="1800" dirty="0" err="1">
                <a:solidFill>
                  <a:srgbClr val="000000"/>
                </a:solidFill>
              </a:rPr>
              <a:t>que</a:t>
            </a:r>
            <a:r>
              <a:rPr lang="en-US" altLang="es-MX" sz="1800" dirty="0">
                <a:solidFill>
                  <a:srgbClr val="000000"/>
                </a:solidFill>
              </a:rPr>
              <a:t> se </a:t>
            </a:r>
            <a:r>
              <a:rPr lang="en-US" altLang="es-MX" sz="1800" dirty="0" err="1">
                <a:solidFill>
                  <a:srgbClr val="000000"/>
                </a:solidFill>
              </a:rPr>
              <a:t>requiere</a:t>
            </a:r>
            <a:r>
              <a:rPr lang="en-US" altLang="es-MX" sz="1800" dirty="0">
                <a:solidFill>
                  <a:srgbClr val="000000"/>
                </a:solidFill>
              </a:rPr>
              <a:t> </a:t>
            </a:r>
            <a:r>
              <a:rPr lang="en-US" altLang="es-MX" sz="1800" dirty="0" err="1">
                <a:solidFill>
                  <a:srgbClr val="000000"/>
                </a:solidFill>
              </a:rPr>
              <a:t>para</a:t>
            </a:r>
            <a:r>
              <a:rPr lang="en-US" altLang="es-MX" sz="1800" dirty="0">
                <a:solidFill>
                  <a:srgbClr val="000000"/>
                </a:solidFill>
              </a:rPr>
              <a:t> </a:t>
            </a:r>
            <a:r>
              <a:rPr lang="en-US" altLang="es-MX" sz="1800" dirty="0" err="1">
                <a:solidFill>
                  <a:srgbClr val="000000"/>
                </a:solidFill>
              </a:rPr>
              <a:t>capacitar</a:t>
            </a:r>
            <a:r>
              <a:rPr lang="en-US" altLang="es-MX" sz="1800" dirty="0">
                <a:solidFill>
                  <a:srgbClr val="000000"/>
                </a:solidFill>
              </a:rPr>
              <a:t> a </a:t>
            </a:r>
            <a:r>
              <a:rPr lang="en-US" altLang="es-MX" sz="1800" dirty="0" err="1">
                <a:solidFill>
                  <a:srgbClr val="000000"/>
                </a:solidFill>
              </a:rPr>
              <a:t>las</a:t>
            </a:r>
            <a:r>
              <a:rPr lang="en-US" altLang="es-MX" sz="1800" dirty="0">
                <a:solidFill>
                  <a:srgbClr val="000000"/>
                </a:solidFill>
              </a:rPr>
              <a:t> personas </a:t>
            </a:r>
            <a:r>
              <a:rPr lang="en-US" altLang="es-MX" sz="1800" dirty="0" err="1">
                <a:solidFill>
                  <a:srgbClr val="000000"/>
                </a:solidFill>
              </a:rPr>
              <a:t>que</a:t>
            </a:r>
            <a:r>
              <a:rPr lang="en-US" altLang="es-MX" sz="1800" dirty="0">
                <a:solidFill>
                  <a:srgbClr val="000000"/>
                </a:solidFill>
              </a:rPr>
              <a:t> </a:t>
            </a:r>
            <a:r>
              <a:rPr lang="en-US" altLang="es-MX" sz="1800" dirty="0" err="1">
                <a:solidFill>
                  <a:srgbClr val="000000"/>
                </a:solidFill>
              </a:rPr>
              <a:t>capacitarán</a:t>
            </a:r>
            <a:r>
              <a:rPr lang="en-US" altLang="es-MX" sz="1800" dirty="0">
                <a:solidFill>
                  <a:srgbClr val="000000"/>
                </a:solidFill>
              </a:rPr>
              <a:t> a los </a:t>
            </a:r>
            <a:r>
              <a:rPr lang="en-US" altLang="es-MX" sz="1800" dirty="0" err="1">
                <a:solidFill>
                  <a:srgbClr val="000000"/>
                </a:solidFill>
              </a:rPr>
              <a:t>manipuladores</a:t>
            </a:r>
            <a:r>
              <a:rPr lang="en-US" altLang="es-MX" sz="1800" dirty="0">
                <a:solidFill>
                  <a:srgbClr val="000000"/>
                </a:solidFill>
              </a:rPr>
              <a:t> </a:t>
            </a:r>
            <a:r>
              <a:rPr lang="en-US" altLang="es-MX" sz="1800" dirty="0" err="1">
                <a:solidFill>
                  <a:srgbClr val="000000"/>
                </a:solidFill>
              </a:rPr>
              <a:t>según</a:t>
            </a:r>
            <a:r>
              <a:rPr lang="en-US" altLang="es-MX" sz="1800" dirty="0">
                <a:solidFill>
                  <a:srgbClr val="000000"/>
                </a:solidFill>
              </a:rPr>
              <a:t> el </a:t>
            </a:r>
            <a:r>
              <a:rPr lang="en-US" altLang="es-MX" sz="1800" dirty="0" err="1">
                <a:solidFill>
                  <a:srgbClr val="000000"/>
                </a:solidFill>
              </a:rPr>
              <a:t>Estándar</a:t>
            </a:r>
            <a:r>
              <a:rPr lang="en-US" altLang="es-MX" sz="1800" dirty="0">
                <a:solidFill>
                  <a:srgbClr val="000000"/>
                </a:solidFill>
              </a:rPr>
              <a:t> </a:t>
            </a:r>
            <a:r>
              <a:rPr lang="en-US" altLang="es-MX" sz="1800" dirty="0" err="1">
                <a:solidFill>
                  <a:srgbClr val="000000"/>
                </a:solidFill>
              </a:rPr>
              <a:t>para</a:t>
            </a:r>
            <a:r>
              <a:rPr lang="en-US" altLang="es-MX" sz="1800" dirty="0">
                <a:solidFill>
                  <a:srgbClr val="000000"/>
                </a:solidFill>
              </a:rPr>
              <a:t> la </a:t>
            </a:r>
            <a:r>
              <a:rPr lang="en-US" altLang="es-MX" sz="1800" dirty="0" err="1">
                <a:solidFill>
                  <a:srgbClr val="000000"/>
                </a:solidFill>
              </a:rPr>
              <a:t>Protección</a:t>
            </a:r>
            <a:r>
              <a:rPr lang="en-US" altLang="es-MX" sz="1800" dirty="0">
                <a:solidFill>
                  <a:srgbClr val="000000"/>
                </a:solidFill>
              </a:rPr>
              <a:t> del </a:t>
            </a:r>
            <a:r>
              <a:rPr lang="en-US" altLang="es-MX" sz="1800" dirty="0" err="1">
                <a:solidFill>
                  <a:srgbClr val="000000"/>
                </a:solidFill>
              </a:rPr>
              <a:t>Trabajador</a:t>
            </a:r>
            <a:r>
              <a:rPr lang="en-US" altLang="es-MX" sz="1800" dirty="0">
                <a:solidFill>
                  <a:srgbClr val="000000"/>
                </a:solidFill>
              </a:rPr>
              <a:t> (WPS) de la </a:t>
            </a:r>
            <a:r>
              <a:rPr lang="en-US" altLang="es-MX" sz="1800" dirty="0" err="1">
                <a:solidFill>
                  <a:srgbClr val="000000"/>
                </a:solidFill>
              </a:rPr>
              <a:t>Agencia</a:t>
            </a:r>
            <a:r>
              <a:rPr lang="en-US" altLang="es-MX" sz="1800" dirty="0">
                <a:solidFill>
                  <a:srgbClr val="000000"/>
                </a:solidFill>
              </a:rPr>
              <a:t> de </a:t>
            </a:r>
            <a:r>
              <a:rPr lang="en-US" altLang="es-MX" sz="1800" dirty="0" err="1">
                <a:solidFill>
                  <a:srgbClr val="000000"/>
                </a:solidFill>
              </a:rPr>
              <a:t>Protección</a:t>
            </a:r>
            <a:r>
              <a:rPr lang="en-US" altLang="es-MX" sz="1800" dirty="0">
                <a:solidFill>
                  <a:srgbClr val="000000"/>
                </a:solidFill>
              </a:rPr>
              <a:t> </a:t>
            </a:r>
            <a:r>
              <a:rPr lang="en-US" altLang="es-MX" sz="1800" dirty="0" err="1">
                <a:solidFill>
                  <a:srgbClr val="000000"/>
                </a:solidFill>
              </a:rPr>
              <a:t>Ambiental</a:t>
            </a:r>
            <a:r>
              <a:rPr lang="en-US" altLang="es-MX" sz="1800" dirty="0">
                <a:solidFill>
                  <a:srgbClr val="000000"/>
                </a:solidFill>
              </a:rPr>
              <a:t>. </a:t>
            </a:r>
            <a:r>
              <a:rPr lang="en-US" sz="1800" dirty="0" err="1">
                <a:solidFill>
                  <a:srgbClr val="000000"/>
                </a:solidFill>
              </a:rPr>
              <a:t>Es</a:t>
            </a:r>
            <a:r>
              <a:rPr lang="en-US" sz="1800" dirty="0">
                <a:solidFill>
                  <a:srgbClr val="000000"/>
                </a:solidFill>
              </a:rPr>
              <a:t> </a:t>
            </a:r>
            <a:r>
              <a:rPr lang="en-US" sz="1800" dirty="0" err="1">
                <a:solidFill>
                  <a:srgbClr val="000000"/>
                </a:solidFill>
              </a:rPr>
              <a:t>posible</a:t>
            </a:r>
            <a:r>
              <a:rPr lang="en-US" sz="1800" dirty="0">
                <a:solidFill>
                  <a:srgbClr val="000000"/>
                </a:solidFill>
              </a:rPr>
              <a:t> </a:t>
            </a:r>
            <a:r>
              <a:rPr lang="en-US" sz="1800" dirty="0" err="1">
                <a:solidFill>
                  <a:srgbClr val="000000"/>
                </a:solidFill>
              </a:rPr>
              <a:t>que</a:t>
            </a:r>
            <a:r>
              <a:rPr lang="en-US" sz="1800" dirty="0">
                <a:solidFill>
                  <a:srgbClr val="000000"/>
                </a:solidFill>
              </a:rPr>
              <a:t> se </a:t>
            </a:r>
            <a:r>
              <a:rPr lang="en-US" sz="1800" dirty="0" err="1">
                <a:solidFill>
                  <a:srgbClr val="000000"/>
                </a:solidFill>
              </a:rPr>
              <a:t>apliquen</a:t>
            </a:r>
            <a:r>
              <a:rPr lang="en-US" sz="1800" dirty="0">
                <a:solidFill>
                  <a:srgbClr val="000000"/>
                </a:solidFill>
              </a:rPr>
              <a:t> </a:t>
            </a:r>
            <a:r>
              <a:rPr lang="en-US" sz="1800" dirty="0" err="1">
                <a:solidFill>
                  <a:srgbClr val="000000"/>
                </a:solidFill>
              </a:rPr>
              <a:t>otras</a:t>
            </a:r>
            <a:r>
              <a:rPr lang="en-US" sz="1800" dirty="0">
                <a:solidFill>
                  <a:srgbClr val="000000"/>
                </a:solidFill>
              </a:rPr>
              <a:t> </a:t>
            </a:r>
            <a:r>
              <a:rPr lang="en-US" sz="1800" dirty="0" err="1">
                <a:solidFill>
                  <a:srgbClr val="000000"/>
                </a:solidFill>
              </a:rPr>
              <a:t>normas</a:t>
            </a:r>
            <a:r>
              <a:rPr lang="en-US" sz="1800" dirty="0">
                <a:solidFill>
                  <a:srgbClr val="000000"/>
                </a:solidFill>
              </a:rPr>
              <a:t> </a:t>
            </a:r>
            <a:r>
              <a:rPr lang="en-US" sz="1800" dirty="0" err="1">
                <a:solidFill>
                  <a:srgbClr val="000000"/>
                </a:solidFill>
              </a:rPr>
              <a:t>estatales</a:t>
            </a:r>
            <a:r>
              <a:rPr lang="en-US" sz="1800" dirty="0">
                <a:solidFill>
                  <a:srgbClr val="000000"/>
                </a:solidFill>
              </a:rPr>
              <a:t>.</a:t>
            </a:r>
          </a:p>
          <a:p>
            <a:r>
              <a:rPr lang="en-US" sz="1800" dirty="0">
                <a:solidFill>
                  <a:srgbClr val="000000"/>
                </a:solidFill>
              </a:rPr>
              <a:t>Este material de </a:t>
            </a:r>
            <a:r>
              <a:rPr lang="en-US" sz="1800" dirty="0" err="1">
                <a:solidFill>
                  <a:srgbClr val="000000"/>
                </a:solidFill>
              </a:rPr>
              <a:t>capacitación</a:t>
            </a:r>
            <a:r>
              <a:rPr lang="en-US" sz="1800" dirty="0">
                <a:solidFill>
                  <a:srgbClr val="000000"/>
                </a:solidFill>
              </a:rPr>
              <a:t> </a:t>
            </a:r>
            <a:r>
              <a:rPr lang="en-US" sz="1800" dirty="0" err="1">
                <a:solidFill>
                  <a:srgbClr val="000000"/>
                </a:solidFill>
              </a:rPr>
              <a:t>para</a:t>
            </a:r>
            <a:r>
              <a:rPr lang="en-US" sz="1800" dirty="0">
                <a:solidFill>
                  <a:srgbClr val="000000"/>
                </a:solidFill>
              </a:rPr>
              <a:t> los </a:t>
            </a:r>
            <a:r>
              <a:rPr lang="en-US" sz="1800" dirty="0" err="1">
                <a:solidFill>
                  <a:srgbClr val="000000"/>
                </a:solidFill>
              </a:rPr>
              <a:t>manipuladores</a:t>
            </a:r>
            <a:r>
              <a:rPr lang="en-US" sz="1800" dirty="0">
                <a:solidFill>
                  <a:srgbClr val="000000"/>
                </a:solidFill>
              </a:rPr>
              <a:t> </a:t>
            </a:r>
            <a:r>
              <a:rPr lang="en-US" sz="1800" dirty="0" err="1">
                <a:solidFill>
                  <a:srgbClr val="000000"/>
                </a:solidFill>
              </a:rPr>
              <a:t>puede</a:t>
            </a:r>
            <a:r>
              <a:rPr lang="en-US" sz="1800" dirty="0">
                <a:solidFill>
                  <a:srgbClr val="000000"/>
                </a:solidFill>
              </a:rPr>
              <a:t> </a:t>
            </a:r>
            <a:r>
              <a:rPr lang="en-US" sz="1800" dirty="0" err="1">
                <a:solidFill>
                  <a:srgbClr val="000000"/>
                </a:solidFill>
              </a:rPr>
              <a:t>usarse</a:t>
            </a:r>
            <a:r>
              <a:rPr lang="en-US" sz="1800" dirty="0">
                <a:solidFill>
                  <a:srgbClr val="000000"/>
                </a:solidFill>
              </a:rPr>
              <a:t> en 2017, 2018 y en los </a:t>
            </a:r>
            <a:r>
              <a:rPr lang="en-US" sz="1800" dirty="0" err="1">
                <a:solidFill>
                  <a:srgbClr val="000000"/>
                </a:solidFill>
              </a:rPr>
              <a:t>años</a:t>
            </a:r>
            <a:r>
              <a:rPr lang="en-US" sz="1800" dirty="0">
                <a:solidFill>
                  <a:srgbClr val="000000"/>
                </a:solidFill>
              </a:rPr>
              <a:t> </a:t>
            </a:r>
            <a:r>
              <a:rPr lang="en-US" sz="1800" dirty="0" err="1">
                <a:solidFill>
                  <a:srgbClr val="000000"/>
                </a:solidFill>
              </a:rPr>
              <a:t>siguientes</a:t>
            </a:r>
            <a:r>
              <a:rPr lang="en-US" sz="1800" dirty="0">
                <a:solidFill>
                  <a:srgbClr val="000000"/>
                </a:solidFill>
              </a:rPr>
              <a:t>.</a:t>
            </a:r>
          </a:p>
          <a:p>
            <a:r>
              <a:rPr lang="en-US" altLang="es-MX" sz="1800" dirty="0" err="1">
                <a:solidFill>
                  <a:srgbClr val="000000"/>
                </a:solidFill>
              </a:rPr>
              <a:t>Esta</a:t>
            </a:r>
            <a:r>
              <a:rPr lang="en-US" altLang="es-MX" sz="1800" dirty="0">
                <a:solidFill>
                  <a:srgbClr val="000000"/>
                </a:solidFill>
              </a:rPr>
              <a:t> </a:t>
            </a:r>
            <a:r>
              <a:rPr lang="en-US" altLang="es-MX" sz="1800" dirty="0" err="1">
                <a:solidFill>
                  <a:srgbClr val="000000"/>
                </a:solidFill>
              </a:rPr>
              <a:t>presentación</a:t>
            </a:r>
            <a:r>
              <a:rPr lang="en-US" altLang="es-MX" sz="1800" dirty="0">
                <a:solidFill>
                  <a:srgbClr val="000000"/>
                </a:solidFill>
              </a:rPr>
              <a:t> </a:t>
            </a:r>
            <a:r>
              <a:rPr lang="en-US" altLang="es-MX" sz="1800" dirty="0" err="1">
                <a:solidFill>
                  <a:srgbClr val="000000"/>
                </a:solidFill>
              </a:rPr>
              <a:t>debe</a:t>
            </a:r>
            <a:r>
              <a:rPr lang="en-US" altLang="es-MX" sz="1800" dirty="0">
                <a:solidFill>
                  <a:srgbClr val="000000"/>
                </a:solidFill>
              </a:rPr>
              <a:t> </a:t>
            </a:r>
            <a:r>
              <a:rPr lang="en-US" altLang="es-MX" sz="1800" dirty="0" err="1">
                <a:solidFill>
                  <a:srgbClr val="000000"/>
                </a:solidFill>
              </a:rPr>
              <a:t>darse</a:t>
            </a:r>
            <a:r>
              <a:rPr lang="en-US" altLang="es-MX" sz="1800" dirty="0">
                <a:solidFill>
                  <a:srgbClr val="000000"/>
                </a:solidFill>
              </a:rPr>
              <a:t> en </a:t>
            </a:r>
            <a:r>
              <a:rPr lang="en-US" altLang="es-MX" sz="1800" dirty="0" err="1">
                <a:solidFill>
                  <a:srgbClr val="000000"/>
                </a:solidFill>
              </a:rPr>
              <a:t>su</a:t>
            </a:r>
            <a:r>
              <a:rPr lang="en-US" altLang="es-MX" sz="1800" dirty="0">
                <a:solidFill>
                  <a:srgbClr val="000000"/>
                </a:solidFill>
              </a:rPr>
              <a:t> </a:t>
            </a:r>
            <a:r>
              <a:rPr lang="en-US" altLang="es-MX" sz="1800" dirty="0" err="1">
                <a:solidFill>
                  <a:srgbClr val="000000"/>
                </a:solidFill>
              </a:rPr>
              <a:t>totalidad</a:t>
            </a:r>
            <a:r>
              <a:rPr lang="en-US" altLang="es-MX" sz="1800" dirty="0">
                <a:solidFill>
                  <a:srgbClr val="000000"/>
                </a:solidFill>
              </a:rPr>
              <a:t>.</a:t>
            </a:r>
          </a:p>
          <a:p>
            <a:r>
              <a:rPr lang="es-ES" sz="1800" dirty="0">
                <a:solidFill>
                  <a:srgbClr val="000000"/>
                </a:solidFill>
              </a:rPr>
              <a:t>Si tiene la intención de agregar o quitar diapositivas de esta presentación aprobada por la EPA, consulte la guía de la EPA en la sección de notas</a:t>
            </a:r>
            <a:r>
              <a:rPr lang="en-US" sz="1800" dirty="0">
                <a:solidFill>
                  <a:srgbClr val="000000"/>
                </a:solidFill>
              </a:rPr>
              <a:t>.</a:t>
            </a:r>
          </a:p>
          <a:p>
            <a:r>
              <a:rPr lang="en-US" sz="1800" dirty="0">
                <a:solidFill>
                  <a:srgbClr val="000000"/>
                </a:solidFill>
              </a:rPr>
              <a:t>La </a:t>
            </a:r>
            <a:r>
              <a:rPr lang="en-US" sz="1800" dirty="0" err="1">
                <a:solidFill>
                  <a:srgbClr val="000000"/>
                </a:solidFill>
              </a:rPr>
              <a:t>sección</a:t>
            </a:r>
            <a:r>
              <a:rPr lang="en-US" sz="1800" dirty="0">
                <a:solidFill>
                  <a:srgbClr val="000000"/>
                </a:solidFill>
              </a:rPr>
              <a:t> de </a:t>
            </a:r>
            <a:r>
              <a:rPr lang="en-US" sz="1800" dirty="0" err="1">
                <a:solidFill>
                  <a:srgbClr val="000000"/>
                </a:solidFill>
              </a:rPr>
              <a:t>notas</a:t>
            </a:r>
            <a:r>
              <a:rPr lang="en-US" sz="1800" dirty="0">
                <a:solidFill>
                  <a:srgbClr val="000000"/>
                </a:solidFill>
              </a:rPr>
              <a:t> de la </a:t>
            </a:r>
            <a:r>
              <a:rPr lang="en-US" sz="1800" dirty="0" err="1">
                <a:solidFill>
                  <a:srgbClr val="000000"/>
                </a:solidFill>
              </a:rPr>
              <a:t>presentación</a:t>
            </a:r>
            <a:r>
              <a:rPr lang="en-US" sz="1800" dirty="0">
                <a:solidFill>
                  <a:srgbClr val="000000"/>
                </a:solidFill>
              </a:rPr>
              <a:t> de PowerPoint </a:t>
            </a:r>
            <a:r>
              <a:rPr lang="en-US" sz="1800" dirty="0" err="1">
                <a:solidFill>
                  <a:srgbClr val="000000"/>
                </a:solidFill>
              </a:rPr>
              <a:t>contiene</a:t>
            </a:r>
            <a:r>
              <a:rPr lang="en-US" sz="1800" dirty="0">
                <a:solidFill>
                  <a:srgbClr val="000000"/>
                </a:solidFill>
              </a:rPr>
              <a:t> </a:t>
            </a:r>
            <a:r>
              <a:rPr lang="en-US" sz="1800" dirty="0" err="1">
                <a:solidFill>
                  <a:srgbClr val="000000"/>
                </a:solidFill>
              </a:rPr>
              <a:t>información</a:t>
            </a:r>
            <a:r>
              <a:rPr lang="en-US" sz="1800" dirty="0">
                <a:solidFill>
                  <a:srgbClr val="000000"/>
                </a:solidFill>
              </a:rPr>
              <a:t> </a:t>
            </a:r>
            <a:r>
              <a:rPr lang="en-US" sz="1800" dirty="0" err="1">
                <a:solidFill>
                  <a:srgbClr val="000000"/>
                </a:solidFill>
              </a:rPr>
              <a:t>importante</a:t>
            </a:r>
            <a:r>
              <a:rPr lang="en-US" sz="1800" dirty="0">
                <a:solidFill>
                  <a:srgbClr val="000000"/>
                </a:solidFill>
              </a:rPr>
              <a:t> </a:t>
            </a:r>
            <a:r>
              <a:rPr lang="en-US" sz="1800" dirty="0" err="1">
                <a:solidFill>
                  <a:srgbClr val="000000"/>
                </a:solidFill>
              </a:rPr>
              <a:t>para</a:t>
            </a:r>
            <a:r>
              <a:rPr lang="en-US" sz="1800" dirty="0">
                <a:solidFill>
                  <a:srgbClr val="000000"/>
                </a:solidFill>
              </a:rPr>
              <a:t> el instructor. Revise </a:t>
            </a:r>
            <a:r>
              <a:rPr lang="en-US" sz="1800" dirty="0" err="1">
                <a:solidFill>
                  <a:srgbClr val="000000"/>
                </a:solidFill>
              </a:rPr>
              <a:t>las</a:t>
            </a:r>
            <a:r>
              <a:rPr lang="en-US" sz="1800" dirty="0">
                <a:solidFill>
                  <a:srgbClr val="000000"/>
                </a:solidFill>
              </a:rPr>
              <a:t> </a:t>
            </a:r>
            <a:r>
              <a:rPr lang="en-US" sz="1800" dirty="0" err="1">
                <a:solidFill>
                  <a:srgbClr val="000000"/>
                </a:solidFill>
              </a:rPr>
              <a:t>notas</a:t>
            </a:r>
            <a:r>
              <a:rPr lang="en-US" sz="1800" dirty="0">
                <a:solidFill>
                  <a:srgbClr val="000000"/>
                </a:solidFill>
              </a:rPr>
              <a:t> antes de </a:t>
            </a:r>
            <a:r>
              <a:rPr lang="en-US" sz="1800" dirty="0" err="1">
                <a:solidFill>
                  <a:srgbClr val="000000"/>
                </a:solidFill>
              </a:rPr>
              <a:t>llevar</a:t>
            </a:r>
            <a:r>
              <a:rPr lang="en-US" sz="1800" dirty="0">
                <a:solidFill>
                  <a:srgbClr val="000000"/>
                </a:solidFill>
              </a:rPr>
              <a:t> a </a:t>
            </a:r>
            <a:r>
              <a:rPr lang="en-US" sz="1800" dirty="0" err="1">
                <a:solidFill>
                  <a:srgbClr val="000000"/>
                </a:solidFill>
              </a:rPr>
              <a:t>cabo</a:t>
            </a:r>
            <a:r>
              <a:rPr lang="en-US" sz="1800" dirty="0">
                <a:solidFill>
                  <a:srgbClr val="000000"/>
                </a:solidFill>
              </a:rPr>
              <a:t> la </a:t>
            </a:r>
            <a:r>
              <a:rPr lang="en-US" sz="1800" dirty="0" err="1">
                <a:solidFill>
                  <a:srgbClr val="000000"/>
                </a:solidFill>
              </a:rPr>
              <a:t>capacitación</a:t>
            </a:r>
            <a:r>
              <a:rPr lang="en-US" sz="1800" dirty="0">
                <a:solidFill>
                  <a:srgbClr val="000000"/>
                </a:solidFill>
              </a:rPr>
              <a:t>.</a:t>
            </a:r>
          </a:p>
          <a:p>
            <a:r>
              <a:rPr lang="en-US" sz="1800" dirty="0">
                <a:solidFill>
                  <a:srgbClr val="000000"/>
                </a:solidFill>
              </a:rPr>
              <a:t>Al </a:t>
            </a:r>
            <a:r>
              <a:rPr lang="en-US" sz="1800" dirty="0" err="1">
                <a:solidFill>
                  <a:srgbClr val="000000"/>
                </a:solidFill>
              </a:rPr>
              <a:t>capacitar</a:t>
            </a:r>
            <a:r>
              <a:rPr lang="en-US" sz="1800" dirty="0">
                <a:solidFill>
                  <a:srgbClr val="000000"/>
                </a:solidFill>
              </a:rPr>
              <a:t> a los </a:t>
            </a:r>
            <a:r>
              <a:rPr lang="en-US" sz="1800" dirty="0" err="1">
                <a:solidFill>
                  <a:srgbClr val="000000"/>
                </a:solidFill>
              </a:rPr>
              <a:t>manipuladores</a:t>
            </a:r>
            <a:r>
              <a:rPr lang="en-US" sz="1800" dirty="0">
                <a:solidFill>
                  <a:srgbClr val="000000"/>
                </a:solidFill>
              </a:rPr>
              <a:t> de </a:t>
            </a:r>
            <a:r>
              <a:rPr lang="en-US" sz="1800" dirty="0" err="1">
                <a:solidFill>
                  <a:srgbClr val="000000"/>
                </a:solidFill>
              </a:rPr>
              <a:t>pesticidas</a:t>
            </a:r>
            <a:r>
              <a:rPr lang="en-US" sz="1800" dirty="0">
                <a:solidFill>
                  <a:srgbClr val="000000"/>
                </a:solidFill>
              </a:rPr>
              <a:t>, </a:t>
            </a:r>
            <a:r>
              <a:rPr lang="en-US" sz="1800" dirty="0" err="1">
                <a:solidFill>
                  <a:srgbClr val="000000"/>
                </a:solidFill>
              </a:rPr>
              <a:t>debe</a:t>
            </a:r>
            <a:r>
              <a:rPr lang="en-US" sz="1800" dirty="0">
                <a:solidFill>
                  <a:srgbClr val="000000"/>
                </a:solidFill>
              </a:rPr>
              <a:t> </a:t>
            </a:r>
            <a:r>
              <a:rPr lang="en-US" sz="1800" dirty="0" err="1">
                <a:solidFill>
                  <a:srgbClr val="000000"/>
                </a:solidFill>
              </a:rPr>
              <a:t>ofrecerles</a:t>
            </a:r>
            <a:r>
              <a:rPr lang="en-US" sz="1800" dirty="0">
                <a:solidFill>
                  <a:srgbClr val="000000"/>
                </a:solidFill>
              </a:rPr>
              <a:t> </a:t>
            </a:r>
            <a:r>
              <a:rPr lang="en-US" sz="1800" dirty="0" err="1">
                <a:solidFill>
                  <a:srgbClr val="000000"/>
                </a:solidFill>
              </a:rPr>
              <a:t>información</a:t>
            </a:r>
            <a:r>
              <a:rPr lang="en-US" sz="1800" dirty="0">
                <a:solidFill>
                  <a:srgbClr val="000000"/>
                </a:solidFill>
              </a:rPr>
              <a:t> </a:t>
            </a:r>
            <a:r>
              <a:rPr lang="en-US" sz="1800" dirty="0" err="1">
                <a:solidFill>
                  <a:srgbClr val="000000"/>
                </a:solidFill>
              </a:rPr>
              <a:t>específica</a:t>
            </a:r>
            <a:r>
              <a:rPr lang="en-US" sz="1800" dirty="0">
                <a:solidFill>
                  <a:srgbClr val="000000"/>
                </a:solidFill>
              </a:rPr>
              <a:t> </a:t>
            </a:r>
            <a:r>
              <a:rPr lang="en-US" sz="1800" dirty="0" err="1">
                <a:solidFill>
                  <a:srgbClr val="000000"/>
                </a:solidFill>
              </a:rPr>
              <a:t>relacionada</a:t>
            </a:r>
            <a:r>
              <a:rPr lang="en-US" sz="1800" dirty="0">
                <a:solidFill>
                  <a:srgbClr val="000000"/>
                </a:solidFill>
              </a:rPr>
              <a:t> </a:t>
            </a:r>
            <a:r>
              <a:rPr lang="en-US" sz="1800" spc="-30" dirty="0">
                <a:solidFill>
                  <a:srgbClr val="000000"/>
                </a:solidFill>
              </a:rPr>
              <a:t>con el </a:t>
            </a:r>
            <a:r>
              <a:rPr lang="en-US" sz="1800" spc="-30" dirty="0" err="1">
                <a:solidFill>
                  <a:srgbClr val="000000"/>
                </a:solidFill>
              </a:rPr>
              <a:t>establecimiento</a:t>
            </a:r>
            <a:r>
              <a:rPr lang="en-US" sz="1800" spc="-30" dirty="0">
                <a:solidFill>
                  <a:srgbClr val="000000"/>
                </a:solidFill>
              </a:rPr>
              <a:t> </a:t>
            </a:r>
            <a:r>
              <a:rPr lang="en-US" sz="1800" spc="-30" dirty="0" err="1">
                <a:solidFill>
                  <a:srgbClr val="000000"/>
                </a:solidFill>
              </a:rPr>
              <a:t>agrícola</a:t>
            </a:r>
            <a:r>
              <a:rPr lang="en-US" sz="1800" spc="-30" dirty="0">
                <a:solidFill>
                  <a:srgbClr val="000000"/>
                </a:solidFill>
              </a:rPr>
              <a:t> </a:t>
            </a:r>
            <a:r>
              <a:rPr lang="en-US" sz="1800" spc="-30" dirty="0" err="1">
                <a:solidFill>
                  <a:srgbClr val="000000"/>
                </a:solidFill>
              </a:rPr>
              <a:t>donde</a:t>
            </a:r>
            <a:r>
              <a:rPr lang="en-US" sz="1800" spc="-30" dirty="0">
                <a:solidFill>
                  <a:srgbClr val="000000"/>
                </a:solidFill>
              </a:rPr>
              <a:t> </a:t>
            </a:r>
            <a:r>
              <a:rPr lang="en-US" sz="1800" spc="-30" dirty="0" err="1">
                <a:solidFill>
                  <a:srgbClr val="000000"/>
                </a:solidFill>
              </a:rPr>
              <a:t>trabajarán</a:t>
            </a:r>
            <a:r>
              <a:rPr lang="en-US" sz="1800" spc="-30" dirty="0">
                <a:solidFill>
                  <a:srgbClr val="000000"/>
                </a:solidFill>
              </a:rPr>
              <a:t>. </a:t>
            </a:r>
            <a:r>
              <a:rPr lang="en-US" sz="1800" spc="-30" dirty="0" err="1">
                <a:solidFill>
                  <a:srgbClr val="000000"/>
                </a:solidFill>
              </a:rPr>
              <a:t>Esto</a:t>
            </a:r>
            <a:r>
              <a:rPr lang="en-US" sz="1800" spc="-30" dirty="0">
                <a:solidFill>
                  <a:srgbClr val="000000"/>
                </a:solidFill>
              </a:rPr>
              <a:t> </a:t>
            </a:r>
            <a:r>
              <a:rPr lang="en-US" sz="1800" spc="-30" dirty="0" err="1">
                <a:solidFill>
                  <a:srgbClr val="000000"/>
                </a:solidFill>
              </a:rPr>
              <a:t>incluye</a:t>
            </a:r>
            <a:r>
              <a:rPr lang="en-US" sz="1800" spc="-30" dirty="0">
                <a:solidFill>
                  <a:srgbClr val="000000"/>
                </a:solidFill>
              </a:rPr>
              <a:t> la </a:t>
            </a:r>
            <a:r>
              <a:rPr lang="en-US" sz="1800" spc="-30" dirty="0" err="1">
                <a:solidFill>
                  <a:srgbClr val="000000"/>
                </a:solidFill>
              </a:rPr>
              <a:t>ubicación</a:t>
            </a:r>
            <a:r>
              <a:rPr lang="en-US" sz="1800" spc="-30" dirty="0">
                <a:solidFill>
                  <a:srgbClr val="000000"/>
                </a:solidFill>
              </a:rPr>
              <a:t> del </a:t>
            </a:r>
            <a:r>
              <a:rPr lang="en-US" sz="1800" spc="-30" dirty="0" err="1">
                <a:solidFill>
                  <a:srgbClr val="000000"/>
                </a:solidFill>
              </a:rPr>
              <a:t>equipo</a:t>
            </a:r>
            <a:r>
              <a:rPr lang="en-US" sz="1800" spc="-30" dirty="0">
                <a:solidFill>
                  <a:srgbClr val="000000"/>
                </a:solidFill>
              </a:rPr>
              <a:t> de </a:t>
            </a:r>
            <a:r>
              <a:rPr lang="en-US" sz="1800" spc="-30" dirty="0" err="1">
                <a:solidFill>
                  <a:srgbClr val="000000"/>
                </a:solidFill>
              </a:rPr>
              <a:t>protección</a:t>
            </a:r>
            <a:r>
              <a:rPr lang="en-US" sz="1800" spc="-30" dirty="0">
                <a:solidFill>
                  <a:srgbClr val="000000"/>
                </a:solidFill>
              </a:rPr>
              <a:t> personal, el </a:t>
            </a:r>
            <a:r>
              <a:rPr lang="en-US" sz="1800" spc="-30" dirty="0" err="1">
                <a:solidFill>
                  <a:srgbClr val="000000"/>
                </a:solidFill>
              </a:rPr>
              <a:t>almacenamiento</a:t>
            </a:r>
            <a:r>
              <a:rPr lang="en-US" sz="1800" spc="-30" dirty="0">
                <a:solidFill>
                  <a:srgbClr val="000000"/>
                </a:solidFill>
              </a:rPr>
              <a:t> de </a:t>
            </a:r>
            <a:r>
              <a:rPr lang="en-US" sz="1800" spc="-30" dirty="0" err="1">
                <a:solidFill>
                  <a:srgbClr val="000000"/>
                </a:solidFill>
              </a:rPr>
              <a:t>pesticidas</a:t>
            </a:r>
            <a:r>
              <a:rPr lang="en-US" sz="1800" spc="-30" dirty="0">
                <a:solidFill>
                  <a:srgbClr val="000000"/>
                </a:solidFill>
              </a:rPr>
              <a:t>, los </a:t>
            </a:r>
            <a:r>
              <a:rPr lang="en-US" sz="1800" spc="-30" dirty="0" err="1">
                <a:solidFill>
                  <a:srgbClr val="000000"/>
                </a:solidFill>
              </a:rPr>
              <a:t>equipos</a:t>
            </a:r>
            <a:r>
              <a:rPr lang="en-US" sz="1800" spc="-30" dirty="0">
                <a:solidFill>
                  <a:srgbClr val="000000"/>
                </a:solidFill>
              </a:rPr>
              <a:t> de </a:t>
            </a:r>
            <a:r>
              <a:rPr lang="en-US" sz="1800" spc="-30" dirty="0" err="1">
                <a:solidFill>
                  <a:srgbClr val="000000"/>
                </a:solidFill>
              </a:rPr>
              <a:t>aplicación</a:t>
            </a:r>
            <a:r>
              <a:rPr lang="en-US" sz="1800" spc="-30" dirty="0">
                <a:solidFill>
                  <a:srgbClr val="000000"/>
                </a:solidFill>
              </a:rPr>
              <a:t> de </a:t>
            </a:r>
            <a:r>
              <a:rPr lang="en-US" sz="1800" spc="-30" dirty="0" err="1">
                <a:solidFill>
                  <a:srgbClr val="000000"/>
                </a:solidFill>
              </a:rPr>
              <a:t>pesticidas</a:t>
            </a:r>
            <a:r>
              <a:rPr lang="en-US" sz="1800" spc="-30" dirty="0">
                <a:solidFill>
                  <a:srgbClr val="000000"/>
                </a:solidFill>
              </a:rPr>
              <a:t>, </a:t>
            </a:r>
            <a:r>
              <a:rPr lang="en-US" sz="1800" spc="-30" dirty="0" err="1">
                <a:solidFill>
                  <a:srgbClr val="000000"/>
                </a:solidFill>
              </a:rPr>
              <a:t>las</a:t>
            </a:r>
            <a:r>
              <a:rPr lang="en-US" sz="1800" spc="-30" dirty="0">
                <a:solidFill>
                  <a:srgbClr val="000000"/>
                </a:solidFill>
              </a:rPr>
              <a:t> </a:t>
            </a:r>
            <a:r>
              <a:rPr lang="en-US" sz="1800" spc="-30" dirty="0" err="1">
                <a:solidFill>
                  <a:srgbClr val="000000"/>
                </a:solidFill>
              </a:rPr>
              <a:t>exhibiciones</a:t>
            </a:r>
            <a:r>
              <a:rPr lang="en-US" sz="1800" spc="-30" dirty="0">
                <a:solidFill>
                  <a:srgbClr val="000000"/>
                </a:solidFill>
              </a:rPr>
              <a:t> </a:t>
            </a:r>
            <a:r>
              <a:rPr lang="en-US" sz="1800" spc="-30" dirty="0" err="1">
                <a:solidFill>
                  <a:srgbClr val="000000"/>
                </a:solidFill>
              </a:rPr>
              <a:t>centrales</a:t>
            </a:r>
            <a:r>
              <a:rPr lang="en-US" sz="1800" spc="-30" dirty="0">
                <a:solidFill>
                  <a:srgbClr val="000000"/>
                </a:solidFill>
              </a:rPr>
              <a:t>, los </a:t>
            </a:r>
            <a:r>
              <a:rPr lang="en-US" sz="1800" spc="-30" dirty="0" err="1">
                <a:solidFill>
                  <a:srgbClr val="000000"/>
                </a:solidFill>
              </a:rPr>
              <a:t>registros</a:t>
            </a:r>
            <a:r>
              <a:rPr lang="en-US" sz="1800" spc="-30" dirty="0">
                <a:solidFill>
                  <a:srgbClr val="000000"/>
                </a:solidFill>
              </a:rPr>
              <a:t>, la </a:t>
            </a:r>
            <a:r>
              <a:rPr lang="en-US" sz="1800" spc="-30" dirty="0" err="1">
                <a:solidFill>
                  <a:srgbClr val="000000"/>
                </a:solidFill>
              </a:rPr>
              <a:t>información</a:t>
            </a:r>
            <a:r>
              <a:rPr lang="en-US" sz="1800" spc="-30" dirty="0">
                <a:solidFill>
                  <a:srgbClr val="000000"/>
                </a:solidFill>
              </a:rPr>
              <a:t> de </a:t>
            </a:r>
            <a:r>
              <a:rPr lang="en-US" sz="1800" spc="-30" dirty="0" err="1">
                <a:solidFill>
                  <a:srgbClr val="000000"/>
                </a:solidFill>
              </a:rPr>
              <a:t>contacto</a:t>
            </a:r>
            <a:r>
              <a:rPr lang="en-US" sz="1800" spc="-30" dirty="0">
                <a:solidFill>
                  <a:srgbClr val="000000"/>
                </a:solidFill>
              </a:rPr>
              <a:t> en </a:t>
            </a:r>
            <a:r>
              <a:rPr lang="en-US" sz="1800" spc="-30" dirty="0" err="1">
                <a:solidFill>
                  <a:srgbClr val="000000"/>
                </a:solidFill>
              </a:rPr>
              <a:t>caso</a:t>
            </a:r>
            <a:r>
              <a:rPr lang="en-US" sz="1800" spc="-30" dirty="0">
                <a:solidFill>
                  <a:srgbClr val="000000"/>
                </a:solidFill>
              </a:rPr>
              <a:t> de </a:t>
            </a:r>
            <a:r>
              <a:rPr lang="en-US" sz="1800" spc="-30" dirty="0" err="1">
                <a:solidFill>
                  <a:srgbClr val="000000"/>
                </a:solidFill>
              </a:rPr>
              <a:t>emergencia</a:t>
            </a:r>
            <a:r>
              <a:rPr lang="en-US" sz="1800" spc="-30" dirty="0">
                <a:solidFill>
                  <a:srgbClr val="000000"/>
                </a:solidFill>
              </a:rPr>
              <a:t>, los </a:t>
            </a:r>
            <a:r>
              <a:rPr lang="en-US" sz="1800" spc="-30" dirty="0" err="1">
                <a:solidFill>
                  <a:srgbClr val="000000"/>
                </a:solidFill>
              </a:rPr>
              <a:t>suministros</a:t>
            </a:r>
            <a:r>
              <a:rPr lang="en-US" sz="1800" spc="-30" dirty="0">
                <a:solidFill>
                  <a:srgbClr val="000000"/>
                </a:solidFill>
              </a:rPr>
              <a:t> de </a:t>
            </a:r>
            <a:r>
              <a:rPr lang="en-US" sz="1800" spc="-30" dirty="0" err="1">
                <a:solidFill>
                  <a:srgbClr val="000000"/>
                </a:solidFill>
              </a:rPr>
              <a:t>descontaminación</a:t>
            </a:r>
            <a:r>
              <a:rPr lang="en-US" sz="1800" spc="-30" dirty="0">
                <a:solidFill>
                  <a:srgbClr val="000000"/>
                </a:solidFill>
              </a:rPr>
              <a:t> y </a:t>
            </a:r>
            <a:r>
              <a:rPr lang="en-US" sz="1800" spc="-30" dirty="0" err="1">
                <a:solidFill>
                  <a:srgbClr val="000000"/>
                </a:solidFill>
              </a:rPr>
              <a:t>otros</a:t>
            </a:r>
            <a:r>
              <a:rPr lang="en-US" sz="1800" spc="-30" dirty="0">
                <a:solidFill>
                  <a:srgbClr val="000000"/>
                </a:solidFill>
              </a:rPr>
              <a:t> </a:t>
            </a:r>
            <a:r>
              <a:rPr lang="en-US" sz="1800" spc="-30" dirty="0" err="1">
                <a:solidFill>
                  <a:srgbClr val="000000"/>
                </a:solidFill>
              </a:rPr>
              <a:t>requerimientos</a:t>
            </a:r>
            <a:r>
              <a:rPr lang="en-US" sz="1800" spc="-30" dirty="0">
                <a:solidFill>
                  <a:srgbClr val="000000"/>
                </a:solidFill>
              </a:rPr>
              <a:t> del WPS.</a:t>
            </a:r>
          </a:p>
          <a:p>
            <a:r>
              <a:rPr lang="en-US" sz="1800" dirty="0">
                <a:solidFill>
                  <a:srgbClr val="000000"/>
                </a:solidFill>
              </a:rPr>
              <a:t>Las </a:t>
            </a:r>
            <a:r>
              <a:rPr lang="en-US" sz="1800" dirty="0" err="1">
                <a:solidFill>
                  <a:srgbClr val="000000"/>
                </a:solidFill>
              </a:rPr>
              <a:t>capacitaciones</a:t>
            </a:r>
            <a:r>
              <a:rPr lang="en-US" sz="1800" dirty="0">
                <a:solidFill>
                  <a:srgbClr val="000000"/>
                </a:solidFill>
              </a:rPr>
              <a:t> </a:t>
            </a:r>
            <a:r>
              <a:rPr lang="en-US" sz="1800" dirty="0" err="1">
                <a:solidFill>
                  <a:srgbClr val="000000"/>
                </a:solidFill>
              </a:rPr>
              <a:t>deben</a:t>
            </a:r>
            <a:r>
              <a:rPr lang="en-US" sz="1800" dirty="0">
                <a:solidFill>
                  <a:srgbClr val="000000"/>
                </a:solidFill>
              </a:rPr>
              <a:t> </a:t>
            </a:r>
            <a:r>
              <a:rPr lang="en-US" sz="1800" dirty="0" err="1">
                <a:solidFill>
                  <a:srgbClr val="000000"/>
                </a:solidFill>
              </a:rPr>
              <a:t>llevarse</a:t>
            </a:r>
            <a:r>
              <a:rPr lang="en-US" sz="1800" dirty="0">
                <a:solidFill>
                  <a:srgbClr val="000000"/>
                </a:solidFill>
              </a:rPr>
              <a:t> a </a:t>
            </a:r>
            <a:r>
              <a:rPr lang="en-US" sz="1800" dirty="0" err="1">
                <a:solidFill>
                  <a:srgbClr val="000000"/>
                </a:solidFill>
              </a:rPr>
              <a:t>cabo</a:t>
            </a:r>
            <a:r>
              <a:rPr lang="en-US" sz="1800" dirty="0">
                <a:solidFill>
                  <a:srgbClr val="000000"/>
                </a:solidFill>
              </a:rPr>
              <a:t> de </a:t>
            </a:r>
            <a:r>
              <a:rPr lang="en-US" sz="1800" dirty="0" err="1">
                <a:solidFill>
                  <a:srgbClr val="000000"/>
                </a:solidFill>
              </a:rPr>
              <a:t>manera</a:t>
            </a:r>
            <a:r>
              <a:rPr lang="en-US" sz="1800" dirty="0">
                <a:solidFill>
                  <a:srgbClr val="000000"/>
                </a:solidFill>
              </a:rPr>
              <a:t> </a:t>
            </a:r>
            <a:r>
              <a:rPr lang="en-US" sz="1800" dirty="0" err="1">
                <a:solidFill>
                  <a:srgbClr val="000000"/>
                </a:solidFill>
              </a:rPr>
              <a:t>tal</a:t>
            </a:r>
            <a:r>
              <a:rPr lang="en-US" sz="1800" dirty="0">
                <a:solidFill>
                  <a:srgbClr val="000000"/>
                </a:solidFill>
              </a:rPr>
              <a:t> </a:t>
            </a:r>
            <a:r>
              <a:rPr lang="en-US" sz="1800" dirty="0" err="1">
                <a:solidFill>
                  <a:srgbClr val="000000"/>
                </a:solidFill>
              </a:rPr>
              <a:t>que</a:t>
            </a:r>
            <a:r>
              <a:rPr lang="en-US" sz="1800" dirty="0">
                <a:solidFill>
                  <a:srgbClr val="000000"/>
                </a:solidFill>
              </a:rPr>
              <a:t> los </a:t>
            </a:r>
            <a:r>
              <a:rPr lang="en-US" sz="1800" dirty="0" err="1">
                <a:solidFill>
                  <a:srgbClr val="000000"/>
                </a:solidFill>
              </a:rPr>
              <a:t>manipuladores</a:t>
            </a:r>
            <a:r>
              <a:rPr lang="en-US" sz="1800" dirty="0">
                <a:solidFill>
                  <a:srgbClr val="000000"/>
                </a:solidFill>
              </a:rPr>
              <a:t> </a:t>
            </a:r>
            <a:r>
              <a:rPr lang="en-US" sz="1800" dirty="0" err="1">
                <a:solidFill>
                  <a:srgbClr val="000000"/>
                </a:solidFill>
              </a:rPr>
              <a:t>comprendan</a:t>
            </a:r>
            <a:r>
              <a:rPr lang="en-US" sz="1800" dirty="0">
                <a:solidFill>
                  <a:srgbClr val="000000"/>
                </a:solidFill>
              </a:rPr>
              <a:t> la </a:t>
            </a:r>
            <a:r>
              <a:rPr lang="en-US" sz="1800" dirty="0" err="1">
                <a:solidFill>
                  <a:srgbClr val="000000"/>
                </a:solidFill>
              </a:rPr>
              <a:t>información</a:t>
            </a:r>
            <a:r>
              <a:rPr lang="en-US" sz="1800" dirty="0">
                <a:solidFill>
                  <a:srgbClr val="000000"/>
                </a:solidFill>
              </a:rPr>
              <a:t> </a:t>
            </a:r>
            <a:r>
              <a:rPr lang="en-US" sz="1800" dirty="0" err="1">
                <a:solidFill>
                  <a:srgbClr val="000000"/>
                </a:solidFill>
              </a:rPr>
              <a:t>por</a:t>
            </a:r>
            <a:r>
              <a:rPr lang="en-US" sz="1800" dirty="0">
                <a:solidFill>
                  <a:srgbClr val="000000"/>
                </a:solidFill>
              </a:rPr>
              <a:t> </a:t>
            </a:r>
            <a:r>
              <a:rPr lang="en-US" sz="1800" dirty="0" err="1">
                <a:solidFill>
                  <a:srgbClr val="000000"/>
                </a:solidFill>
              </a:rPr>
              <a:t>completo</a:t>
            </a:r>
            <a:r>
              <a:rPr lang="en-US" sz="1800" dirty="0">
                <a:solidFill>
                  <a:srgbClr val="000000"/>
                </a:solidFill>
              </a:rPr>
              <a:t>.</a:t>
            </a:r>
          </a:p>
          <a:p>
            <a:endParaRPr lang="es-US" sz="1800" dirty="0">
              <a:solidFill>
                <a:srgbClr val="000000"/>
              </a:solidFill>
            </a:endParaRPr>
          </a:p>
          <a:p>
            <a:endParaRPr lang="es-US" sz="1800" dirty="0">
              <a:solidFill>
                <a:srgbClr val="000000"/>
              </a:solidFill>
            </a:endParaRPr>
          </a:p>
        </p:txBody>
      </p:sp>
    </p:spTree>
    <p:extLst>
      <p:ext uri="{BB962C8B-B14F-4D97-AF65-F5344CB8AC3E}">
        <p14:creationId xmlns:p14="http://schemas.microsoft.com/office/powerpoint/2010/main" val="3004950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27427"/>
            <a:ext cx="6791533" cy="5090601"/>
          </a:xfrm>
          <a:prstGeom prst="rect">
            <a:avLst/>
          </a:prstGeom>
        </p:spPr>
      </p:pic>
      <p:sp>
        <p:nvSpPr>
          <p:cNvPr id="2" name="Title 1"/>
          <p:cNvSpPr>
            <a:spLocks noGrp="1"/>
          </p:cNvSpPr>
          <p:nvPr>
            <p:ph type="title"/>
          </p:nvPr>
        </p:nvSpPr>
        <p:spPr/>
        <p:txBody>
          <a:bodyPr/>
          <a:lstStyle/>
          <a:p>
            <a:r>
              <a:rPr dirty="0"/>
              <a:t>Sensibilización</a:t>
            </a:r>
          </a:p>
        </p:txBody>
      </p:sp>
      <p:sp>
        <p:nvSpPr>
          <p:cNvPr id="6" name="Content Placeholder 5"/>
          <p:cNvSpPr>
            <a:spLocks noGrp="1"/>
          </p:cNvSpPr>
          <p:nvPr>
            <p:ph idx="1"/>
          </p:nvPr>
        </p:nvSpPr>
        <p:spPr>
          <a:xfrm>
            <a:off x="7136823" y="1690688"/>
            <a:ext cx="4150302" cy="4351338"/>
          </a:xfrm>
        </p:spPr>
        <p:txBody>
          <a:bodyPr/>
          <a:lstStyle/>
          <a:p>
            <a:r>
              <a:rPr dirty="0"/>
              <a:t>No </a:t>
            </a:r>
            <a:r>
              <a:rPr dirty="0" err="1"/>
              <a:t>sobreexposición</a:t>
            </a:r>
            <a:r>
              <a:rPr dirty="0"/>
              <a:t> </a:t>
            </a:r>
            <a:r>
              <a:rPr lang="es-ES" dirty="0"/>
              <a:t/>
            </a:r>
            <a:br>
              <a:rPr lang="es-ES" dirty="0"/>
            </a:br>
            <a:r>
              <a:rPr dirty="0"/>
              <a:t>o intoxicación</a:t>
            </a:r>
          </a:p>
          <a:p>
            <a:r>
              <a:rPr dirty="0"/>
              <a:t>Reacción alérgica que se desarrolla con el tiempo</a:t>
            </a:r>
          </a:p>
          <a:p>
            <a:r>
              <a:rPr dirty="0"/>
              <a:t>Irritación en la piel </a:t>
            </a:r>
          </a:p>
          <a:p>
            <a:r>
              <a:rPr dirty="0"/>
              <a:t>Problemas respiratorios</a:t>
            </a:r>
          </a:p>
          <a:p>
            <a:endParaRPr lang="es-US"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25976" y="6489782"/>
            <a:ext cx="6379251" cy="369332"/>
          </a:xfrm>
          <a:prstGeom prst="rect">
            <a:avLst/>
          </a:prstGeom>
          <a:noFill/>
        </p:spPr>
        <p:txBody>
          <a:bodyPr wrap="square" rtlCol="0">
            <a:spAutoFit/>
          </a:bodyPr>
          <a:lstStyle/>
          <a:p>
            <a:r>
              <a:rPr lang="en-US" dirty="0">
                <a:solidFill>
                  <a:prstClr val="black"/>
                </a:solidFill>
              </a:rPr>
              <a:t>Foto cortesía de: Metere Pinker y Mark Morrison</a:t>
            </a:r>
          </a:p>
        </p:txBody>
      </p:sp>
    </p:spTree>
    <p:extLst>
      <p:ext uri="{BB962C8B-B14F-4D97-AF65-F5344CB8AC3E}">
        <p14:creationId xmlns:p14="http://schemas.microsoft.com/office/powerpoint/2010/main" val="1972066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dirty="0"/>
              <a:t>Formas de </a:t>
            </a:r>
            <a:r>
              <a:rPr dirty="0" err="1"/>
              <a:t>reducir</a:t>
            </a:r>
            <a:r>
              <a:rPr dirty="0"/>
              <a:t> </a:t>
            </a:r>
            <a:r>
              <a:rPr lang="es-ES" dirty="0"/>
              <a:t/>
            </a:r>
            <a:br>
              <a:rPr lang="es-ES" dirty="0"/>
            </a:br>
            <a:r>
              <a:rPr dirty="0"/>
              <a:t>la exposición a pesticidas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332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s-MX" dirty="0"/>
              <a:t>Usar ropa protectora</a:t>
            </a:r>
            <a:endParaRPr lang="es-US" dirty="0"/>
          </a:p>
        </p:txBody>
      </p:sp>
      <p:sp>
        <p:nvSpPr>
          <p:cNvPr id="4" name="Content Placeholder 3"/>
          <p:cNvSpPr>
            <a:spLocks noGrp="1"/>
          </p:cNvSpPr>
          <p:nvPr>
            <p:ph idx="1"/>
          </p:nvPr>
        </p:nvSpPr>
        <p:spPr>
          <a:xfrm>
            <a:off x="838199" y="1825625"/>
            <a:ext cx="11353801" cy="4351338"/>
          </a:xfrm>
        </p:spPr>
        <p:txBody>
          <a:bodyPr/>
          <a:lstStyle/>
          <a:p>
            <a:r>
              <a:rPr lang="en-US" altLang="es-MX" dirty="0"/>
              <a:t>Recuerde usar ropa de trabajo y/o un equipo de protección personal </a:t>
            </a:r>
            <a:br>
              <a:rPr lang="en-US" altLang="es-MX" dirty="0"/>
            </a:br>
            <a:r>
              <a:rPr lang="en-US" altLang="es-MX" dirty="0" err="1"/>
              <a:t>que</a:t>
            </a:r>
            <a:r>
              <a:rPr lang="en-US" altLang="es-MX" dirty="0"/>
              <a:t> le proteja la piel</a:t>
            </a:r>
          </a:p>
          <a:p>
            <a:r>
              <a:rPr lang="en-US" altLang="es-MX" dirty="0"/>
              <a:t>Manténgase alejado de las áreas indicadas por su supervisor</a:t>
            </a:r>
          </a:p>
          <a:p>
            <a:r>
              <a:rPr lang="es-ES_tradnl" altLang="es-MX" spc="-50" dirty="0"/>
              <a:t>Salga del área si los </a:t>
            </a:r>
            <a:r>
              <a:rPr lang="es-ES_tradnl" altLang="es-MX" spc="-50" dirty="0">
                <a:solidFill>
                  <a:srgbClr val="000000"/>
                </a:solidFill>
              </a:rPr>
              <a:t>pesticidas llegan </a:t>
            </a:r>
            <a:r>
              <a:rPr lang="es-ES_tradnl" altLang="es-MX" spc="-50" dirty="0"/>
              <a:t>al lugar donde usted está trabajando</a:t>
            </a:r>
          </a:p>
          <a:p>
            <a:r>
              <a:rPr lang="en-US" altLang="es-MX" dirty="0" err="1"/>
              <a:t>Lávese</a:t>
            </a:r>
            <a:r>
              <a:rPr lang="en-US" altLang="es-MX" dirty="0"/>
              <a:t> con agua y jabón luego de </a:t>
            </a:r>
            <a:r>
              <a:rPr lang="en-US" altLang="es-MX" dirty="0" err="1"/>
              <a:t>trabajar</a:t>
            </a:r>
            <a:r>
              <a:rPr lang="en-US" altLang="es-MX" dirty="0"/>
              <a:t>, antes de comer, </a:t>
            </a:r>
            <a:r>
              <a:rPr lang="en-US" altLang="es-MX" dirty="0" err="1"/>
              <a:t>mascar</a:t>
            </a:r>
            <a:r>
              <a:rPr lang="en-US" altLang="es-MX" dirty="0"/>
              <a:t> </a:t>
            </a:r>
            <a:br>
              <a:rPr lang="en-US" altLang="es-MX" dirty="0"/>
            </a:br>
            <a:r>
              <a:rPr lang="en-US" altLang="es-MX" dirty="0" err="1"/>
              <a:t>tabaco</a:t>
            </a:r>
            <a:r>
              <a:rPr lang="en-US" altLang="es-MX" dirty="0"/>
              <a:t> o usar el baño y </a:t>
            </a:r>
            <a:r>
              <a:rPr dirty="0"/>
              <a:t>antes de cualquier contacto físico con su familia</a:t>
            </a:r>
            <a:endParaRPr lang="es-US" altLang="es-MX" dirty="0"/>
          </a:p>
          <a:p>
            <a:endParaRPr lang="es-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9052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Lávese y póngase ropa limpia</a:t>
            </a:r>
          </a:p>
        </p:txBody>
      </p:sp>
      <p:sp>
        <p:nvSpPr>
          <p:cNvPr id="3" name="Content Placeholder 2"/>
          <p:cNvSpPr>
            <a:spLocks noGrp="1"/>
          </p:cNvSpPr>
          <p:nvPr>
            <p:ph idx="1"/>
          </p:nvPr>
        </p:nvSpPr>
        <p:spPr>
          <a:xfrm>
            <a:off x="3931920" y="2499949"/>
            <a:ext cx="7421880" cy="2563495"/>
          </a:xfrm>
        </p:spPr>
        <p:txBody>
          <a:bodyPr>
            <a:normAutofit/>
          </a:bodyPr>
          <a:lstStyle/>
          <a:p>
            <a:r>
              <a:rPr dirty="0"/>
              <a:t>Lávese o dúchese con agua y jabón y póngase shampoo en el cabello tan pronto como pueda luego de trabajar con pesticidas o en áreas tratadas con pesticidas</a:t>
            </a:r>
          </a:p>
          <a:p>
            <a:r>
              <a:rPr dirty="0"/>
              <a:t>Póngase ropa limpia luego de lavarse</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0" y="6488668"/>
            <a:ext cx="7772400" cy="369332"/>
          </a:xfrm>
          <a:prstGeom prst="rect">
            <a:avLst/>
          </a:prstGeom>
          <a:noFill/>
        </p:spPr>
        <p:txBody>
          <a:bodyPr wrap="square" rtlCol="0">
            <a:spAutoFit/>
          </a:bodyPr>
          <a:lstStyle/>
          <a:p>
            <a:r>
              <a:rPr lang="en-US" dirty="0">
                <a:solidFill>
                  <a:prstClr val="black"/>
                </a:solidFill>
              </a:rPr>
              <a:t>Foto cortesía de: James Hollyer, subdirector de extensión, Universidad de Guam</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219" y="2270620"/>
            <a:ext cx="3218967" cy="3231160"/>
          </a:xfrm>
          <a:prstGeom prst="rect">
            <a:avLst/>
          </a:prstGeom>
        </p:spPr>
      </p:pic>
    </p:spTree>
    <p:extLst>
      <p:ext uri="{BB962C8B-B14F-4D97-AF65-F5344CB8AC3E}">
        <p14:creationId xmlns:p14="http://schemas.microsoft.com/office/powerpoint/2010/main" val="3097500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535091" cy="1325563"/>
          </a:xfrm>
        </p:spPr>
        <p:txBody>
          <a:bodyPr/>
          <a:lstStyle/>
          <a:p>
            <a:r>
              <a:rPr dirty="0"/>
              <a:t>Luego de trabajar en áreas tratadas con pesticidas</a:t>
            </a:r>
          </a:p>
        </p:txBody>
      </p:sp>
      <p:sp>
        <p:nvSpPr>
          <p:cNvPr id="3" name="Content Placeholder 2"/>
          <p:cNvSpPr>
            <a:spLocks noGrp="1"/>
          </p:cNvSpPr>
          <p:nvPr>
            <p:ph idx="1"/>
          </p:nvPr>
        </p:nvSpPr>
        <p:spPr>
          <a:xfrm>
            <a:off x="838200" y="1825625"/>
            <a:ext cx="6176554" cy="4351338"/>
          </a:xfrm>
        </p:spPr>
        <p:txBody>
          <a:bodyPr/>
          <a:lstStyle/>
          <a:p>
            <a:r>
              <a:rPr dirty="0"/>
              <a:t>Quítese las botas o zapatos de trabajo antes de ingresar a su casa </a:t>
            </a:r>
          </a:p>
          <a:p>
            <a:r>
              <a:rPr dirty="0"/>
              <a:t>Quítese la ropa de trabajo y </a:t>
            </a:r>
            <a:r>
              <a:rPr dirty="0" err="1"/>
              <a:t>lávese</a:t>
            </a:r>
            <a:r>
              <a:rPr dirty="0"/>
              <a:t> </a:t>
            </a:r>
            <a:r>
              <a:rPr lang="es-ES" dirty="0"/>
              <a:t/>
            </a:r>
            <a:br>
              <a:rPr lang="es-ES" dirty="0"/>
            </a:br>
            <a:r>
              <a:rPr dirty="0"/>
              <a:t>o dúchese antes de entrar en contacto con niños o familiares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4487091" y="6506080"/>
            <a:ext cx="7772400" cy="369332"/>
          </a:xfrm>
          <a:prstGeom prst="rect">
            <a:avLst/>
          </a:prstGeom>
          <a:noFill/>
        </p:spPr>
        <p:txBody>
          <a:bodyPr wrap="square" rtlCol="0">
            <a:spAutoFit/>
          </a:bodyPr>
          <a:lstStyle/>
          <a:p>
            <a:pPr algn="r"/>
            <a:r>
              <a:rPr lang="en-US" dirty="0">
                <a:solidFill>
                  <a:prstClr val="black"/>
                </a:solidFill>
              </a:rPr>
              <a:t>Foto cortesía de: Jennifer Weber, Departamento de Agricultura de Arizona</a:t>
            </a:r>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73287" y="957994"/>
            <a:ext cx="4718713" cy="5560034"/>
          </a:xfrm>
          <a:prstGeom prst="rect">
            <a:avLst/>
          </a:prstGeom>
        </p:spPr>
      </p:pic>
    </p:spTree>
    <p:extLst>
      <p:ext uri="{BB962C8B-B14F-4D97-AF65-F5344CB8AC3E}">
        <p14:creationId xmlns:p14="http://schemas.microsoft.com/office/powerpoint/2010/main" val="2407205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dirty="0"/>
              <a:t>Reduzca los residuos de </a:t>
            </a:r>
            <a:r>
              <a:rPr dirty="0" err="1"/>
              <a:t>pesticidas</a:t>
            </a:r>
            <a:r>
              <a:rPr dirty="0"/>
              <a:t> </a:t>
            </a:r>
            <a:r>
              <a:rPr lang="es-ES" dirty="0"/>
              <a:t/>
            </a:r>
            <a:br>
              <a:rPr lang="es-ES" dirty="0"/>
            </a:br>
            <a:r>
              <a:rPr dirty="0" err="1"/>
              <a:t>en</a:t>
            </a:r>
            <a:r>
              <a:rPr dirty="0"/>
              <a:t> la ropa</a:t>
            </a:r>
          </a:p>
        </p:txBody>
      </p:sp>
      <p:sp>
        <p:nvSpPr>
          <p:cNvPr id="7" name="Content Placeholder 6"/>
          <p:cNvSpPr>
            <a:spLocks noGrp="1"/>
          </p:cNvSpPr>
          <p:nvPr>
            <p:ph idx="1"/>
          </p:nvPr>
        </p:nvSpPr>
        <p:spPr/>
        <p:txBody>
          <a:bodyPr/>
          <a:lstStyle/>
          <a:p>
            <a:r>
              <a:rPr dirty="0"/>
              <a:t>Use la ropa de trabajo solo una vez</a:t>
            </a:r>
          </a:p>
          <a:p>
            <a:r>
              <a:rPr dirty="0"/>
              <a:t>Luego de usarla, ponga la ropa de trabajo en una bolsa plástica</a:t>
            </a:r>
          </a:p>
          <a:p>
            <a:endParaRPr lang="es-US" dirty="0"/>
          </a:p>
          <a:p>
            <a:endParaRPr lang="es-US" dirty="0"/>
          </a:p>
          <a:p>
            <a:pPr lvl="0"/>
            <a:endParaRPr lang="es-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919832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Lave la ropa de trabajo </a:t>
            </a:r>
          </a:p>
        </p:txBody>
      </p:sp>
      <p:sp>
        <p:nvSpPr>
          <p:cNvPr id="3" name="Content Placeholder 2"/>
          <p:cNvSpPr>
            <a:spLocks noGrp="1"/>
          </p:cNvSpPr>
          <p:nvPr>
            <p:ph idx="1"/>
          </p:nvPr>
        </p:nvSpPr>
        <p:spPr>
          <a:xfrm>
            <a:off x="838200" y="1825625"/>
            <a:ext cx="6666781" cy="4351338"/>
          </a:xfrm>
        </p:spPr>
        <p:txBody>
          <a:bodyPr/>
          <a:lstStyle/>
          <a:p>
            <a:r>
              <a:rPr dirty="0"/>
              <a:t>Lave la ropa de trabajo antes de </a:t>
            </a:r>
            <a:r>
              <a:rPr dirty="0" err="1"/>
              <a:t>volver</a:t>
            </a:r>
            <a:r>
              <a:rPr dirty="0"/>
              <a:t> </a:t>
            </a:r>
            <a:r>
              <a:rPr lang="es-ES" dirty="0"/>
              <a:t/>
            </a:r>
            <a:br>
              <a:rPr lang="es-ES" dirty="0"/>
            </a:br>
            <a:r>
              <a:rPr dirty="0"/>
              <a:t>a ponérsela</a:t>
            </a:r>
          </a:p>
          <a:p>
            <a:pPr lvl="0"/>
            <a:r>
              <a:rPr dirty="0"/>
              <a:t>Lave la ropa de trabajo y la de su familia por separado</a:t>
            </a:r>
          </a:p>
          <a:p>
            <a:pPr lvl="0"/>
            <a:r>
              <a:rPr dirty="0"/>
              <a:t>Use agua caliente</a:t>
            </a:r>
          </a:p>
          <a:p>
            <a:pPr lvl="0"/>
            <a:r>
              <a:rPr dirty="0"/>
              <a:t>Descontamine la lavadora</a:t>
            </a:r>
          </a:p>
          <a:p>
            <a:endParaRPr lang="es-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1752601" y="6518028"/>
            <a:ext cx="10439400" cy="369332"/>
          </a:xfrm>
          <a:prstGeom prst="rect">
            <a:avLst/>
          </a:prstGeom>
          <a:noFill/>
        </p:spPr>
        <p:txBody>
          <a:bodyPr wrap="square" rtlCol="0">
            <a:spAutoFit/>
          </a:bodyPr>
          <a:lstStyle/>
          <a:p>
            <a:pPr algn="r"/>
            <a:r>
              <a:rPr lang="en-US" dirty="0">
                <a:solidFill>
                  <a:prstClr val="black"/>
                </a:solidFill>
              </a:rPr>
              <a:t>Foto cortesía de: Ed Crow, Programa de educación sobre pesticidas de la Universidad Estatal de Pensilvania</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0044" y="1378655"/>
            <a:ext cx="4291956" cy="5139373"/>
          </a:xfrm>
          <a:prstGeom prst="rect">
            <a:avLst/>
          </a:prstGeom>
        </p:spPr>
      </p:pic>
    </p:spTree>
    <p:extLst>
      <p:ext uri="{BB962C8B-B14F-4D97-AF65-F5344CB8AC3E}">
        <p14:creationId xmlns:p14="http://schemas.microsoft.com/office/powerpoint/2010/main" val="4027613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821778"/>
            <a:ext cx="10925176" cy="1325563"/>
          </a:xfrm>
        </p:spPr>
        <p:txBody>
          <a:bodyPr>
            <a:noAutofit/>
          </a:bodyPr>
          <a:lstStyle/>
          <a:p>
            <a:r>
              <a:rPr lang="en-US" spc="-40" dirty="0">
                <a:solidFill>
                  <a:srgbClr val="000000"/>
                </a:solidFill>
              </a:rPr>
              <a:t>No </a:t>
            </a:r>
            <a:r>
              <a:rPr lang="en-US" spc="-40" dirty="0" err="1">
                <a:solidFill>
                  <a:srgbClr val="000000"/>
                </a:solidFill>
              </a:rPr>
              <a:t>lleve</a:t>
            </a:r>
            <a:r>
              <a:rPr lang="en-US" spc="-40" dirty="0">
                <a:solidFill>
                  <a:srgbClr val="000000"/>
                </a:solidFill>
              </a:rPr>
              <a:t> a </a:t>
            </a:r>
            <a:r>
              <a:rPr lang="en-US" spc="-40" dirty="0" err="1">
                <a:solidFill>
                  <a:srgbClr val="000000"/>
                </a:solidFill>
              </a:rPr>
              <a:t>su</a:t>
            </a:r>
            <a:r>
              <a:rPr lang="en-US" spc="-40" dirty="0">
                <a:solidFill>
                  <a:srgbClr val="000000"/>
                </a:solidFill>
              </a:rPr>
              <a:t> casa </a:t>
            </a:r>
            <a:r>
              <a:rPr lang="en-US" spc="-40" dirty="0" err="1">
                <a:solidFill>
                  <a:srgbClr val="000000"/>
                </a:solidFill>
              </a:rPr>
              <a:t>pesticidas</a:t>
            </a:r>
            <a:r>
              <a:rPr lang="en-US" spc="-40" dirty="0">
                <a:solidFill>
                  <a:srgbClr val="000000"/>
                </a:solidFill>
              </a:rPr>
              <a:t> </a:t>
            </a:r>
            <a:r>
              <a:rPr lang="en-US" spc="-40" dirty="0" err="1">
                <a:solidFill>
                  <a:srgbClr val="000000"/>
                </a:solidFill>
              </a:rPr>
              <a:t>ni</a:t>
            </a:r>
            <a:r>
              <a:rPr lang="en-US" spc="-40" dirty="0">
                <a:solidFill>
                  <a:srgbClr val="000000"/>
                </a:solidFill>
              </a:rPr>
              <a:t> </a:t>
            </a:r>
            <a:r>
              <a:rPr lang="en-US" spc="-50" dirty="0" err="1">
                <a:solidFill>
                  <a:srgbClr val="000000"/>
                </a:solidFill>
              </a:rPr>
              <a:t>envases</a:t>
            </a:r>
            <a:r>
              <a:rPr lang="en-US" spc="-50" dirty="0">
                <a:solidFill>
                  <a:srgbClr val="000000"/>
                </a:solidFill>
              </a:rPr>
              <a:t> de </a:t>
            </a:r>
            <a:r>
              <a:rPr lang="en-US" spc="-50" dirty="0" err="1">
                <a:solidFill>
                  <a:srgbClr val="000000"/>
                </a:solidFill>
              </a:rPr>
              <a:t>pesticidas</a:t>
            </a:r>
            <a:r>
              <a:rPr lang="en-US" spc="-50" dirty="0">
                <a:solidFill>
                  <a:srgbClr val="000000"/>
                </a:solidFill>
              </a:rPr>
              <a:t> </a:t>
            </a:r>
            <a:r>
              <a:rPr lang="en-US" spc="-50" dirty="0" err="1">
                <a:solidFill>
                  <a:srgbClr val="000000"/>
                </a:solidFill>
              </a:rPr>
              <a:t>que</a:t>
            </a:r>
            <a:r>
              <a:rPr lang="en-US" spc="-50" dirty="0">
                <a:solidFill>
                  <a:srgbClr val="000000"/>
                </a:solidFill>
              </a:rPr>
              <a:t> </a:t>
            </a:r>
            <a:r>
              <a:rPr lang="en-US" spc="-50" dirty="0" err="1">
                <a:solidFill>
                  <a:srgbClr val="000000"/>
                </a:solidFill>
              </a:rPr>
              <a:t>usó</a:t>
            </a:r>
            <a:r>
              <a:rPr lang="en-US" spc="-50" dirty="0">
                <a:solidFill>
                  <a:srgbClr val="000000"/>
                </a:solidFill>
              </a:rPr>
              <a:t> en el </a:t>
            </a:r>
            <a:r>
              <a:rPr lang="en-US" spc="-50" dirty="0" err="1">
                <a:solidFill>
                  <a:srgbClr val="000000"/>
                </a:solidFill>
              </a:rPr>
              <a:t>trabajo</a:t>
            </a:r>
            <a:endParaRPr spc="-50" dirty="0">
              <a:solidFill>
                <a:srgbClr val="000000"/>
              </a:solidFill>
            </a:endParaRPr>
          </a:p>
        </p:txBody>
      </p:sp>
      <p:sp>
        <p:nvSpPr>
          <p:cNvPr id="3" name="Content Placeholder 2"/>
          <p:cNvSpPr>
            <a:spLocks noGrp="1"/>
          </p:cNvSpPr>
          <p:nvPr>
            <p:ph idx="1"/>
          </p:nvPr>
        </p:nvSpPr>
        <p:spPr>
          <a:xfrm>
            <a:off x="838200" y="2438399"/>
            <a:ext cx="10515600" cy="3738563"/>
          </a:xfrm>
        </p:spPr>
        <p:txBody>
          <a:bodyPr/>
          <a:lstStyle/>
          <a:p>
            <a:r>
              <a:rPr lang="en-US" altLang="es-MX" dirty="0"/>
              <a:t>Nunca lleve pesticidas ni contenedores de pesticidas a su casa; pueden contener residuos de pesticidas que pueden hacerle </a:t>
            </a:r>
            <a:r>
              <a:rPr lang="en-US" altLang="es-MX" dirty="0" err="1"/>
              <a:t>daño</a:t>
            </a:r>
            <a:r>
              <a:rPr lang="en-US" altLang="es-MX" dirty="0"/>
              <a:t> </a:t>
            </a:r>
            <a:br>
              <a:rPr lang="en-US" altLang="es-MX" dirty="0"/>
            </a:br>
            <a:r>
              <a:rPr lang="en-US" altLang="es-MX" dirty="0"/>
              <a:t>a usted y/o a su familia </a:t>
            </a:r>
          </a:p>
          <a:p>
            <a:r>
              <a:rPr dirty="0"/>
              <a:t>Normalmente, los pesticidas u</a:t>
            </a:r>
            <a:r>
              <a:rPr lang="en-US" dirty="0"/>
              <a:t>tilizados</a:t>
            </a:r>
            <a:r>
              <a:rPr dirty="0"/>
              <a:t> </a:t>
            </a:r>
            <a:r>
              <a:rPr lang="en-US" dirty="0"/>
              <a:t>en</a:t>
            </a:r>
            <a:r>
              <a:rPr dirty="0"/>
              <a:t> la agricultura no deben usarse en casa</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79554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343" y="365125"/>
            <a:ext cx="8560904" cy="1325563"/>
          </a:xfrm>
        </p:spPr>
        <p:txBody>
          <a:bodyPr>
            <a:normAutofit fontScale="90000"/>
          </a:bodyPr>
          <a:lstStyle/>
          <a:p>
            <a:r>
              <a:rPr spc="-50" dirty="0"/>
              <a:t>Mantenga a los niños y familiares </a:t>
            </a:r>
            <a:r>
              <a:rPr spc="-50" dirty="0" err="1"/>
              <a:t>alejados</a:t>
            </a:r>
            <a:r>
              <a:rPr spc="-50" dirty="0"/>
              <a:t> </a:t>
            </a:r>
            <a:r>
              <a:rPr dirty="0"/>
              <a:t>de las áreas tratadas con pesticidas</a:t>
            </a:r>
          </a:p>
        </p:txBody>
      </p:sp>
      <p:sp>
        <p:nvSpPr>
          <p:cNvPr id="3" name="Content Placeholder 2"/>
          <p:cNvSpPr>
            <a:spLocks noGrp="1"/>
          </p:cNvSpPr>
          <p:nvPr>
            <p:ph idx="1"/>
          </p:nvPr>
        </p:nvSpPr>
        <p:spPr>
          <a:xfrm>
            <a:off x="4558936" y="1825625"/>
            <a:ext cx="6794863" cy="4351338"/>
          </a:xfrm>
        </p:spPr>
        <p:txBody>
          <a:bodyPr/>
          <a:lstStyle/>
          <a:p>
            <a:r>
              <a:rPr lang="en-US" altLang="es-MX" dirty="0"/>
              <a:t>Mantenga a los niños alejados de los lugares donde puede haber pesticidas</a:t>
            </a:r>
          </a:p>
          <a:p>
            <a:r>
              <a:rPr lang="en-US" altLang="es-MX" dirty="0"/>
              <a:t>Los familiares que no </a:t>
            </a:r>
            <a:r>
              <a:rPr lang="en-US" altLang="es-MX" dirty="0" err="1"/>
              <a:t>sean</a:t>
            </a:r>
            <a:r>
              <a:rPr lang="en-US" altLang="es-MX" dirty="0"/>
              <a:t> </a:t>
            </a:r>
            <a:r>
              <a:rPr lang="en-US" altLang="es-MX" dirty="0" err="1"/>
              <a:t>trabajadores</a:t>
            </a:r>
            <a:r>
              <a:rPr lang="en-US" altLang="es-MX" dirty="0"/>
              <a:t> </a:t>
            </a:r>
            <a:br>
              <a:rPr lang="en-US" altLang="es-MX" dirty="0"/>
            </a:br>
            <a:r>
              <a:rPr lang="en-US" altLang="es-MX" dirty="0"/>
              <a:t>del </a:t>
            </a:r>
            <a:r>
              <a:rPr lang="en-US" altLang="es-MX" dirty="0" err="1"/>
              <a:t>establecimiento</a:t>
            </a:r>
            <a:r>
              <a:rPr lang="en-US" altLang="es-MX" dirty="0"/>
              <a:t> no deben ingresar a las áreas </a:t>
            </a:r>
            <a:r>
              <a:rPr lang="en-US" altLang="es-MX" dirty="0" err="1"/>
              <a:t>tratadas</a:t>
            </a:r>
            <a:r>
              <a:rPr lang="en-US" altLang="es-MX" dirty="0"/>
              <a:t> con pesticidas</a:t>
            </a:r>
          </a:p>
          <a:p>
            <a:r>
              <a:rPr lang="en-US" altLang="es-MX" dirty="0"/>
              <a:t>En casa, mantenga los pesticidas </a:t>
            </a:r>
            <a:r>
              <a:rPr lang="en-US" altLang="es-MX" dirty="0" err="1"/>
              <a:t>fuera</a:t>
            </a:r>
            <a:r>
              <a:rPr lang="en-US" altLang="es-MX" dirty="0"/>
              <a:t> </a:t>
            </a:r>
            <a:br>
              <a:rPr lang="en-US" altLang="es-MX" dirty="0"/>
            </a:br>
            <a:r>
              <a:rPr lang="en-US" altLang="es-MX" dirty="0"/>
              <a:t>del alcance de los niños</a:t>
            </a:r>
          </a:p>
          <a:p>
            <a:endParaRPr lang="es-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0" y="6506080"/>
            <a:ext cx="7772400" cy="369332"/>
          </a:xfrm>
          <a:prstGeom prst="rect">
            <a:avLst/>
          </a:prstGeom>
          <a:noFill/>
        </p:spPr>
        <p:txBody>
          <a:bodyPr wrap="square" rtlCol="0">
            <a:spAutoFit/>
          </a:bodyPr>
          <a:lstStyle/>
          <a:p>
            <a:r>
              <a:rPr lang="en-US" dirty="0">
                <a:solidFill>
                  <a:prstClr val="black"/>
                </a:solidFill>
              </a:rPr>
              <a:t>Foto cortesía de: Ashley Estes, Departamento de Agricultura de Arizona</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02636"/>
            <a:ext cx="4194412" cy="4828450"/>
          </a:xfrm>
          <a:prstGeom prst="rect">
            <a:avLst/>
          </a:prstGeom>
        </p:spPr>
      </p:pic>
    </p:spTree>
    <p:extLst>
      <p:ext uri="{BB962C8B-B14F-4D97-AF65-F5344CB8AC3E}">
        <p14:creationId xmlns:p14="http://schemas.microsoft.com/office/powerpoint/2010/main" val="42219122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dirty="0" err="1"/>
              <a:t>Descontaminación</a:t>
            </a:r>
            <a:r>
              <a:rPr dirty="0"/>
              <a:t> </a:t>
            </a:r>
            <a:r>
              <a:rPr lang="es-ES" dirty="0"/>
              <a:t/>
            </a:r>
            <a:br>
              <a:rPr lang="es-ES" dirty="0"/>
            </a:br>
            <a:r>
              <a:rPr dirty="0"/>
              <a:t>y primeros auxilios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809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dirty="0"/>
              <a:t>Tareas del empleado</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61920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¿Qué es la descontaminación?</a:t>
            </a:r>
          </a:p>
        </p:txBody>
      </p:sp>
      <p:sp>
        <p:nvSpPr>
          <p:cNvPr id="3" name="Text Placeholder 2"/>
          <p:cNvSpPr>
            <a:spLocks noGrp="1"/>
          </p:cNvSpPr>
          <p:nvPr>
            <p:ph type="body" idx="1"/>
          </p:nvPr>
        </p:nvSpPr>
        <p:spPr>
          <a:xfrm>
            <a:off x="839788" y="1895475"/>
            <a:ext cx="5157787" cy="590550"/>
          </a:xfrm>
        </p:spPr>
        <p:txBody>
          <a:bodyPr>
            <a:normAutofit fontScale="92500"/>
          </a:bodyPr>
          <a:lstStyle/>
          <a:p>
            <a:r>
              <a:rPr lang="en-US" sz="3200" b="0" dirty="0"/>
              <a:t>Descontaminación de rutina</a:t>
            </a:r>
            <a:r>
              <a:rPr lang="en-US" dirty="0"/>
              <a:t>	</a:t>
            </a:r>
          </a:p>
        </p:txBody>
      </p:sp>
      <p:sp>
        <p:nvSpPr>
          <p:cNvPr id="4" name="Content Placeholder 3"/>
          <p:cNvSpPr>
            <a:spLocks noGrp="1"/>
          </p:cNvSpPr>
          <p:nvPr>
            <p:ph sz="half" idx="2"/>
          </p:nvPr>
        </p:nvSpPr>
        <p:spPr/>
        <p:txBody>
          <a:bodyPr/>
          <a:lstStyle/>
          <a:p>
            <a:r>
              <a:rPr dirty="0"/>
              <a:t>Limpieza de cara, manos o cuerpo entero para </a:t>
            </a:r>
            <a:r>
              <a:rPr dirty="0" err="1"/>
              <a:t>minimizar</a:t>
            </a:r>
            <a:r>
              <a:rPr dirty="0"/>
              <a:t> </a:t>
            </a:r>
            <a:r>
              <a:rPr lang="es-ES" dirty="0"/>
              <a:t/>
            </a:r>
            <a:br>
              <a:rPr lang="es-ES" dirty="0"/>
            </a:br>
            <a:r>
              <a:rPr dirty="0"/>
              <a:t>la exposición a los </a:t>
            </a:r>
            <a:r>
              <a:rPr dirty="0" err="1"/>
              <a:t>residuos</a:t>
            </a:r>
            <a:r>
              <a:rPr dirty="0"/>
              <a:t> </a:t>
            </a:r>
            <a:r>
              <a:rPr lang="es-ES" dirty="0"/>
              <a:t/>
            </a:r>
            <a:br>
              <a:rPr lang="es-ES" dirty="0"/>
            </a:br>
            <a:r>
              <a:rPr dirty="0"/>
              <a:t>de pesticidas</a:t>
            </a:r>
          </a:p>
          <a:p>
            <a:endParaRPr lang="es-US" dirty="0"/>
          </a:p>
        </p:txBody>
      </p:sp>
      <p:sp>
        <p:nvSpPr>
          <p:cNvPr id="5" name="Text Placeholder 4"/>
          <p:cNvSpPr>
            <a:spLocks noGrp="1"/>
          </p:cNvSpPr>
          <p:nvPr>
            <p:ph type="body" sz="quarter" idx="3"/>
          </p:nvPr>
        </p:nvSpPr>
        <p:spPr>
          <a:xfrm>
            <a:off x="6172200" y="1681163"/>
            <a:ext cx="6019800" cy="823912"/>
          </a:xfrm>
        </p:spPr>
        <p:txBody>
          <a:bodyPr>
            <a:normAutofit/>
          </a:bodyPr>
          <a:lstStyle/>
          <a:p>
            <a:r>
              <a:rPr lang="en-US" sz="3200" b="0" dirty="0"/>
              <a:t>Descontaminación de emergencia</a:t>
            </a:r>
          </a:p>
        </p:txBody>
      </p:sp>
      <p:sp>
        <p:nvSpPr>
          <p:cNvPr id="13" name="Content Placeholder 12"/>
          <p:cNvSpPr>
            <a:spLocks noGrp="1"/>
          </p:cNvSpPr>
          <p:nvPr>
            <p:ph sz="quarter" idx="4"/>
          </p:nvPr>
        </p:nvSpPr>
        <p:spPr/>
        <p:txBody>
          <a:bodyPr/>
          <a:lstStyle/>
          <a:p>
            <a:r>
              <a:rPr dirty="0"/>
              <a:t>Eliminación de pesticidas de </a:t>
            </a:r>
            <a:r>
              <a:rPr lang="es-ES" dirty="0"/>
              <a:t/>
            </a:r>
            <a:br>
              <a:rPr lang="es-ES" dirty="0"/>
            </a:br>
            <a:r>
              <a:rPr dirty="0"/>
              <a:t>los ojos, piel o ropa durante situaciones de emergencia</a:t>
            </a:r>
          </a:p>
        </p:txBody>
      </p:sp>
      <p:sp>
        <p:nvSpPr>
          <p:cNvPr id="23" name="Rectangle 22"/>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317246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Descontaminación de </a:t>
            </a:r>
            <a:r>
              <a:rPr dirty="0" err="1"/>
              <a:t>rutina</a:t>
            </a:r>
            <a:r>
              <a:rPr dirty="0"/>
              <a:t> </a:t>
            </a:r>
            <a:r>
              <a:rPr lang="es-ES" dirty="0"/>
              <a:t/>
            </a:r>
            <a:br>
              <a:rPr lang="es-ES" dirty="0"/>
            </a:br>
            <a:r>
              <a:rPr dirty="0"/>
              <a:t>para los trabajadores agrícolas</a:t>
            </a:r>
          </a:p>
        </p:txBody>
      </p:sp>
      <p:sp>
        <p:nvSpPr>
          <p:cNvPr id="3" name="Content Placeholder 2"/>
          <p:cNvSpPr>
            <a:spLocks noGrp="1"/>
          </p:cNvSpPr>
          <p:nvPr>
            <p:ph idx="1"/>
          </p:nvPr>
        </p:nvSpPr>
        <p:spPr>
          <a:xfrm>
            <a:off x="838199" y="1825625"/>
            <a:ext cx="5257801" cy="4351338"/>
          </a:xfrm>
        </p:spPr>
        <p:txBody>
          <a:bodyPr>
            <a:noAutofit/>
          </a:bodyPr>
          <a:lstStyle/>
          <a:p>
            <a:pPr marL="171450" indent="-171450">
              <a:buFont typeface="Arial" panose="020B0604020202020204" pitchFamily="34" charset="0"/>
              <a:buChar char="•"/>
            </a:pPr>
            <a:r>
              <a:rPr spc="-40" dirty="0"/>
              <a:t>Lávese las manos antes de comer, beber, fumar, usar el baño; antes </a:t>
            </a:r>
            <a:r>
              <a:rPr dirty="0"/>
              <a:t>de tocarse los ojos o la boca; y antes de subirse a vehículos</a:t>
            </a:r>
          </a:p>
          <a:p>
            <a:pPr marL="171450" indent="-171450">
              <a:buFont typeface="Arial" panose="020B0604020202020204" pitchFamily="34" charset="0"/>
              <a:buChar char="•"/>
            </a:pPr>
            <a:r>
              <a:rPr dirty="0"/>
              <a:t>Póngase ropa y zapatos limpios</a:t>
            </a:r>
          </a:p>
          <a:p>
            <a:pPr marL="171450" indent="-171450">
              <a:buFont typeface="Arial" panose="020B0604020202020204" pitchFamily="34" charset="0"/>
              <a:buChar char="•"/>
            </a:pPr>
            <a:r>
              <a:rPr dirty="0"/>
              <a:t>Dúchese o báñese</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1047750" y="6476943"/>
            <a:ext cx="11144250" cy="369332"/>
          </a:xfrm>
          <a:prstGeom prst="rect">
            <a:avLst/>
          </a:prstGeom>
          <a:noFill/>
        </p:spPr>
        <p:txBody>
          <a:bodyPr wrap="square" rtlCol="0">
            <a:spAutoFit/>
          </a:bodyPr>
          <a:lstStyle/>
          <a:p>
            <a:pPr algn="r"/>
            <a:r>
              <a:rPr lang="en-US" dirty="0">
                <a:solidFill>
                  <a:prstClr val="black"/>
                </a:solidFill>
              </a:rPr>
              <a:t>Foto cortesía de: Ed Crow, Programa de educación sobre pesticidas de la Universidad Estatal de Pensilvania</a:t>
            </a: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4024" y="1878570"/>
            <a:ext cx="6187976" cy="4639458"/>
          </a:xfrm>
          <a:prstGeom prst="rect">
            <a:avLst/>
          </a:prstGeom>
        </p:spPr>
      </p:pic>
    </p:spTree>
    <p:extLst>
      <p:ext uri="{BB962C8B-B14F-4D97-AF65-F5344CB8AC3E}">
        <p14:creationId xmlns:p14="http://schemas.microsoft.com/office/powerpoint/2010/main" val="3643085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Descontaminación de </a:t>
            </a:r>
            <a:r>
              <a:rPr dirty="0" err="1"/>
              <a:t>rutina</a:t>
            </a:r>
            <a:r>
              <a:rPr dirty="0"/>
              <a:t> </a:t>
            </a:r>
            <a:r>
              <a:rPr lang="es-ES" dirty="0"/>
              <a:t/>
            </a:r>
            <a:br>
              <a:rPr lang="es-ES" dirty="0"/>
            </a:br>
            <a:r>
              <a:rPr dirty="0"/>
              <a:t>para los manipuladores de pesticidas</a:t>
            </a:r>
          </a:p>
        </p:txBody>
      </p:sp>
      <p:sp>
        <p:nvSpPr>
          <p:cNvPr id="6" name="Content Placeholder 5"/>
          <p:cNvSpPr>
            <a:spLocks noGrp="1"/>
          </p:cNvSpPr>
          <p:nvPr>
            <p:ph idx="1"/>
          </p:nvPr>
        </p:nvSpPr>
        <p:spPr>
          <a:xfrm>
            <a:off x="7975599" y="2129120"/>
            <a:ext cx="3968751" cy="4351338"/>
          </a:xfrm>
        </p:spPr>
        <p:txBody>
          <a:bodyPr>
            <a:normAutofit/>
          </a:bodyPr>
          <a:lstStyle/>
          <a:p>
            <a:r>
              <a:rPr dirty="0"/>
              <a:t>Siga los procedimientos de rutina para los trabajadores</a:t>
            </a:r>
          </a:p>
          <a:p>
            <a:r>
              <a:rPr dirty="0"/>
              <a:t>Descontamine los equipos de aplicación de pesticidas</a:t>
            </a:r>
          </a:p>
          <a:p>
            <a:r>
              <a:rPr dirty="0"/>
              <a:t>Descontamine el equipo de protección personal (PPE) reutilizable.</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134624"/>
            <a:ext cx="7797460" cy="4383404"/>
          </a:xfrm>
          <a:prstGeom prst="rect">
            <a:avLst/>
          </a:prstGeom>
        </p:spPr>
      </p:pic>
      <p:sp>
        <p:nvSpPr>
          <p:cNvPr id="11" name="TextBox 10"/>
          <p:cNvSpPr txBox="1"/>
          <p:nvPr/>
        </p:nvSpPr>
        <p:spPr>
          <a:xfrm>
            <a:off x="0" y="6476943"/>
            <a:ext cx="5316583" cy="369332"/>
          </a:xfrm>
          <a:prstGeom prst="rect">
            <a:avLst/>
          </a:prstGeom>
          <a:noFill/>
        </p:spPr>
        <p:txBody>
          <a:bodyPr wrap="square" rtlCol="0">
            <a:spAutoFit/>
          </a:bodyPr>
          <a:lstStyle/>
          <a:p>
            <a:r>
              <a:rPr lang="en-US" dirty="0">
                <a:solidFill>
                  <a:prstClr val="black"/>
                </a:solidFill>
              </a:rPr>
              <a:t>Foto cortesía de: Betsy Buffington, Universidad Estatal de Iowa</a:t>
            </a:r>
          </a:p>
        </p:txBody>
      </p:sp>
    </p:spTree>
    <p:extLst>
      <p:ext uri="{BB962C8B-B14F-4D97-AF65-F5344CB8AC3E}">
        <p14:creationId xmlns:p14="http://schemas.microsoft.com/office/powerpoint/2010/main" val="3481709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a:xfrm>
            <a:off x="811696" y="630166"/>
            <a:ext cx="9334500" cy="1325563"/>
          </a:xfrm>
        </p:spPr>
        <p:txBody>
          <a:bodyPr>
            <a:noAutofit/>
          </a:bodyPr>
          <a:lstStyle/>
          <a:p>
            <a:r>
              <a:rPr lang="en-US" altLang="en-US" spc="-50" dirty="0"/>
              <a:t>Procedimientos de </a:t>
            </a:r>
            <a:r>
              <a:rPr lang="en-US" altLang="en-US" spc="-50" dirty="0" err="1"/>
              <a:t>descontaminación</a:t>
            </a:r>
            <a:r>
              <a:rPr lang="en-US" altLang="en-US" spc="-50" dirty="0"/>
              <a:t> </a:t>
            </a:r>
            <a:r>
              <a:rPr lang="en-US" altLang="en-US" dirty="0"/>
              <a:t/>
            </a:r>
            <a:br>
              <a:rPr lang="en-US" altLang="en-US" dirty="0"/>
            </a:br>
            <a:r>
              <a:rPr lang="en-US" altLang="en-US" dirty="0"/>
              <a:t>de emergencia por exposición de la piel</a:t>
            </a:r>
          </a:p>
        </p:txBody>
      </p:sp>
      <p:sp>
        <p:nvSpPr>
          <p:cNvPr id="2" name="Content Placeholder 1"/>
          <p:cNvSpPr>
            <a:spLocks noGrp="1"/>
          </p:cNvSpPr>
          <p:nvPr>
            <p:ph idx="1"/>
          </p:nvPr>
        </p:nvSpPr>
        <p:spPr>
          <a:xfrm>
            <a:off x="838199" y="1997901"/>
            <a:ext cx="11153775" cy="4351338"/>
          </a:xfrm>
        </p:spPr>
        <p:txBody>
          <a:bodyPr/>
          <a:lstStyle/>
          <a:p>
            <a:r>
              <a:rPr lang="es-ES_tradnl" dirty="0"/>
              <a:t>Quítese el PPE o la ropa contaminada tan pronto como sea posible</a:t>
            </a:r>
          </a:p>
          <a:p>
            <a:r>
              <a:rPr lang="es-ES_tradnl" dirty="0"/>
              <a:t>Enjuague de inmediato el pesticida de la piel con agua limpia</a:t>
            </a:r>
          </a:p>
          <a:p>
            <a:r>
              <a:rPr lang="es-ES_tradnl" spc="-40" dirty="0"/>
              <a:t>Lávese con agua y jabón y póngase</a:t>
            </a:r>
            <a:r>
              <a:rPr lang="es-ES_tradnl" spc="-40" dirty="0">
                <a:solidFill>
                  <a:srgbClr val="000000"/>
                </a:solidFill>
              </a:rPr>
              <a:t> champú</a:t>
            </a:r>
            <a:r>
              <a:rPr lang="es-ES_tradnl" spc="-40" dirty="0">
                <a:solidFill>
                  <a:srgbClr val="FF0000"/>
                </a:solidFill>
              </a:rPr>
              <a:t> </a:t>
            </a:r>
            <a:r>
              <a:rPr lang="es-ES_tradnl" spc="-40" dirty="0"/>
              <a:t>en el cabello lo antes posible</a:t>
            </a:r>
          </a:p>
          <a:p>
            <a:r>
              <a:rPr lang="es-ES_tradnl" dirty="0"/>
              <a:t>Póngase ropa limpia y sin contaminar</a:t>
            </a:r>
          </a:p>
          <a:p>
            <a:r>
              <a:rPr lang="es-ES_tradnl" dirty="0"/>
              <a:t>Informe al supervisor o a la persona a cargo </a:t>
            </a:r>
          </a:p>
          <a:p>
            <a:r>
              <a:rPr lang="es-ES_tradnl" dirty="0"/>
              <a:t>Reciba atención médica de inmediato </a:t>
            </a:r>
            <a:r>
              <a:rPr lang="es-ES_tradnl" dirty="0">
                <a:solidFill>
                  <a:srgbClr val="000000"/>
                </a:solidFill>
              </a:rPr>
              <a:t>si sospecha o desarrolla síntomas </a:t>
            </a:r>
            <a:r>
              <a:rPr lang="es-ES_tradnl" dirty="0"/>
              <a:t>de intoxicación por pesticidas</a:t>
            </a:r>
          </a:p>
        </p:txBody>
      </p:sp>
    </p:spTree>
    <p:extLst>
      <p:ext uri="{BB962C8B-B14F-4D97-AF65-F5344CB8AC3E}">
        <p14:creationId xmlns:p14="http://schemas.microsoft.com/office/powerpoint/2010/main" val="700439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4637"/>
            <a:ext cx="10515600" cy="1325563"/>
          </a:xfrm>
        </p:spPr>
        <p:txBody>
          <a:bodyPr/>
          <a:lstStyle/>
          <a:p>
            <a:r>
              <a:rPr dirty="0"/>
              <a:t>Hojas de datos de seguridad (SDS)</a:t>
            </a:r>
          </a:p>
        </p:txBody>
      </p:sp>
      <p:sp>
        <p:nvSpPr>
          <p:cNvPr id="7" name="Content Placeholder 6"/>
          <p:cNvSpPr>
            <a:spLocks noGrp="1"/>
          </p:cNvSpPr>
          <p:nvPr>
            <p:ph idx="1"/>
          </p:nvPr>
        </p:nvSpPr>
        <p:spPr/>
        <p:txBody>
          <a:bodyPr/>
          <a:lstStyle/>
          <a:p>
            <a:r>
              <a:rPr lang="es-ES_tradnl" dirty="0"/>
              <a:t>Proporcione información acerca del producto pesticida</a:t>
            </a:r>
          </a:p>
          <a:p>
            <a:r>
              <a:rPr lang="es-ES_tradnl" dirty="0"/>
              <a:t>Recurra a las SDS si ocurre una exposición</a:t>
            </a:r>
          </a:p>
          <a:p>
            <a:r>
              <a:rPr lang="es-ES_tradnl" dirty="0"/>
              <a:t>Las SDS de todos los pesticidas utilizados en el establecimiento </a:t>
            </a:r>
            <a:br>
              <a:rPr lang="es-ES_tradnl" dirty="0"/>
            </a:br>
            <a:r>
              <a:rPr lang="es-ES_tradnl" dirty="0"/>
              <a:t>se encuentran en la ubicación central</a:t>
            </a:r>
          </a:p>
          <a:p>
            <a:r>
              <a:rPr lang="es-ES_tradnl" dirty="0"/>
              <a:t>Las SDS deben coincidir con los registros de aplicación de pesticidas</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393188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05800" cy="1325563"/>
          </a:xfrm>
        </p:spPr>
        <p:txBody>
          <a:bodyPr/>
          <a:lstStyle/>
          <a:p>
            <a:r>
              <a:rPr dirty="0"/>
              <a:t>Cómo y cuándo recibir atención médica de emergencia</a:t>
            </a:r>
          </a:p>
        </p:txBody>
      </p:sp>
      <p:sp>
        <p:nvSpPr>
          <p:cNvPr id="6" name="Content Placeholder 5"/>
          <p:cNvSpPr>
            <a:spLocks noGrp="1"/>
          </p:cNvSpPr>
          <p:nvPr>
            <p:ph idx="1"/>
          </p:nvPr>
        </p:nvSpPr>
        <p:spPr>
          <a:xfrm>
            <a:off x="838200" y="2223247"/>
            <a:ext cx="3600450" cy="3953716"/>
          </a:xfrm>
        </p:spPr>
        <p:txBody>
          <a:bodyPr>
            <a:normAutofit/>
          </a:bodyPr>
          <a:lstStyle/>
          <a:p>
            <a:r>
              <a:rPr dirty="0"/>
              <a:t>Busque atención médica de inmediato</a:t>
            </a:r>
          </a:p>
          <a:p>
            <a:r>
              <a:rPr dirty="0"/>
              <a:t>El empleador le </a:t>
            </a:r>
            <a:r>
              <a:rPr spc="-40" dirty="0"/>
              <a:t>brindará el transporte</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4343401" y="6503893"/>
            <a:ext cx="7848600" cy="369332"/>
          </a:xfrm>
          <a:prstGeom prst="rect">
            <a:avLst/>
          </a:prstGeom>
          <a:noFill/>
        </p:spPr>
        <p:txBody>
          <a:bodyPr wrap="square" rtlCol="0">
            <a:spAutoFit/>
          </a:bodyPr>
          <a:lstStyle/>
          <a:p>
            <a:pPr algn="r"/>
            <a:r>
              <a:rPr lang="en-US" dirty="0">
                <a:solidFill>
                  <a:prstClr val="black"/>
                </a:solidFill>
              </a:rPr>
              <a:t>Foto cortesía de: Jennifer Weber, Departamento de Agricultura de Arizona</a:t>
            </a: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l="1457"/>
          <a:stretch/>
        </p:blipFill>
        <p:spPr>
          <a:xfrm>
            <a:off x="4438650" y="1825624"/>
            <a:ext cx="7753350" cy="4692403"/>
          </a:xfrm>
          <a:prstGeom prst="rect">
            <a:avLst/>
          </a:prstGeom>
        </p:spPr>
      </p:pic>
    </p:spTree>
    <p:extLst>
      <p:ext uri="{BB962C8B-B14F-4D97-AF65-F5344CB8AC3E}">
        <p14:creationId xmlns:p14="http://schemas.microsoft.com/office/powerpoint/2010/main" val="28806135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838200" y="550654"/>
            <a:ext cx="10515600" cy="1325563"/>
          </a:xfrm>
        </p:spPr>
        <p:txBody>
          <a:bodyPr/>
          <a:lstStyle/>
          <a:p>
            <a:r>
              <a:rPr lang="en-US" altLang="en-US" dirty="0"/>
              <a:t>Primeros auxilios para la exposición de la piel</a:t>
            </a:r>
          </a:p>
        </p:txBody>
      </p:sp>
      <p:sp>
        <p:nvSpPr>
          <p:cNvPr id="48131" name="Rectangle 3"/>
          <p:cNvSpPr>
            <a:spLocks noGrp="1" noChangeArrowheads="1"/>
          </p:cNvSpPr>
          <p:nvPr>
            <p:ph idx="1"/>
          </p:nvPr>
        </p:nvSpPr>
        <p:spPr>
          <a:xfrm>
            <a:off x="6874932" y="1825625"/>
            <a:ext cx="4478867" cy="4351338"/>
          </a:xfrm>
        </p:spPr>
        <p:txBody>
          <a:bodyPr/>
          <a:lstStyle/>
          <a:p>
            <a:r>
              <a:rPr lang="en-US" altLang="en-US" dirty="0"/>
              <a:t>Ayude a la víctima a:</a:t>
            </a:r>
          </a:p>
          <a:p>
            <a:pPr lvl="1"/>
            <a:r>
              <a:rPr lang="en-US" altLang="en-US" sz="2800" dirty="0"/>
              <a:t>Quitarse el PPE contaminado o la ropa contaminada</a:t>
            </a:r>
          </a:p>
          <a:p>
            <a:pPr lvl="1"/>
            <a:r>
              <a:rPr lang="en-US" altLang="en-US" sz="2800" dirty="0"/>
              <a:t>Enjuagarse con agua</a:t>
            </a:r>
          </a:p>
          <a:p>
            <a:pPr lvl="1"/>
            <a:r>
              <a:rPr lang="en-US" altLang="en-US" sz="2800" dirty="0"/>
              <a:t>Lavarse con abundante agua y jabón</a:t>
            </a:r>
          </a:p>
        </p:txBody>
      </p:sp>
      <p:sp>
        <p:nvSpPr>
          <p:cNvPr id="48132" name="Text Box 4"/>
          <p:cNvSpPr txBox="1">
            <a:spLocks noChangeArrowheads="1"/>
          </p:cNvSpPr>
          <p:nvPr/>
        </p:nvSpPr>
        <p:spPr bwMode="auto">
          <a:xfrm>
            <a:off x="6461125" y="3444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dirty="0">
              <a:solidFill>
                <a:prstClr val="black"/>
              </a:solidFill>
            </a:endParaRPr>
          </a:p>
        </p:txBody>
      </p:sp>
      <p:sp>
        <p:nvSpPr>
          <p:cNvPr id="6" name="TextBox 5"/>
          <p:cNvSpPr txBox="1"/>
          <p:nvPr/>
        </p:nvSpPr>
        <p:spPr>
          <a:xfrm>
            <a:off x="0" y="6488668"/>
            <a:ext cx="8582025" cy="369332"/>
          </a:xfrm>
          <a:prstGeom prst="rect">
            <a:avLst/>
          </a:prstGeom>
          <a:noFill/>
        </p:spPr>
        <p:txBody>
          <a:bodyPr wrap="square" rtlCol="0">
            <a:spAutoFit/>
          </a:bodyPr>
          <a:lstStyle/>
          <a:p>
            <a:r>
              <a:rPr lang="en-US" dirty="0">
                <a:solidFill>
                  <a:prstClr val="black"/>
                </a:solidFill>
              </a:rPr>
              <a:t>Foto cortesía de: Jennifer Weber, Departamento de Agricultura de Arizona</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666308"/>
            <a:ext cx="6462320" cy="4846740"/>
          </a:xfrm>
          <a:prstGeom prst="rect">
            <a:avLst/>
          </a:prstGeom>
        </p:spPr>
      </p:pic>
    </p:spTree>
    <p:custDataLst>
      <p:tags r:id="rId1"/>
    </p:custDataLst>
    <p:extLst>
      <p:ext uri="{BB962C8B-B14F-4D97-AF65-F5344CB8AC3E}">
        <p14:creationId xmlns:p14="http://schemas.microsoft.com/office/powerpoint/2010/main" val="25949524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838200" y="241300"/>
            <a:ext cx="10515600" cy="1325563"/>
          </a:xfrm>
        </p:spPr>
        <p:txBody>
          <a:bodyPr/>
          <a:lstStyle/>
          <a:p>
            <a:pPr>
              <a:lnSpc>
                <a:spcPct val="80000"/>
              </a:lnSpc>
            </a:pPr>
            <a:r>
              <a:rPr lang="en-US" altLang="en-US" dirty="0"/>
              <a:t>Primeros auxilios para la </a:t>
            </a:r>
            <a:r>
              <a:rPr lang="en-US" altLang="en-US" dirty="0" err="1"/>
              <a:t>exposición</a:t>
            </a:r>
            <a:r>
              <a:rPr lang="en-US" altLang="en-US" dirty="0"/>
              <a:t> </a:t>
            </a:r>
            <a:br>
              <a:rPr lang="en-US" altLang="en-US" dirty="0"/>
            </a:br>
            <a:r>
              <a:rPr lang="en-US" altLang="en-US" dirty="0"/>
              <a:t>de los ojos</a:t>
            </a:r>
          </a:p>
        </p:txBody>
      </p:sp>
      <p:sp>
        <p:nvSpPr>
          <p:cNvPr id="51203" name="Rectangle 3"/>
          <p:cNvSpPr>
            <a:spLocks noGrp="1" noChangeArrowheads="1"/>
          </p:cNvSpPr>
          <p:nvPr>
            <p:ph idx="1"/>
          </p:nvPr>
        </p:nvSpPr>
        <p:spPr>
          <a:xfrm>
            <a:off x="6790266" y="1825625"/>
            <a:ext cx="4563533" cy="4351338"/>
          </a:xfrm>
        </p:spPr>
        <p:txBody>
          <a:bodyPr>
            <a:normAutofit lnSpcReduction="10000"/>
          </a:bodyPr>
          <a:lstStyle/>
          <a:p>
            <a:r>
              <a:rPr lang="en-US" altLang="en-US" dirty="0"/>
              <a:t>Ayude a la víctima a:</a:t>
            </a:r>
          </a:p>
          <a:p>
            <a:pPr lvl="1"/>
            <a:r>
              <a:rPr lang="en-US" altLang="en-US" sz="2800" dirty="0"/>
              <a:t>Enjuagarse el ojo de inmediato con un chorro de agua suave</a:t>
            </a:r>
          </a:p>
          <a:p>
            <a:pPr lvl="1"/>
            <a:r>
              <a:rPr lang="en-US" altLang="en-US" sz="2800" dirty="0"/>
              <a:t>Mantener el ojo lo más abierto posible mientras se enjuaga</a:t>
            </a:r>
          </a:p>
          <a:p>
            <a:pPr lvl="1"/>
            <a:r>
              <a:rPr lang="en-US" altLang="en-US" sz="2800" dirty="0"/>
              <a:t>Seguir enjuagando por al menos 15 minutos o más</a:t>
            </a:r>
          </a:p>
          <a:p>
            <a:pPr lvl="1"/>
            <a:r>
              <a:rPr lang="en-US" altLang="en-US" sz="2800" dirty="0"/>
              <a:t>Informar al supervisor y recibir atención médica</a:t>
            </a:r>
          </a:p>
        </p:txBody>
      </p:sp>
      <p:sp>
        <p:nvSpPr>
          <p:cNvPr id="14" name="TextBox 13"/>
          <p:cNvSpPr txBox="1"/>
          <p:nvPr/>
        </p:nvSpPr>
        <p:spPr>
          <a:xfrm>
            <a:off x="0" y="6508803"/>
            <a:ext cx="5316583" cy="369332"/>
          </a:xfrm>
          <a:prstGeom prst="rect">
            <a:avLst/>
          </a:prstGeom>
          <a:noFill/>
        </p:spPr>
        <p:txBody>
          <a:bodyPr wrap="square" rtlCol="0">
            <a:spAutoFit/>
          </a:bodyPr>
          <a:lstStyle/>
          <a:p>
            <a:r>
              <a:rPr lang="en-US" dirty="0">
                <a:solidFill>
                  <a:prstClr val="black"/>
                </a:solidFill>
              </a:rPr>
              <a:t>Foto cortesía de: Chazzbo Media</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460173"/>
            <a:ext cx="6583693" cy="5082242"/>
          </a:xfrm>
          <a:prstGeom prst="rect">
            <a:avLst/>
          </a:prstGeom>
        </p:spPr>
      </p:pic>
    </p:spTree>
    <p:custDataLst>
      <p:tags r:id="rId1"/>
    </p:custDataLst>
    <p:extLst>
      <p:ext uri="{BB962C8B-B14F-4D97-AF65-F5344CB8AC3E}">
        <p14:creationId xmlns:p14="http://schemas.microsoft.com/office/powerpoint/2010/main" val="1579821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r>
              <a:rPr lang="en-US" altLang="en-US" dirty="0"/>
              <a:t>Primeros auxilios para la </a:t>
            </a:r>
            <a:r>
              <a:rPr lang="en-US" altLang="en-US" dirty="0" err="1"/>
              <a:t>exposición</a:t>
            </a:r>
            <a:r>
              <a:rPr lang="en-US" altLang="en-US" dirty="0"/>
              <a:t> </a:t>
            </a:r>
            <a:br>
              <a:rPr lang="en-US" altLang="en-US" dirty="0"/>
            </a:br>
            <a:r>
              <a:rPr lang="en-US" altLang="en-US" dirty="0" err="1"/>
              <a:t>por</a:t>
            </a:r>
            <a:r>
              <a:rPr lang="en-US" altLang="en-US" dirty="0"/>
              <a:t> inhalación</a:t>
            </a:r>
          </a:p>
        </p:txBody>
      </p:sp>
      <p:sp>
        <p:nvSpPr>
          <p:cNvPr id="50179" name="Rectangle 3"/>
          <p:cNvSpPr>
            <a:spLocks noGrp="1" noChangeArrowheads="1"/>
          </p:cNvSpPr>
          <p:nvPr>
            <p:ph idx="1"/>
          </p:nvPr>
        </p:nvSpPr>
        <p:spPr/>
        <p:txBody>
          <a:bodyPr/>
          <a:lstStyle/>
          <a:p>
            <a:r>
              <a:rPr lang="en-US" altLang="en-US" dirty="0"/>
              <a:t>Traslade a la persona expuesta al aire libre</a:t>
            </a:r>
          </a:p>
          <a:p>
            <a:r>
              <a:rPr lang="en-US" altLang="en-US" dirty="0"/>
              <a:t>Afloje la ropa ajustada </a:t>
            </a:r>
          </a:p>
          <a:p>
            <a:r>
              <a:rPr lang="en-US" altLang="en-US" dirty="0"/>
              <a:t>Mantenga despejadas las vías respiratorias</a:t>
            </a:r>
          </a:p>
          <a:p>
            <a:r>
              <a:rPr lang="en-US" altLang="en-US" dirty="0"/>
              <a:t>Realice respiración artificial si es necesario</a:t>
            </a:r>
          </a:p>
          <a:p>
            <a:r>
              <a:rPr lang="en-US" altLang="en-US" dirty="0"/>
              <a:t>Busque atención médica lo antes posible</a:t>
            </a:r>
          </a:p>
        </p:txBody>
      </p:sp>
    </p:spTree>
    <p:custDataLst>
      <p:tags r:id="rId1"/>
    </p:custDataLst>
    <p:extLst>
      <p:ext uri="{BB962C8B-B14F-4D97-AF65-F5344CB8AC3E}">
        <p14:creationId xmlns:p14="http://schemas.microsoft.com/office/powerpoint/2010/main" val="18183541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838200" y="484393"/>
            <a:ext cx="10515600" cy="1325563"/>
          </a:xfrm>
        </p:spPr>
        <p:txBody>
          <a:bodyPr/>
          <a:lstStyle/>
          <a:p>
            <a:r>
              <a:rPr lang="en-US" altLang="en-US" dirty="0"/>
              <a:t>Primeros auxilios para la exposición oral</a:t>
            </a:r>
          </a:p>
        </p:txBody>
      </p:sp>
      <p:sp>
        <p:nvSpPr>
          <p:cNvPr id="49155" name="Content Placeholder 8"/>
          <p:cNvSpPr>
            <a:spLocks noGrp="1"/>
          </p:cNvSpPr>
          <p:nvPr>
            <p:ph idx="1"/>
          </p:nvPr>
        </p:nvSpPr>
        <p:spPr>
          <a:xfrm>
            <a:off x="5702300" y="1825625"/>
            <a:ext cx="6118225" cy="4351338"/>
          </a:xfrm>
        </p:spPr>
        <p:txBody>
          <a:bodyPr/>
          <a:lstStyle/>
          <a:p>
            <a:pPr lvl="0"/>
            <a:r>
              <a:rPr lang="en-US" altLang="en-US" dirty="0"/>
              <a:t>Nunca induzca el vómito s</a:t>
            </a:r>
            <a:r>
              <a:rPr dirty="0"/>
              <a:t>i la persona no está completamente </a:t>
            </a:r>
            <a:r>
              <a:rPr dirty="0" err="1"/>
              <a:t>consciente</a:t>
            </a:r>
            <a:r>
              <a:rPr dirty="0"/>
              <a:t> </a:t>
            </a:r>
            <a:r>
              <a:rPr lang="es-ES" dirty="0"/>
              <a:t/>
            </a:r>
            <a:br>
              <a:rPr lang="es-ES" dirty="0"/>
            </a:br>
            <a:r>
              <a:rPr dirty="0"/>
              <a:t>o está teniendo convulsiones</a:t>
            </a:r>
          </a:p>
          <a:p>
            <a:pPr lvl="0"/>
            <a:r>
              <a:rPr dirty="0"/>
              <a:t>Nunca induzca el vómito sin las instrucciones específicas de la etiqueta o de un profesional de la salud</a:t>
            </a:r>
          </a:p>
          <a:p>
            <a:pPr lvl="0"/>
            <a:r>
              <a:rPr dirty="0"/>
              <a:t>Lleve a la persona a un centro médico tan pronto como pueda</a:t>
            </a:r>
          </a:p>
        </p:txBody>
      </p:sp>
      <p:sp>
        <p:nvSpPr>
          <p:cNvPr id="13" name="TextBox 12"/>
          <p:cNvSpPr txBox="1"/>
          <p:nvPr/>
        </p:nvSpPr>
        <p:spPr>
          <a:xfrm>
            <a:off x="0" y="6480928"/>
            <a:ext cx="12058650" cy="369332"/>
          </a:xfrm>
          <a:prstGeom prst="rect">
            <a:avLst/>
          </a:prstGeom>
          <a:noFill/>
        </p:spPr>
        <p:txBody>
          <a:bodyPr wrap="square" rtlCol="0">
            <a:spAutoFit/>
          </a:bodyPr>
          <a:lstStyle/>
          <a:p>
            <a:r>
              <a:rPr lang="en-US" dirty="0">
                <a:solidFill>
                  <a:prstClr val="black"/>
                </a:solidFill>
              </a:rPr>
              <a:t>Foto cortesía de: Ed Crow, Programa de educación sobre pesticidas de la Universidad Estatal de Pensilvania</a:t>
            </a: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t="4893"/>
          <a:stretch/>
        </p:blipFill>
        <p:spPr>
          <a:xfrm>
            <a:off x="0" y="1511300"/>
            <a:ext cx="5145024" cy="4985874"/>
          </a:xfrm>
          <a:prstGeom prst="rect">
            <a:avLst/>
          </a:prstGeom>
        </p:spPr>
      </p:pic>
    </p:spTree>
    <p:custDataLst>
      <p:tags r:id="rId1"/>
    </p:custDataLst>
    <p:extLst>
      <p:ext uri="{BB962C8B-B14F-4D97-AF65-F5344CB8AC3E}">
        <p14:creationId xmlns:p14="http://schemas.microsoft.com/office/powerpoint/2010/main" val="2216505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Tareas de los trabajadores agrícolas</a:t>
            </a:r>
          </a:p>
        </p:txBody>
      </p:sp>
      <p:sp>
        <p:nvSpPr>
          <p:cNvPr id="6" name="Content Placeholder 5"/>
          <p:cNvSpPr>
            <a:spLocks noGrp="1"/>
          </p:cNvSpPr>
          <p:nvPr>
            <p:ph idx="1"/>
          </p:nvPr>
        </p:nvSpPr>
        <p:spPr/>
        <p:txBody>
          <a:bodyPr/>
          <a:lstStyle/>
          <a:p>
            <a:r>
              <a:rPr dirty="0"/>
              <a:t>Trabajan en campos tratados</a:t>
            </a:r>
          </a:p>
          <a:p>
            <a:r>
              <a:rPr dirty="0"/>
              <a:t>Actividades agrícolas</a:t>
            </a:r>
          </a:p>
          <a:p>
            <a:r>
              <a:rPr dirty="0"/>
              <a:t>Expuestos a residuos de pesticidas</a:t>
            </a:r>
          </a:p>
          <a:p>
            <a:r>
              <a:rPr dirty="0"/>
              <a:t>NO MANIPULAN PESTICIDAS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6875417" y="6476943"/>
            <a:ext cx="5316583" cy="369332"/>
          </a:xfrm>
          <a:prstGeom prst="rect">
            <a:avLst/>
          </a:prstGeom>
          <a:noFill/>
        </p:spPr>
        <p:txBody>
          <a:bodyPr wrap="square" rtlCol="0">
            <a:spAutoFit/>
          </a:bodyPr>
          <a:lstStyle/>
          <a:p>
            <a:pPr algn="r"/>
            <a:r>
              <a:rPr lang="en-US" dirty="0">
                <a:solidFill>
                  <a:prstClr val="black"/>
                </a:solidFill>
              </a:rPr>
              <a:t>Foto cortesía de: Chazzbo Media</a:t>
            </a: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64207" y="1561014"/>
            <a:ext cx="4020855" cy="4393704"/>
          </a:xfrm>
          <a:prstGeom prst="rect">
            <a:avLst/>
          </a:prstGeom>
        </p:spPr>
      </p:pic>
    </p:spTree>
    <p:extLst>
      <p:ext uri="{BB962C8B-B14F-4D97-AF65-F5344CB8AC3E}">
        <p14:creationId xmlns:p14="http://schemas.microsoft.com/office/powerpoint/2010/main" val="10390364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dirty="0"/>
              <a:t>Las </a:t>
            </a:r>
            <a:r>
              <a:rPr dirty="0" err="1"/>
              <a:t>responsabilidades</a:t>
            </a:r>
            <a:r>
              <a:rPr dirty="0"/>
              <a:t> </a:t>
            </a:r>
            <a:r>
              <a:rPr lang="es-ES" dirty="0"/>
              <a:t/>
            </a:r>
            <a:br>
              <a:rPr lang="es-ES" dirty="0"/>
            </a:br>
            <a:r>
              <a:rPr dirty="0"/>
              <a:t>de su empleador</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30730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Responsabilidades del </a:t>
            </a:r>
            <a:r>
              <a:rPr dirty="0" err="1"/>
              <a:t>empleador</a:t>
            </a:r>
            <a:r>
              <a:rPr dirty="0"/>
              <a:t> </a:t>
            </a:r>
            <a:r>
              <a:rPr lang="es-ES" dirty="0"/>
              <a:t/>
            </a:r>
            <a:br>
              <a:rPr lang="es-ES" dirty="0"/>
            </a:br>
            <a:r>
              <a:rPr dirty="0" err="1"/>
              <a:t>conforme</a:t>
            </a:r>
            <a:r>
              <a:rPr dirty="0"/>
              <a:t> al WPS</a:t>
            </a:r>
          </a:p>
        </p:txBody>
      </p:sp>
      <p:sp>
        <p:nvSpPr>
          <p:cNvPr id="3" name="Content Placeholder 2"/>
          <p:cNvSpPr>
            <a:spLocks noGrp="1"/>
          </p:cNvSpPr>
          <p:nvPr>
            <p:ph idx="1"/>
          </p:nvPr>
        </p:nvSpPr>
        <p:spPr>
          <a:xfrm>
            <a:off x="838199" y="1825625"/>
            <a:ext cx="10820401" cy="4351338"/>
          </a:xfrm>
        </p:spPr>
        <p:txBody>
          <a:bodyPr/>
          <a:lstStyle/>
          <a:p>
            <a:pPr marL="514350" lvl="0" indent="-514350">
              <a:buFont typeface="+mj-lt"/>
              <a:buAutoNum type="arabicPeriod"/>
            </a:pPr>
            <a:r>
              <a:rPr dirty="0"/>
              <a:t>Es la responsabilidad de su empleador asegurarse de que todos los años reciba capacitación de seguridad con respecto a los pesticidas antes de que comience su trabajo, a fin de recordarle los pasos básicos que puede seguir para protegerse a usted mismo, a su familia, a otras personas y al medio ambiente de los pesticidas que pueden ser perjudiciales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3029619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Capacitación de </a:t>
            </a:r>
            <a:r>
              <a:rPr dirty="0" err="1"/>
              <a:t>seguridad</a:t>
            </a:r>
            <a:r>
              <a:rPr dirty="0"/>
              <a:t> </a:t>
            </a:r>
            <a:r>
              <a:rPr lang="es-ES" dirty="0"/>
              <a:t/>
            </a:r>
            <a:br>
              <a:rPr lang="es-ES" dirty="0"/>
            </a:br>
            <a:r>
              <a:rPr dirty="0"/>
              <a:t>con respecto a los pesticidas</a:t>
            </a:r>
          </a:p>
        </p:txBody>
      </p:sp>
      <p:sp>
        <p:nvSpPr>
          <p:cNvPr id="3" name="Content Placeholder 2"/>
          <p:cNvSpPr>
            <a:spLocks noGrp="1"/>
          </p:cNvSpPr>
          <p:nvPr>
            <p:ph idx="1"/>
          </p:nvPr>
        </p:nvSpPr>
        <p:spPr/>
        <p:txBody>
          <a:bodyPr>
            <a:normAutofit/>
          </a:bodyPr>
          <a:lstStyle/>
          <a:p>
            <a:pPr lvl="0"/>
            <a:r>
              <a:rPr dirty="0"/>
              <a:t>Se requiere capacitación anual</a:t>
            </a:r>
          </a:p>
          <a:p>
            <a:pPr lvl="0"/>
            <a:r>
              <a:rPr dirty="0"/>
              <a:t>Se debe capacitar al</a:t>
            </a:r>
          </a:p>
          <a:p>
            <a:pPr lvl="1"/>
            <a:r>
              <a:rPr lang="en-US" sz="2800" dirty="0" err="1"/>
              <a:t>Trabajador</a:t>
            </a:r>
            <a:r>
              <a:rPr lang="en-US" sz="2800" dirty="0"/>
              <a:t>, antes de que comience a trabajar en un área tratada</a:t>
            </a:r>
          </a:p>
          <a:p>
            <a:pPr lvl="1"/>
            <a:r>
              <a:rPr lang="en-US" sz="2800" dirty="0" err="1"/>
              <a:t>Manipulador</a:t>
            </a:r>
            <a:r>
              <a:rPr lang="en-US" sz="2800" dirty="0"/>
              <a:t>, antes de que realice cualquier tarea de manipulación</a:t>
            </a:r>
          </a:p>
          <a:p>
            <a:pPr lvl="0"/>
            <a:r>
              <a:rPr dirty="0"/>
              <a:t>Puede pedir un registro de la capacitación </a:t>
            </a:r>
          </a:p>
          <a:p>
            <a:endParaRPr lang="es-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028849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Responsabilidades del </a:t>
            </a:r>
            <a:r>
              <a:rPr dirty="0" err="1"/>
              <a:t>empleador</a:t>
            </a:r>
            <a:r>
              <a:rPr dirty="0"/>
              <a:t> </a:t>
            </a:r>
            <a:r>
              <a:rPr lang="es-ES" dirty="0"/>
              <a:t/>
            </a:r>
            <a:br>
              <a:rPr lang="es-ES" dirty="0"/>
            </a:br>
            <a:r>
              <a:rPr dirty="0" err="1"/>
              <a:t>conforme</a:t>
            </a:r>
            <a:r>
              <a:rPr dirty="0"/>
              <a:t> al WPS</a:t>
            </a:r>
          </a:p>
        </p:txBody>
      </p:sp>
      <p:sp>
        <p:nvSpPr>
          <p:cNvPr id="3" name="Content Placeholder 2"/>
          <p:cNvSpPr>
            <a:spLocks noGrp="1"/>
          </p:cNvSpPr>
          <p:nvPr>
            <p:ph idx="1"/>
          </p:nvPr>
        </p:nvSpPr>
        <p:spPr>
          <a:xfrm>
            <a:off x="838200" y="1690688"/>
            <a:ext cx="10515600" cy="4735512"/>
          </a:xfrm>
        </p:spPr>
        <p:txBody>
          <a:bodyPr>
            <a:normAutofit/>
          </a:bodyPr>
          <a:lstStyle/>
          <a:p>
            <a:pPr marL="514350" lvl="0" indent="-514350">
              <a:buFont typeface="+mj-lt"/>
              <a:buAutoNum type="arabicPeriod" startAt="2"/>
            </a:pPr>
            <a:r>
              <a:rPr lang="es-ES_tradnl" dirty="0"/>
              <a:t>Su empleador debe proporcionarle información sobre la aplicación y los riesgos de los pesticidas para que usted tenga de referencia por si desea saber acerca de los pesticidas que se usan en el establecimiento, qué clases de riesgos presentan esos pesticidas, </a:t>
            </a:r>
            <a:br>
              <a:rPr lang="es-ES_tradnl" dirty="0"/>
            </a:br>
            <a:r>
              <a:rPr lang="es-ES_tradnl" dirty="0"/>
              <a:t>y en qué lugar del establecimiento están</a:t>
            </a:r>
            <a:r>
              <a:rPr lang="es-ES_tradnl" dirty="0">
                <a:solidFill>
                  <a:srgbClr val="000000"/>
                </a:solidFill>
              </a:rPr>
              <a:t> las indicaciones para entrar en áreas de ingreso restringido.</a:t>
            </a:r>
            <a:endParaRPr lang="es-ES_tradnl" strike="sngStrike"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7732944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Información de </a:t>
            </a:r>
            <a:r>
              <a:rPr dirty="0" err="1"/>
              <a:t>seguridad</a:t>
            </a:r>
            <a:r>
              <a:rPr dirty="0"/>
              <a:t> </a:t>
            </a:r>
            <a:r>
              <a:rPr lang="es-ES" dirty="0"/>
              <a:t/>
            </a:r>
            <a:br>
              <a:rPr lang="es-ES" dirty="0"/>
            </a:br>
            <a:r>
              <a:rPr dirty="0"/>
              <a:t>con respecto a los pesticidas </a:t>
            </a:r>
            <a:endParaRPr lang="es-US" dirty="0"/>
          </a:p>
        </p:txBody>
      </p:sp>
      <p:sp>
        <p:nvSpPr>
          <p:cNvPr id="3" name="Content Placeholder 2"/>
          <p:cNvSpPr>
            <a:spLocks noGrp="1"/>
          </p:cNvSpPr>
          <p:nvPr>
            <p:ph idx="1"/>
          </p:nvPr>
        </p:nvSpPr>
        <p:spPr>
          <a:xfrm>
            <a:off x="838200" y="1825625"/>
            <a:ext cx="5912062" cy="4351338"/>
          </a:xfrm>
        </p:spPr>
        <p:txBody>
          <a:bodyPr>
            <a:normAutofit/>
          </a:bodyPr>
          <a:lstStyle/>
          <a:p>
            <a:r>
              <a:rPr dirty="0"/>
              <a:t>La información de seguridad con respecto a los pesticidas debe exhibirse en:</a:t>
            </a:r>
          </a:p>
          <a:p>
            <a:pPr lvl="1"/>
            <a:r>
              <a:rPr lang="en-US" sz="2800" dirty="0"/>
              <a:t>Ubicación central</a:t>
            </a:r>
          </a:p>
          <a:p>
            <a:pPr lvl="1"/>
            <a:r>
              <a:rPr lang="en-US" sz="2800" dirty="0"/>
              <a:t>Sitios de suministros de descontaminación permanente</a:t>
            </a:r>
          </a:p>
          <a:p>
            <a:pPr lvl="1"/>
            <a:r>
              <a:rPr lang="en-US" sz="2800" dirty="0"/>
              <a:t>Otros lugares de descontaminación donde se proveen suministros para 11 o más trabajadores o manipuladores</a:t>
            </a:r>
          </a:p>
          <a:p>
            <a:endParaRPr lang="es-US" dirty="0"/>
          </a:p>
          <a:p>
            <a:endParaRPr lang="es-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8" name="Rectangle 7"/>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096001" y="6465382"/>
            <a:ext cx="6096000" cy="369332"/>
          </a:xfrm>
          <a:prstGeom prst="rect">
            <a:avLst/>
          </a:prstGeom>
          <a:noFill/>
        </p:spPr>
        <p:txBody>
          <a:bodyPr wrap="square" rtlCol="0">
            <a:spAutoFit/>
          </a:bodyPr>
          <a:lstStyle/>
          <a:p>
            <a:pPr algn="r"/>
            <a:r>
              <a:rPr lang="en-US" dirty="0">
                <a:solidFill>
                  <a:prstClr val="black"/>
                </a:solidFill>
              </a:rPr>
              <a:t>Foto cortesía de: Ed Crow, Programa de educación sobre pesticidas de la Universidad Estatal de Pensilvania</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44285" y="1961134"/>
            <a:ext cx="4328535" cy="3353091"/>
          </a:xfrm>
          <a:prstGeom prst="rect">
            <a:avLst/>
          </a:prstGeom>
        </p:spPr>
      </p:pic>
    </p:spTree>
    <p:extLst>
      <p:ext uri="{BB962C8B-B14F-4D97-AF65-F5344CB8AC3E}">
        <p14:creationId xmlns:p14="http://schemas.microsoft.com/office/powerpoint/2010/main" val="387006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429625" cy="1325563"/>
          </a:xfrm>
        </p:spPr>
        <p:txBody>
          <a:bodyPr>
            <a:normAutofit fontScale="90000"/>
          </a:bodyPr>
          <a:lstStyle/>
          <a:p>
            <a:r>
              <a:rPr dirty="0"/>
              <a:t>Información sobre la aplicación de pesticidas y hojas de datos de seguridad</a:t>
            </a:r>
          </a:p>
        </p:txBody>
      </p:sp>
      <p:sp>
        <p:nvSpPr>
          <p:cNvPr id="3" name="Content Placeholder 2"/>
          <p:cNvSpPr>
            <a:spLocks noGrp="1"/>
          </p:cNvSpPr>
          <p:nvPr>
            <p:ph idx="1"/>
          </p:nvPr>
        </p:nvSpPr>
        <p:spPr>
          <a:xfrm>
            <a:off x="6375042" y="1825625"/>
            <a:ext cx="5306096" cy="4351338"/>
          </a:xfrm>
        </p:spPr>
        <p:txBody>
          <a:bodyPr>
            <a:normAutofit fontScale="92500"/>
          </a:bodyPr>
          <a:lstStyle/>
          <a:p>
            <a:r>
              <a:rPr dirty="0"/>
              <a:t>Nombre, número de </a:t>
            </a:r>
            <a:r>
              <a:rPr dirty="0" err="1"/>
              <a:t>registro</a:t>
            </a:r>
            <a:r>
              <a:rPr dirty="0"/>
              <a:t> </a:t>
            </a:r>
            <a:r>
              <a:rPr lang="es-ES" dirty="0"/>
              <a:t/>
            </a:r>
            <a:br>
              <a:rPr lang="es-ES" dirty="0"/>
            </a:br>
            <a:r>
              <a:rPr dirty="0"/>
              <a:t>de la EPA e ingrediente activo</a:t>
            </a:r>
          </a:p>
          <a:p>
            <a:r>
              <a:rPr dirty="0"/>
              <a:t>Cultivo o sitio tratado y </a:t>
            </a:r>
            <a:r>
              <a:rPr dirty="0" err="1"/>
              <a:t>ubicación</a:t>
            </a:r>
            <a:r>
              <a:rPr dirty="0"/>
              <a:t> </a:t>
            </a:r>
            <a:r>
              <a:rPr lang="es-ES" dirty="0"/>
              <a:t/>
            </a:r>
            <a:br>
              <a:rPr lang="es-ES" dirty="0"/>
            </a:br>
            <a:r>
              <a:rPr dirty="0"/>
              <a:t>y descripción del área tratada</a:t>
            </a:r>
          </a:p>
          <a:p>
            <a:pPr lvl="0"/>
            <a:r>
              <a:rPr dirty="0"/>
              <a:t>Fechas y horarios en que </a:t>
            </a:r>
            <a:r>
              <a:rPr dirty="0" err="1"/>
              <a:t>comenzó</a:t>
            </a:r>
            <a:r>
              <a:rPr dirty="0"/>
              <a:t> </a:t>
            </a:r>
            <a:r>
              <a:rPr lang="es-ES" dirty="0"/>
              <a:t/>
            </a:r>
            <a:br>
              <a:rPr lang="es-ES" dirty="0"/>
            </a:br>
            <a:r>
              <a:rPr dirty="0"/>
              <a:t>y finalizó la aplicación del pesticida</a:t>
            </a:r>
          </a:p>
          <a:p>
            <a:pPr lvl="0"/>
            <a:r>
              <a:rPr dirty="0"/>
              <a:t>Duración del intervalo de entrada restringida (REI) para esa aplicación</a:t>
            </a:r>
          </a:p>
          <a:p>
            <a:pPr lvl="0"/>
            <a:r>
              <a:rPr dirty="0"/>
              <a:t>Una copia de la hoja de datos de seguridad (SDS)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0" y="6534834"/>
            <a:ext cx="11449049" cy="369332"/>
          </a:xfrm>
          <a:prstGeom prst="rect">
            <a:avLst/>
          </a:prstGeom>
          <a:noFill/>
        </p:spPr>
        <p:txBody>
          <a:bodyPr wrap="square" rtlCol="0">
            <a:spAutoFit/>
          </a:bodyPr>
          <a:lstStyle/>
          <a:p>
            <a:r>
              <a:rPr lang="en-US" dirty="0">
                <a:solidFill>
                  <a:prstClr val="black"/>
                </a:solidFill>
              </a:rPr>
              <a:t>Foto cortesía de: Ed Crow, Programa de educación sobre pesticidas de la Universidad Estatal de Pensilvania</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890763"/>
            <a:ext cx="6175783" cy="4627265"/>
          </a:xfrm>
          <a:prstGeom prst="rect">
            <a:avLst/>
          </a:prstGeom>
        </p:spPr>
      </p:pic>
    </p:spTree>
    <p:extLst>
      <p:ext uri="{BB962C8B-B14F-4D97-AF65-F5344CB8AC3E}">
        <p14:creationId xmlns:p14="http://schemas.microsoft.com/office/powerpoint/2010/main" val="15527398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Responsabilidades del </a:t>
            </a:r>
            <a:r>
              <a:rPr dirty="0" err="1"/>
              <a:t>empleador</a:t>
            </a:r>
            <a:r>
              <a:rPr dirty="0"/>
              <a:t> </a:t>
            </a:r>
            <a:r>
              <a:rPr lang="es-ES" dirty="0"/>
              <a:t/>
            </a:r>
            <a:br>
              <a:rPr lang="es-ES" dirty="0"/>
            </a:br>
            <a:r>
              <a:rPr dirty="0" err="1"/>
              <a:t>conforme</a:t>
            </a:r>
            <a:r>
              <a:rPr dirty="0"/>
              <a:t> al WPS</a:t>
            </a:r>
          </a:p>
        </p:txBody>
      </p:sp>
      <p:sp>
        <p:nvSpPr>
          <p:cNvPr id="3" name="Content Placeholder 2"/>
          <p:cNvSpPr>
            <a:spLocks noGrp="1"/>
          </p:cNvSpPr>
          <p:nvPr>
            <p:ph idx="1"/>
          </p:nvPr>
        </p:nvSpPr>
        <p:spPr>
          <a:xfrm>
            <a:off x="838200" y="1690688"/>
            <a:ext cx="10515600" cy="4735512"/>
          </a:xfrm>
        </p:spPr>
        <p:txBody>
          <a:bodyPr>
            <a:normAutofit/>
          </a:bodyPr>
          <a:lstStyle/>
          <a:p>
            <a:pPr marL="514350" lvl="0" indent="-514350">
              <a:buFont typeface="+mj-lt"/>
              <a:buAutoNum type="arabicPeriod" startAt="3"/>
            </a:pPr>
            <a:r>
              <a:rPr dirty="0"/>
              <a:t>Puede pedirle a su empleador una copia de la información de la aplicación y de las hojas de datos de seguridad, o puede designar</a:t>
            </a:r>
            <a:r>
              <a:rPr lang="en-US" dirty="0"/>
              <a:t> a</a:t>
            </a:r>
            <a:r>
              <a:rPr dirty="0"/>
              <a:t> un representante para que haga el pedido en su nombre. La designación de un representante debe ser por escrito </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7289064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3663"/>
            <a:ext cx="9756476" cy="1325563"/>
          </a:xfrm>
        </p:spPr>
        <p:txBody>
          <a:bodyPr>
            <a:normAutofit fontScale="90000"/>
          </a:bodyPr>
          <a:lstStyle/>
          <a:p>
            <a:r>
              <a:rPr dirty="0"/>
              <a:t>Pedir información sobre la aplicación de pesticidas y las hojas de datos de seguridad</a:t>
            </a:r>
            <a:endParaRPr lang="es-US" dirty="0"/>
          </a:p>
        </p:txBody>
      </p:sp>
      <p:sp>
        <p:nvSpPr>
          <p:cNvPr id="3" name="Content Placeholder 2"/>
          <p:cNvSpPr>
            <a:spLocks noGrp="1"/>
          </p:cNvSpPr>
          <p:nvPr>
            <p:ph idx="1"/>
          </p:nvPr>
        </p:nvSpPr>
        <p:spPr>
          <a:xfrm>
            <a:off x="838200" y="2130425"/>
            <a:ext cx="10515600" cy="4351338"/>
          </a:xfrm>
        </p:spPr>
        <p:txBody>
          <a:bodyPr/>
          <a:lstStyle/>
          <a:p>
            <a:r>
              <a:rPr dirty="0"/>
              <a:t>Puede pedirle a su empleador la información sobre la </a:t>
            </a:r>
            <a:r>
              <a:rPr dirty="0" err="1"/>
              <a:t>aplicación</a:t>
            </a:r>
            <a:r>
              <a:rPr dirty="0"/>
              <a:t> de pesticidas y las SDS, o puede designar un representante para que lo haga en su nombre</a:t>
            </a:r>
          </a:p>
          <a:p>
            <a:pPr lvl="1"/>
            <a:r>
              <a:rPr lang="en-US" sz="2800" dirty="0"/>
              <a:t>Un médico también puede solicitar acceso a o una copia de la información sobre la aplicación y la SDS.</a:t>
            </a:r>
            <a:endParaRPr lang="es-US" sz="28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558752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Responsabilidades del </a:t>
            </a:r>
            <a:r>
              <a:rPr dirty="0" err="1"/>
              <a:t>empleador</a:t>
            </a:r>
            <a:r>
              <a:rPr dirty="0"/>
              <a:t> </a:t>
            </a:r>
            <a:r>
              <a:rPr lang="es-ES" dirty="0"/>
              <a:t/>
            </a:r>
            <a:br>
              <a:rPr lang="es-ES" dirty="0"/>
            </a:br>
            <a:r>
              <a:rPr dirty="0" err="1"/>
              <a:t>conforme</a:t>
            </a:r>
            <a:r>
              <a:rPr dirty="0"/>
              <a:t> al WPS</a:t>
            </a:r>
          </a:p>
        </p:txBody>
      </p:sp>
      <p:sp>
        <p:nvSpPr>
          <p:cNvPr id="3" name="Content Placeholder 2"/>
          <p:cNvSpPr>
            <a:spLocks noGrp="1"/>
          </p:cNvSpPr>
          <p:nvPr>
            <p:ph idx="1"/>
          </p:nvPr>
        </p:nvSpPr>
        <p:spPr>
          <a:xfrm>
            <a:off x="838200" y="1690688"/>
            <a:ext cx="10915650" cy="4827339"/>
          </a:xfrm>
        </p:spPr>
        <p:txBody>
          <a:bodyPr>
            <a:normAutofit/>
          </a:bodyPr>
          <a:lstStyle/>
          <a:p>
            <a:pPr marL="514350" indent="-514350">
              <a:buFont typeface="+mj-lt"/>
              <a:buAutoNum type="arabicPeriod" startAt="4"/>
            </a:pPr>
            <a:r>
              <a:rPr dirty="0"/>
              <a:t>Su empleador debe decirle en qué lugar del establecimiento se encuentran la ubicación central y los suministros de descontaminación</a:t>
            </a:r>
          </a:p>
          <a:p>
            <a:pPr lvl="0"/>
            <a:endParaRPr lang="es-US" dirty="0"/>
          </a:p>
          <a:p>
            <a:pPr lvl="0"/>
            <a:endParaRPr lang="es-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9312881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t>Otras responsabilidades del empleador relacionadas con la información sobre pesticidas</a:t>
            </a:r>
          </a:p>
        </p:txBody>
      </p:sp>
      <p:sp>
        <p:nvSpPr>
          <p:cNvPr id="3" name="Content Placeholder 2"/>
          <p:cNvSpPr>
            <a:spLocks noGrp="1"/>
          </p:cNvSpPr>
          <p:nvPr>
            <p:ph idx="1"/>
          </p:nvPr>
        </p:nvSpPr>
        <p:spPr/>
        <p:txBody>
          <a:bodyPr/>
          <a:lstStyle/>
          <a:p>
            <a:r>
              <a:rPr dirty="0"/>
              <a:t>Los empleadores deben informarle dónde se encuentra la información sobre seguridad, aplicación y riesgos de los pesticidas </a:t>
            </a:r>
          </a:p>
          <a:p>
            <a:r>
              <a:rPr dirty="0"/>
              <a:t>Debe tener libre acceso a la información </a:t>
            </a:r>
            <a:r>
              <a:rPr lang="pt-BR" dirty="0" err="1">
                <a:solidFill>
                  <a:srgbClr val="000000"/>
                </a:solidFill>
              </a:rPr>
              <a:t>exhibida</a:t>
            </a:r>
            <a:r>
              <a:rPr lang="pt-BR" dirty="0">
                <a:solidFill>
                  <a:srgbClr val="000000"/>
                </a:solidFill>
              </a:rPr>
              <a:t>/publicada</a:t>
            </a:r>
          </a:p>
          <a:p>
            <a:endParaRPr lang="es-US" dirty="0"/>
          </a:p>
          <a:p>
            <a:endParaRPr lang="es-US" dirty="0"/>
          </a:p>
          <a:p>
            <a:endParaRPr lang="es-US" dirty="0"/>
          </a:p>
          <a:p>
            <a:endParaRPr lang="es-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83118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Tareas de los </a:t>
            </a:r>
            <a:r>
              <a:rPr dirty="0" err="1"/>
              <a:t>trabajadores</a:t>
            </a:r>
            <a:r>
              <a:rPr dirty="0"/>
              <a:t> </a:t>
            </a:r>
            <a:r>
              <a:rPr lang="es-ES" dirty="0"/>
              <a:t/>
            </a:r>
            <a:br>
              <a:rPr lang="es-ES" dirty="0"/>
            </a:br>
            <a:r>
              <a:rPr dirty="0"/>
              <a:t>de entrada temprana</a:t>
            </a:r>
          </a:p>
        </p:txBody>
      </p:sp>
      <p:sp>
        <p:nvSpPr>
          <p:cNvPr id="6" name="Content Placeholder 5"/>
          <p:cNvSpPr>
            <a:spLocks noGrp="1"/>
          </p:cNvSpPr>
          <p:nvPr>
            <p:ph idx="1"/>
          </p:nvPr>
        </p:nvSpPr>
        <p:spPr>
          <a:xfrm>
            <a:off x="5565912" y="2024078"/>
            <a:ext cx="6168888" cy="4351338"/>
          </a:xfrm>
        </p:spPr>
        <p:txBody>
          <a:bodyPr/>
          <a:lstStyle/>
          <a:p>
            <a:r>
              <a:rPr dirty="0"/>
              <a:t>Ingresan a un campo tratado </a:t>
            </a:r>
            <a:r>
              <a:rPr dirty="0" err="1"/>
              <a:t>durante</a:t>
            </a:r>
            <a:r>
              <a:rPr dirty="0"/>
              <a:t> </a:t>
            </a:r>
            <a:r>
              <a:rPr lang="es-ES" dirty="0"/>
              <a:t/>
            </a:r>
            <a:br>
              <a:rPr lang="es-ES" dirty="0"/>
            </a:br>
            <a:r>
              <a:rPr dirty="0"/>
              <a:t>el intervalo de entrada restringida (REI)</a:t>
            </a:r>
          </a:p>
          <a:p>
            <a:r>
              <a:rPr lang="es-ES_tradnl" dirty="0">
                <a:solidFill>
                  <a:srgbClr val="000000"/>
                </a:solidFill>
              </a:rPr>
              <a:t>Requieren de capacitación </a:t>
            </a:r>
            <a:r>
              <a:rPr lang="es-ES_tradnl" dirty="0"/>
              <a:t>y protecciones adicionales específicas de entrada temprana antes de ingresar a un campo tratado</a:t>
            </a:r>
          </a:p>
          <a:p>
            <a:r>
              <a:rPr dirty="0"/>
              <a:t>Deben tener al menos 18 años de edad</a:t>
            </a:r>
          </a:p>
          <a:p>
            <a:r>
              <a:rPr dirty="0"/>
              <a:t>NO MANIPULAN PESTICIDAS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254" y="2041417"/>
            <a:ext cx="4450466" cy="3554276"/>
          </a:xfrm>
          <a:prstGeom prst="rect">
            <a:avLst/>
          </a:prstGeom>
        </p:spPr>
      </p:pic>
      <p:sp>
        <p:nvSpPr>
          <p:cNvPr id="12" name="TextBox 11"/>
          <p:cNvSpPr txBox="1"/>
          <p:nvPr/>
        </p:nvSpPr>
        <p:spPr>
          <a:xfrm>
            <a:off x="0" y="6476943"/>
            <a:ext cx="7384026" cy="369332"/>
          </a:xfrm>
          <a:prstGeom prst="rect">
            <a:avLst/>
          </a:prstGeom>
          <a:noFill/>
        </p:spPr>
        <p:txBody>
          <a:bodyPr wrap="square" rtlCol="0">
            <a:spAutoFit/>
          </a:bodyPr>
          <a:lstStyle/>
          <a:p>
            <a:r>
              <a:rPr lang="en-US" dirty="0">
                <a:solidFill>
                  <a:prstClr val="black"/>
                </a:solidFill>
              </a:rPr>
              <a:t>Foto cortesía de: Betsy Buffington, Universidad Estatal de Iowa</a:t>
            </a:r>
          </a:p>
        </p:txBody>
      </p:sp>
    </p:spTree>
    <p:extLst>
      <p:ext uri="{BB962C8B-B14F-4D97-AF65-F5344CB8AC3E}">
        <p14:creationId xmlns:p14="http://schemas.microsoft.com/office/powerpoint/2010/main" val="4875327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Responsabilidades del </a:t>
            </a:r>
            <a:r>
              <a:rPr dirty="0" err="1"/>
              <a:t>empleador</a:t>
            </a:r>
            <a:r>
              <a:rPr dirty="0"/>
              <a:t> </a:t>
            </a:r>
            <a:r>
              <a:rPr lang="es-ES" dirty="0"/>
              <a:t/>
            </a:r>
            <a:br>
              <a:rPr lang="es-ES" dirty="0"/>
            </a:br>
            <a:r>
              <a:rPr dirty="0" err="1"/>
              <a:t>conforme</a:t>
            </a:r>
            <a:r>
              <a:rPr dirty="0"/>
              <a:t> al WPS</a:t>
            </a:r>
          </a:p>
        </p:txBody>
      </p:sp>
      <p:sp>
        <p:nvSpPr>
          <p:cNvPr id="3" name="Content Placeholder 2"/>
          <p:cNvSpPr>
            <a:spLocks noGrp="1"/>
          </p:cNvSpPr>
          <p:nvPr>
            <p:ph idx="1"/>
          </p:nvPr>
        </p:nvSpPr>
        <p:spPr>
          <a:xfrm>
            <a:off x="838200" y="1600200"/>
            <a:ext cx="10515600" cy="4917827"/>
          </a:xfrm>
        </p:spPr>
        <p:txBody>
          <a:bodyPr>
            <a:normAutofit/>
          </a:bodyPr>
          <a:lstStyle/>
          <a:p>
            <a:pPr marL="514350" indent="-514350">
              <a:buFont typeface="+mj-lt"/>
              <a:buAutoNum type="arabicPeriod" startAt="5"/>
            </a:pPr>
            <a:r>
              <a:rPr dirty="0"/>
              <a:t>El exhibidor de información sobre seguridad en la ubicación central y en algunos lugares con suministros para lavarse (suministros de descontaminación) es un recordatorio de los pasos que puede seguir para reducir las exposiciones. Tiene el nombre y la dirección de un centro médico cercano, en el caso de una emergencia donde se sienta enfermo por un pesticida. En el caso de que necesite informar una infracción relacionada con un pesticida, la información de contacto para la ejecución se encuentra en el exhibidor</a:t>
            </a:r>
          </a:p>
          <a:p>
            <a:pPr lvl="0"/>
            <a:endParaRPr lang="es-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688737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Responsabilidades del </a:t>
            </a:r>
            <a:r>
              <a:rPr dirty="0" err="1"/>
              <a:t>empleador</a:t>
            </a:r>
            <a:r>
              <a:rPr dirty="0"/>
              <a:t> </a:t>
            </a:r>
            <a:r>
              <a:rPr lang="es-ES" dirty="0"/>
              <a:t/>
            </a:r>
            <a:br>
              <a:rPr lang="es-ES" dirty="0"/>
            </a:br>
            <a:r>
              <a:rPr dirty="0" err="1"/>
              <a:t>conforme</a:t>
            </a:r>
            <a:r>
              <a:rPr dirty="0"/>
              <a:t> al WPS</a:t>
            </a:r>
          </a:p>
        </p:txBody>
      </p:sp>
      <p:sp>
        <p:nvSpPr>
          <p:cNvPr id="3" name="Content Placeholder 2"/>
          <p:cNvSpPr>
            <a:spLocks noGrp="1"/>
          </p:cNvSpPr>
          <p:nvPr>
            <p:ph idx="1"/>
          </p:nvPr>
        </p:nvSpPr>
        <p:spPr>
          <a:xfrm>
            <a:off x="838199" y="1600200"/>
            <a:ext cx="10639425" cy="4917827"/>
          </a:xfrm>
        </p:spPr>
        <p:txBody>
          <a:bodyPr>
            <a:normAutofit/>
          </a:bodyPr>
          <a:lstStyle/>
          <a:p>
            <a:pPr marL="514350" lvl="0" indent="-514350">
              <a:buFont typeface="+mj-lt"/>
              <a:buAutoNum type="arabicPeriod" startAt="6"/>
            </a:pPr>
            <a:r>
              <a:rPr dirty="0"/>
              <a:t>El empleador debe proveer agua, jabón y toallas cerca de donde usted está trabajando para que pueda lavarse cuando salga del área de trabajo. Si existe una exposición accidental como un derrame, </a:t>
            </a:r>
            <a:r>
              <a:rPr lang="es-ES" dirty="0"/>
              <a:t/>
            </a:r>
            <a:br>
              <a:rPr lang="es-ES" dirty="0"/>
            </a:br>
            <a:r>
              <a:rPr dirty="0"/>
              <a:t>los suministros pueden usarse en una emergencia para quitar los </a:t>
            </a:r>
            <a:r>
              <a:rPr spc="-40" dirty="0"/>
              <a:t>pesticidas y reducir el efecto. Si está usando productos que </a:t>
            </a:r>
            <a:r>
              <a:rPr spc="-40" dirty="0" err="1"/>
              <a:t>requieren</a:t>
            </a:r>
            <a:r>
              <a:rPr spc="-40" dirty="0"/>
              <a:t> </a:t>
            </a:r>
            <a:r>
              <a:rPr lang="es-ES" dirty="0"/>
              <a:t/>
            </a:r>
            <a:br>
              <a:rPr lang="es-ES" dirty="0"/>
            </a:br>
            <a:r>
              <a:rPr dirty="0" err="1"/>
              <a:t>protección</a:t>
            </a:r>
            <a:r>
              <a:rPr dirty="0"/>
              <a:t> en los ojos, o están bajo presión, también debe tener acceso al agua para enjuagarse los ojos en caso de emergencia </a:t>
            </a:r>
          </a:p>
          <a:p>
            <a:pPr lvl="0"/>
            <a:endParaRPr lang="es-US" dirty="0"/>
          </a:p>
          <a:p>
            <a:pPr lvl="0"/>
            <a:endParaRPr lang="es-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7563457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t/>
            </a:r>
            <a:br>
              <a:rPr dirty="0"/>
            </a:br>
            <a:r>
              <a:rPr dirty="0"/>
              <a:t>Suministros de </a:t>
            </a:r>
            <a:r>
              <a:rPr dirty="0" err="1"/>
              <a:t>descontaminación</a:t>
            </a:r>
            <a:r>
              <a:rPr dirty="0"/>
              <a:t> </a:t>
            </a:r>
            <a:r>
              <a:rPr lang="es-ES" dirty="0"/>
              <a:t/>
            </a:r>
            <a:br>
              <a:rPr lang="es-ES" dirty="0"/>
            </a:br>
            <a:r>
              <a:rPr dirty="0"/>
              <a:t>para trabajadores agrícolas</a:t>
            </a:r>
            <a:br>
              <a:rPr dirty="0"/>
            </a:br>
            <a:endParaRPr lang="es-US" dirty="0"/>
          </a:p>
        </p:txBody>
      </p:sp>
      <p:sp>
        <p:nvSpPr>
          <p:cNvPr id="12" name="Content Placeholder 2"/>
          <p:cNvSpPr>
            <a:spLocks noGrp="1"/>
          </p:cNvSpPr>
          <p:nvPr>
            <p:ph idx="1"/>
          </p:nvPr>
        </p:nvSpPr>
        <p:spPr>
          <a:xfrm>
            <a:off x="838200" y="1825625"/>
            <a:ext cx="5659195" cy="4351338"/>
          </a:xfrm>
        </p:spPr>
        <p:txBody>
          <a:bodyPr/>
          <a:lstStyle/>
          <a:p>
            <a:endParaRPr lang="es-US" dirty="0"/>
          </a:p>
          <a:p>
            <a:r>
              <a:rPr dirty="0"/>
              <a:t>Agua</a:t>
            </a:r>
          </a:p>
          <a:p>
            <a:r>
              <a:rPr dirty="0"/>
              <a:t>Jabón</a:t>
            </a:r>
          </a:p>
          <a:p>
            <a:r>
              <a:rPr dirty="0"/>
              <a:t>Toallas de un solo uso</a:t>
            </a:r>
          </a:p>
          <a:p>
            <a:endParaRPr lang="es-US" dirty="0"/>
          </a:p>
          <a:p>
            <a:endParaRPr lang="es-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1352550" y="6462169"/>
            <a:ext cx="10839451" cy="369332"/>
          </a:xfrm>
          <a:prstGeom prst="rect">
            <a:avLst/>
          </a:prstGeom>
          <a:noFill/>
        </p:spPr>
        <p:txBody>
          <a:bodyPr wrap="square" rtlCol="0">
            <a:spAutoFit/>
          </a:bodyPr>
          <a:lstStyle/>
          <a:p>
            <a:pPr algn="r"/>
            <a:r>
              <a:rPr lang="en-US" dirty="0">
                <a:solidFill>
                  <a:prstClr val="black"/>
                </a:solidFill>
              </a:rPr>
              <a:t>Foto cortesía de: Ed Crow, Programa de educación sobre pesticidas de la Universidad Estatal de Pensilvania</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75827" y="1650010"/>
            <a:ext cx="5316173" cy="4852837"/>
          </a:xfrm>
          <a:prstGeom prst="rect">
            <a:avLst/>
          </a:prstGeom>
        </p:spPr>
      </p:pic>
    </p:spTree>
    <p:extLst>
      <p:ext uri="{BB962C8B-B14F-4D97-AF65-F5344CB8AC3E}">
        <p14:creationId xmlns:p14="http://schemas.microsoft.com/office/powerpoint/2010/main" val="29755053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t/>
            </a:r>
            <a:br>
              <a:rPr dirty="0"/>
            </a:br>
            <a:r>
              <a:rPr dirty="0"/>
              <a:t>Suministros de </a:t>
            </a:r>
            <a:r>
              <a:rPr dirty="0" err="1"/>
              <a:t>descontaminación</a:t>
            </a:r>
            <a:r>
              <a:rPr dirty="0"/>
              <a:t> </a:t>
            </a:r>
            <a:r>
              <a:rPr lang="es-ES" dirty="0"/>
              <a:t/>
            </a:r>
            <a:br>
              <a:rPr lang="es-ES" dirty="0"/>
            </a:br>
            <a:r>
              <a:rPr dirty="0"/>
              <a:t>para manipuladores de pesticidas</a:t>
            </a:r>
            <a:br>
              <a:rPr dirty="0"/>
            </a:br>
            <a:endParaRPr lang="es-US" dirty="0"/>
          </a:p>
        </p:txBody>
      </p:sp>
      <p:sp>
        <p:nvSpPr>
          <p:cNvPr id="5" name="Content Placeholder 4"/>
          <p:cNvSpPr>
            <a:spLocks noGrp="1"/>
          </p:cNvSpPr>
          <p:nvPr>
            <p:ph idx="1"/>
          </p:nvPr>
        </p:nvSpPr>
        <p:spPr>
          <a:xfrm>
            <a:off x="838200" y="1825624"/>
            <a:ext cx="10515600" cy="2395855"/>
          </a:xfrm>
        </p:spPr>
        <p:txBody>
          <a:bodyPr>
            <a:normAutofit/>
          </a:bodyPr>
          <a:lstStyle/>
          <a:p>
            <a:r>
              <a:rPr dirty="0"/>
              <a:t>Agua</a:t>
            </a:r>
          </a:p>
          <a:p>
            <a:r>
              <a:rPr dirty="0"/>
              <a:t>Jabón</a:t>
            </a:r>
          </a:p>
          <a:p>
            <a:r>
              <a:rPr lang="es-ES_tradnl" dirty="0"/>
              <a:t>Toallas </a:t>
            </a:r>
            <a:r>
              <a:rPr lang="es-ES_tradnl" dirty="0">
                <a:solidFill>
                  <a:srgbClr val="000000"/>
                </a:solidFill>
              </a:rPr>
              <a:t>desechables</a:t>
            </a:r>
          </a:p>
          <a:p>
            <a:r>
              <a:rPr dirty="0"/>
              <a:t>Ropa limpia para cambiarse en caso de que la ropa o el PPE </a:t>
            </a:r>
            <a:r>
              <a:rPr lang="es-ES" dirty="0"/>
              <a:t/>
            </a:r>
            <a:br>
              <a:rPr lang="es-ES" dirty="0"/>
            </a:br>
            <a:r>
              <a:rPr dirty="0"/>
              <a:t>del manipulador se contaminen</a:t>
            </a:r>
          </a:p>
          <a:p>
            <a:endParaRPr lang="es-US" dirty="0"/>
          </a:p>
          <a:p>
            <a:endParaRPr lang="es-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Content Placeholder 2"/>
          <p:cNvSpPr txBox="1">
            <a:spLocks/>
          </p:cNvSpPr>
          <p:nvPr/>
        </p:nvSpPr>
        <p:spPr>
          <a:xfrm>
            <a:off x="562049" y="5156356"/>
            <a:ext cx="11067901" cy="9484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lnSpc>
                <a:spcPct val="110000"/>
              </a:lnSpc>
              <a:buNone/>
            </a:pPr>
            <a:r>
              <a:rPr lang="en-US" sz="2200" dirty="0">
                <a:solidFill>
                  <a:prstClr val="black"/>
                </a:solidFill>
              </a:rPr>
              <a:t>Los suministros de descontaminación deben </a:t>
            </a:r>
            <a:r>
              <a:rPr lang="en-US" sz="2200" dirty="0" err="1">
                <a:solidFill>
                  <a:prstClr val="black"/>
                </a:solidFill>
              </a:rPr>
              <a:t>encontrarse</a:t>
            </a:r>
            <a:r>
              <a:rPr lang="en-US" sz="2200" dirty="0">
                <a:solidFill>
                  <a:prstClr val="black"/>
                </a:solidFill>
              </a:rPr>
              <a:t> </a:t>
            </a:r>
            <a:r>
              <a:rPr lang="en-US" sz="2200" dirty="0" err="1">
                <a:solidFill>
                  <a:srgbClr val="000000"/>
                </a:solidFill>
              </a:rPr>
              <a:t>dentro</a:t>
            </a:r>
            <a:r>
              <a:rPr lang="en-US" sz="2200" dirty="0">
                <a:solidFill>
                  <a:srgbClr val="000000"/>
                </a:solidFill>
              </a:rPr>
              <a:t> de un </a:t>
            </a:r>
            <a:r>
              <a:rPr lang="en-US" sz="2200" dirty="0" err="1">
                <a:solidFill>
                  <a:srgbClr val="000000"/>
                </a:solidFill>
              </a:rPr>
              <a:t>cuarto</a:t>
            </a:r>
            <a:r>
              <a:rPr lang="en-US" sz="2200" dirty="0">
                <a:solidFill>
                  <a:srgbClr val="000000"/>
                </a:solidFill>
              </a:rPr>
              <a:t> </a:t>
            </a:r>
            <a:r>
              <a:rPr lang="en-US" sz="2200" dirty="0">
                <a:solidFill>
                  <a:prstClr val="black"/>
                </a:solidFill>
              </a:rPr>
              <a:t>de milla de distancia del manipulador de pesticidas, en el sitio de mezclado y carga, y en el sitio donde se quita el PPE</a:t>
            </a:r>
          </a:p>
        </p:txBody>
      </p:sp>
    </p:spTree>
    <p:extLst>
      <p:ext uri="{BB962C8B-B14F-4D97-AF65-F5344CB8AC3E}">
        <p14:creationId xmlns:p14="http://schemas.microsoft.com/office/powerpoint/2010/main" val="30573794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rmAutofit fontScale="90000"/>
          </a:bodyPr>
          <a:lstStyle/>
          <a:p>
            <a:r>
              <a:rPr dirty="0"/>
              <a:t/>
            </a:r>
            <a:br>
              <a:rPr dirty="0"/>
            </a:br>
            <a:r>
              <a:rPr dirty="0"/>
              <a:t>Suministros de </a:t>
            </a:r>
            <a:r>
              <a:rPr dirty="0" err="1"/>
              <a:t>descontaminación</a:t>
            </a:r>
            <a:r>
              <a:rPr dirty="0"/>
              <a:t> </a:t>
            </a:r>
            <a:r>
              <a:rPr lang="es-ES" dirty="0"/>
              <a:t/>
            </a:r>
            <a:br>
              <a:rPr lang="es-ES" dirty="0"/>
            </a:br>
            <a:r>
              <a:rPr dirty="0"/>
              <a:t>para manipuladores de pesticidas</a:t>
            </a:r>
            <a:br>
              <a:rPr dirty="0"/>
            </a:br>
            <a:endParaRPr lang="es-US" dirty="0"/>
          </a:p>
        </p:txBody>
      </p:sp>
      <p:sp>
        <p:nvSpPr>
          <p:cNvPr id="3" name="Content Placeholder 2"/>
          <p:cNvSpPr>
            <a:spLocks noGrp="1"/>
          </p:cNvSpPr>
          <p:nvPr>
            <p:ph idx="1"/>
          </p:nvPr>
        </p:nvSpPr>
        <p:spPr>
          <a:xfrm>
            <a:off x="838199" y="1825625"/>
            <a:ext cx="8090916" cy="4351338"/>
          </a:xfrm>
        </p:spPr>
        <p:txBody>
          <a:bodyPr>
            <a:normAutofit fontScale="92500"/>
          </a:bodyPr>
          <a:lstStyle/>
          <a:p>
            <a:r>
              <a:rPr dirty="0"/>
              <a:t>Estación de emergencia para enjuagarse los ojos: </a:t>
            </a:r>
            <a:r>
              <a:rPr lang="es-ES" dirty="0"/>
              <a:t/>
            </a:r>
            <a:br>
              <a:rPr lang="es-ES" dirty="0"/>
            </a:br>
            <a:r>
              <a:rPr dirty="0"/>
              <a:t>Un sistema o contenedor de agua capaz de proveer un chorro suave de agua para enjuagarse el pesticida del ojo</a:t>
            </a:r>
          </a:p>
          <a:p>
            <a:r>
              <a:rPr dirty="0"/>
              <a:t>Ubicado en cualquier lugar donde los manipuladores de pesticidas estén mezclando o cargando un pesticida que requiere gafas protectoras o usando un sistema cerrado bajo presión</a:t>
            </a:r>
          </a:p>
          <a:p>
            <a:r>
              <a:rPr dirty="0"/>
              <a:t>Los aplicadores que usan productos que requieren el uso de gafas protectoras deben tener una pinta de agua a su alcance para un fácil acceso en el caso de una exposición a los ojos</a:t>
            </a:r>
          </a:p>
          <a:p>
            <a:endParaRPr lang="es-US" dirty="0"/>
          </a:p>
        </p:txBody>
      </p:sp>
      <p:sp>
        <p:nvSpPr>
          <p:cNvPr id="45066" name="AutoShape 10" descr="data:image/jpeg;base64,/9j/4AAQSkZJRgABAQAAAQABAAD/2wCEAAkGBw8PDw8PDw8NDw8PDQ8PDw8PDQ8NDQ0PFBEWFhQRFRQYHCggGBomHBQVITEhJSkrLi4uFx8zODMsNzQtLisBCgoKDg0OFxAQGiwkHRwsLCwsLCw3LCwrLDcsLCwsLCwsLi8uLiwsLCwsNywsLCwsLCwuLCwsLCwrLCwsLCwrK//AABEIAOEA4QMBIgACEQEDEQH/xAAbAAEBAAMBAQEAAAAAAAAAAAAAAQMEBQIGB//EADoQAAICAQMCBAUBBwIFBQAAAAABAgMRBBIhBTETIjJBBlFhcYGhIzOCkbHB8BRCUmJy0fEVFlOSsv/EABgBAQEBAQEAAAAAAAAAAAAAAAABAgQD/8QAJhEBAQACAQEGBwAAAAAAAAAAAAECERIxAxQyUYHwBBMhUmGh0f/aAAwDAQACEQMRAD8A/cCkKAAAEKCACggAoAAEAFBG8GOVqX1Aygx+LH5ntPIFBCgQpCgAAABABSFAAEKAAAAAAQoAEKQoEBQBCgAAABgvfK+xibMmo9jFkA2Z9P2/JrM2NM1jjv7gZyFAAAACFAAAAQFAAEKAAAAgAFBCgACAAABQRACkMU7ku3JjlZJ++PsAuXmefweGRxfzb+5NpBT3po85/D+piwFEDfKaaskvfP3MsNQnw+P6FGcEAFBABSAoAAAACAUAACFAEBQAAIBQQADWuuzwn27me14Tf0Oau4Rniz1kw7iqYGUHnePEA9EZ58RFcwPLZ4kz1NmNsDY0t3O19vb6G4clnUreUn80gR7AIFUAAAQoAAAAAABABSAAAUgFAAGLUPyv7HOSOjqV5Wc1hK9GSKMWSpkR7cjw2RsgHrJ7TMaLkK9s8jJMkEaOlR6Y/Y5rZ0dM/JH7f3KRlIUFVAUgFIUgAFAAAACFAEBQAICgAABi1Ppf2PlfivXW6fSytpbU1bSsqCsezet6Saa5Say/mfU6r0M5oSvl6PjrTvKspvrflhFrZfCy5uCVUHBubbdkeXFcfyOlofiTTWU6a2dkKJapLZVZPMlJyjFRbxxzOCWceuPzMus6Fo7nmzTUOXHnjBVWrGMNThiSaajhp8YRoav4M0FkaoquytUtyrdV01JS3wnGTcsuTTrhhvOEsduCH0bnTviCjUWRrh4sZyje1Gde39xf4Nqym1lT/nnJ08nE6X8OV6a2NsLdRLZHURUbHTKL8e7xrG2oJ5389zs5A9pmG/Vwg8S35x/tqsn+qWDJFnO1kIuck5JNpeV12y/28PKeMZWf0JSNp6+Pfba+P/il9fn9if8AqEMrKwnnLcoLbjPdZzk50qYt5345cYpaWUkljlebjDT7mSxRy/32W1nHg0bm18+/t+qCupOXCa93HHt3aOppH5F+f6nz2lszDjG1OLX7SVkuZLu2fQaF+T8ssSM4KCqEKAAAAhQAAAAAhQBAUCFAAhQANfWeh/dHOOhrvT+TnBKuT0YZWxTScoxcntim0t0uXtXzeE3j6GTIRGyFbPLILE1L9HKU5PdHbJx4zZ7Y+Use3sbWff6Gl0/rGm1E7K6LoWSpwrVHP7NttKL475i+PoRSHTeZNyi3JNNqMuc9+7M2m0ih/wAL7Y/Zxil9Vhf5g2ckLo28Xen8x/8A0jq6D0/n+xyb/T3948/xI6fTn5X9/wCxSNspAFUAAAQoAgKAAAEKQoAAgFIUgAFAGtrvT+TmnR1/p/JzJrKks4yms/LKwEr4breut1te6qMZOMtTqNLHanZTTpMyhq3PvF2W1Ril7wm+/OO/L4jjBW22pLTLS6PUUSr81l3+o3RVe3/jc0kl77kX4T6Y9NpqtM6YVqvTV1XS/Z51FygoyszF8xeJcyw+Vwj5Lp+mnbV0fxJyoorudbtkopZ0VVqpk96ceZuzG7h7U/kQfVXfEka5qq2qS1EtRRRXTXZCzdO2G+KlN4UWl6u+OMbsow/+89JGhXWeNCUtVbpI6bYrNVZqKp7ZQhGLany1znHK7HA+LdPpbqb9LWrdPdpqJdWp1dstivkpOM5eLJ7nJ7Vy+2INcJHJ6HrXqus6TUa+UKpUdEr1K8VqqCtkubUnwm/ElJ/ZfIg+80PxTpbdRLSrx46iumd9tVlLrlRCDSkrPZPmPz4kmfCdB6pCvQ6jVT1N+lu6j1RWK6mh3zhUrcuM+UopvxY988PCeGaUev1uHX+pNuNmqlHQ6SG1+KqtuJTlHvBbVDLePNhd8I3bPB2dC6cpRVatjq9ZYnFV2OqvxJx3Z83Lth/1RaI0+7u+K9OtTdpYw1E7qqlOMYVRxqHnbsqbktzz3bxFYbzhPGtoPi6vU1aWVEJRt1dl0YQuaUaYUfvr7HFvMEsdu7klxy18xPWJ39e6nCKj/pNItFpVhJ02OtRccLs1LH/2Zo9B0lUNRoY3Qvs0z6Kq6Y1QnOvXaiVznbV5VzFyk08tJqKy9r5u00/ROi6uzU6OnUTTjPUV1XeGk9tedvCzy08bueeT6Xpr4l9zluclBN7VLEU1DmKeUml9PY6nTn6vujSN0ABQAAQFIBQCAUAAQAoAgAAFIBQABq6/0/k5rOnr/R+TmBK5utr1bnCFTgqpxkrb96hZR2xshte9tZ5bWHh89jaq0MIQjWt2yMYxit8sKMVhL9DPn/PkUzwjLU1HT67NviR8TbzHxP2m1/Nbuxg1XRtNbZC22quyyvHhzsrhZOvnPlck8HSPBOGPkunHfwzpGr06anHVT3aleBT+3lu3bpNRy+ee/fk2F0OjdTLwtPnTJR07enhmiK9oY7HQieicJ7tVrLRQUZQUaVCxuU4xogo2OXqcl2k39T3DT4STlLalhRW2EVHHbEUuPoZkGy8IjFfBbMLCWYcJcepHV6b2l90cnUvy/wAUPz50dfpy4l9zUI2wygrSFBAABQIUhQAAAhQABCgAAAIUhQNbXej8o5h1Nd6H90cthK+X6pCn/V3uU7IWOuiKcaZuaS88nXOLbx4cbE/Ksc8vHGCyvVwhvq1dSzZqbI79TKcZwVqVaW9JRW57H7c8Nn0eq6ZRa3Kdac33nFyrs7Yxvi08NcPnlcPgwR6LWnXtlao12eJGG6LjjxY2qHKyo74Rlw/p24Jo25VWv1+IOOy1S1CalVKi2LolhKuUl2mts5PHDz6uMPpdDv1U4S/1dcKrE60lFylFp01yk8uK53uaxjjGMvualnwvDMHGxeSqFXmqjOUYx2eeDytlvkWJe2XwZ/h/o70kJwdsrlLw9u5YcFGGHHu+HJya+SePYDx1fqOoptjCurfW6uZKm2xwbbzN7WltilnasyecccMww61qNkl4MnYrZRjjTahRnW9NKVdqTXG63YsZ8qlz2bPoInI6l0vUWu2Mb4V12XVXxkna7YOuuCVeFhbXOuMnzym008kGpfrNdJLEJwXnc2qNnhTgk4V5lLzw3JKU+FhvHzWHU26vwoxv1VWmsbueVJZnX4VbhiMXltbrHhZ5XHeLWav4anu3S1OWsLa6d9UoRsjKEZxcsy4qoi+eVB/PjYj8N142zttmnXGtxxVGEoRgowTW325++ecoDz03pVlcnfbd4kpN+WC8mbbK23l894Qx24TznjH2HTvS/v8A2OVXWlGMUuIpJLLeEu3fudXp3of/AFP+iLCNoApVAABCkKABCgAAAAAAAgAoAAhQBr6z0P8AByzpa5+X8nF1erVW3cniWVle2Mf9zOWUxm70Zyumcxw1NcnJRnBuDcZJSWYNNppr25X6HLtsulKUqNVTtk4tVXVtYwsNKWc4f/c19R0yc1ZOej0ttj5jKqyUfEcppT7tc4y8/RdiTOZeG7JqvoH/AJ9TycXTauWngoR0OrUd8nxJ37U+X5n9c8fY6ej1PixctlteJOO22Hhy7LnHy5/Q1tWaJ6Z5Ry9X1itOyp1atyTdb8Ohvvlboy7Pjkg6/wD5ImfLaTTRexbOrtbYLzy2xwsLD47Lvz359u+3oqdRVuVGkhWpN77bdTKT4zt4fL7/AG5GzTvI6nT/AEfxM49N8cqDlFzxyk0+Uuex2dB6F92WWXoRsAAqqAABCkApCgAAAAAAAhQAAAgAAwaz0/lHG1emjYsSzx2aeGjtaxeR/g5ZnLGZTV6JZtyLOjv/AGzT+kk1+qMD6fdH0rn/AJZJHdZ6OTL4Hsr03Hn8uPjb31SN0tsbfBbm4tqMo/u+Fw8+r3+/0MC6t1GFUHZTZO3c42KMdiUecSSw88Y/zB9rrZbabHvjXiuX7SSzGt7Xib+i7/g09NbN27Zammf71+DDCmtslhLjOI5af1x+Ndz8sr79V4fl8jP4h6go1baJuycN1lbg24SUoJwT2rPrfLxxHOD1R17qklY5aWScUvCr4jvbnteZpNcLnhe31R9R1G3URsl4d2jgltey6TjJRSjlvHblv+aPNE9U8p3aKUsdqpS4xKOZNPntlY+vt7O65fff3/TjfNxNDr+oWNK2q2Gd7eI5Sxs2rclz3l7LjBvLSaifqjL+Of8AZs79e7Ed2HJRjux2csctfTOSmb8FL4srffqnDfWuf07p0q5Kc5JvDWFn3+p9Lol5F+f6nLR1tJ6I/bP6nT2XZY9njxxbxknRmBAejSgAAQoAAhQAAAAACFAAhSFAAADxdHMWvmmcc7ZyNfDw5Zfok+/tF/UJWJFPGT0EWWHFxlGMoyTi4ySakn3TXujFDT1xk5xhGMm+ZJYb+5kyArWt0NUpTlKHmmsSalKLksJc4fLwv6k0vTqKnuqprrk8puKw8NptZ/CNrAAAg+w2gdquOEl8kkfP06lTtVcPO0/PJcxgvln5n0SCxSFAUAAEKAABCgAABAABSFAAAgApCgDzOCaaaymeiYA5V3Rveqcof8vEo/yZqz0uqh7V2L6Zg/7nfAHzbusjndRZ/C4yX9jxLX+yqucvaOzGfyfT4I4L5L+QNPnFZcuZ0TivnGXifphGN69dlXdJ+2K8fqz6hoigvkv5AfMxlqJvyUYT95z/ALJGaPR77P3tijF94Vran9G+59DgoGrotDCmO2CS4+RtAAAQAACgAQoAiKAAAAAAAAAAAAAAAAAAAAAAAAAAAAAAAAABGABQAAAAAAAf/9k="/>
          <p:cNvSpPr>
            <a:spLocks noChangeAspect="1" noChangeArrowheads="1"/>
          </p:cNvSpPr>
          <p:nvPr/>
        </p:nvSpPr>
        <p:spPr bwMode="auto">
          <a:xfrm>
            <a:off x="15875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US" dirty="0">
              <a:solidFill>
                <a:prstClr val="black"/>
              </a:solidFill>
            </a:endParaRPr>
          </a:p>
        </p:txBody>
      </p:sp>
      <p:sp>
        <p:nvSpPr>
          <p:cNvPr id="8" name="TextBox 7"/>
          <p:cNvSpPr txBox="1"/>
          <p:nvPr/>
        </p:nvSpPr>
        <p:spPr>
          <a:xfrm>
            <a:off x="1057275" y="6488668"/>
            <a:ext cx="11134725" cy="369332"/>
          </a:xfrm>
          <a:prstGeom prst="rect">
            <a:avLst/>
          </a:prstGeom>
          <a:noFill/>
        </p:spPr>
        <p:txBody>
          <a:bodyPr wrap="square" rtlCol="0">
            <a:spAutoFit/>
          </a:bodyPr>
          <a:lstStyle/>
          <a:p>
            <a:pPr algn="r"/>
            <a:r>
              <a:rPr lang="en-US" dirty="0">
                <a:solidFill>
                  <a:prstClr val="black"/>
                </a:solidFill>
              </a:rPr>
              <a:t>Foto cortesía de: Ed Crow, Programa de educación sobre pesticidas de la Universidad Estatal de Pensilvania</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29115" y="926934"/>
            <a:ext cx="3262885" cy="5561734"/>
          </a:xfrm>
          <a:prstGeom prst="rect">
            <a:avLst/>
          </a:prstGeom>
        </p:spPr>
      </p:pic>
    </p:spTree>
    <p:extLst>
      <p:ext uri="{BB962C8B-B14F-4D97-AF65-F5344CB8AC3E}">
        <p14:creationId xmlns:p14="http://schemas.microsoft.com/office/powerpoint/2010/main" val="5014514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Responsabilidades del </a:t>
            </a:r>
            <a:r>
              <a:rPr dirty="0" err="1"/>
              <a:t>empleador</a:t>
            </a:r>
            <a:r>
              <a:rPr dirty="0"/>
              <a:t> </a:t>
            </a:r>
            <a:r>
              <a:rPr lang="es-ES" dirty="0"/>
              <a:t/>
            </a:r>
            <a:br>
              <a:rPr lang="es-ES" dirty="0"/>
            </a:br>
            <a:r>
              <a:rPr dirty="0" err="1"/>
              <a:t>conforme</a:t>
            </a:r>
            <a:r>
              <a:rPr dirty="0"/>
              <a:t> al WPS</a:t>
            </a:r>
          </a:p>
        </p:txBody>
      </p:sp>
      <p:sp>
        <p:nvSpPr>
          <p:cNvPr id="3" name="Content Placeholder 2"/>
          <p:cNvSpPr>
            <a:spLocks noGrp="1"/>
          </p:cNvSpPr>
          <p:nvPr>
            <p:ph idx="1"/>
          </p:nvPr>
        </p:nvSpPr>
        <p:spPr/>
        <p:txBody>
          <a:bodyPr>
            <a:normAutofit/>
          </a:bodyPr>
          <a:lstStyle/>
          <a:p>
            <a:pPr marL="514350" indent="-514350">
              <a:buFont typeface="+mj-lt"/>
              <a:buAutoNum type="arabicPeriod" startAt="7"/>
            </a:pPr>
            <a:r>
              <a:rPr dirty="0"/>
              <a:t>Si se siente enfermo, y es posible que sea por los pesticidas, el empleador tiene que saberlo para que pueda asegurarse de </a:t>
            </a:r>
            <a:r>
              <a:rPr dirty="0" err="1"/>
              <a:t>que</a:t>
            </a:r>
            <a:r>
              <a:rPr dirty="0"/>
              <a:t> </a:t>
            </a:r>
            <a:r>
              <a:rPr lang="es-ES" dirty="0"/>
              <a:t/>
            </a:r>
            <a:br>
              <a:rPr lang="es-ES" dirty="0"/>
            </a:br>
            <a:r>
              <a:rPr dirty="0"/>
              <a:t>lo lleven a un centro médico y proporcionarle al personal médico información sobre la exposición</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3343620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7401"/>
            <a:ext cx="10515600" cy="1325563"/>
          </a:xfrm>
        </p:spPr>
        <p:txBody>
          <a:bodyPr/>
          <a:lstStyle/>
          <a:p>
            <a:r>
              <a:rPr dirty="0"/>
              <a:t>Proporcione asistencia médica de emergencia</a:t>
            </a:r>
          </a:p>
        </p:txBody>
      </p:sp>
      <p:sp>
        <p:nvSpPr>
          <p:cNvPr id="6" name="Content Placeholder 5"/>
          <p:cNvSpPr>
            <a:spLocks noGrp="1"/>
          </p:cNvSpPr>
          <p:nvPr>
            <p:ph idx="1"/>
          </p:nvPr>
        </p:nvSpPr>
        <p:spPr/>
        <p:txBody>
          <a:bodyPr/>
          <a:lstStyle/>
          <a:p>
            <a:r>
              <a:rPr dirty="0"/>
              <a:t>Si se siente enfermo y es razonable pensar que es por causa </a:t>
            </a:r>
            <a:r>
              <a:rPr lang="es-ES" dirty="0"/>
              <a:t/>
            </a:r>
            <a:br>
              <a:rPr lang="es-ES" dirty="0"/>
            </a:br>
            <a:r>
              <a:rPr dirty="0"/>
              <a:t>de pesticidas, debe hacer lo siguiente:</a:t>
            </a:r>
          </a:p>
          <a:p>
            <a:pPr lvl="1"/>
            <a:r>
              <a:rPr lang="en-US" sz="2800" dirty="0"/>
              <a:t>Informar a su empleador, quien debe posibilitar el traslado a un centro médico </a:t>
            </a:r>
          </a:p>
          <a:p>
            <a:pPr lvl="1"/>
            <a:r>
              <a:rPr lang="en-US" sz="2800" dirty="0"/>
              <a:t>Recibir primeros auxilios, si hay tiempo, pero no se demore en ver al personal médico</a:t>
            </a:r>
          </a:p>
          <a:p>
            <a:pPr lvl="1"/>
            <a:r>
              <a:rPr lang="en-US" sz="2800" dirty="0"/>
              <a:t>El empleador debe proporcionarle esta información al personal médico: la hoja de datos de seguridad con respecto al producto, </a:t>
            </a:r>
            <a:br>
              <a:rPr lang="en-US" sz="2800" dirty="0"/>
            </a:br>
            <a:r>
              <a:rPr lang="en-US" sz="2800" dirty="0"/>
              <a:t>el nombre del producto, su número de registro e ingredientes </a:t>
            </a:r>
            <a:r>
              <a:rPr lang="en-US" sz="2800" spc="-40" dirty="0"/>
              <a:t>activos, y las circunstancias de uso del producto y de la exposición </a:t>
            </a:r>
            <a:endParaRPr lang="es-US" altLang="en-US" sz="2800" spc="-40" dirty="0"/>
          </a:p>
          <a:p>
            <a:endParaRPr lang="es-US" spc="-40"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5613549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Responsabilidades del </a:t>
            </a:r>
            <a:r>
              <a:rPr dirty="0" err="1"/>
              <a:t>empleador</a:t>
            </a:r>
            <a:r>
              <a:rPr dirty="0"/>
              <a:t> </a:t>
            </a:r>
            <a:r>
              <a:rPr lang="es-ES" dirty="0"/>
              <a:t/>
            </a:r>
            <a:br>
              <a:rPr lang="es-ES" dirty="0"/>
            </a:br>
            <a:r>
              <a:rPr dirty="0" err="1"/>
              <a:t>conforme</a:t>
            </a:r>
            <a:r>
              <a:rPr dirty="0"/>
              <a:t> al WPS</a:t>
            </a:r>
          </a:p>
        </p:txBody>
      </p:sp>
      <p:sp>
        <p:nvSpPr>
          <p:cNvPr id="3" name="Content Placeholder 2"/>
          <p:cNvSpPr>
            <a:spLocks noGrp="1"/>
          </p:cNvSpPr>
          <p:nvPr>
            <p:ph idx="1"/>
          </p:nvPr>
        </p:nvSpPr>
        <p:spPr/>
        <p:txBody>
          <a:bodyPr>
            <a:normAutofit/>
          </a:bodyPr>
          <a:lstStyle/>
          <a:p>
            <a:pPr marL="514350" lvl="0" indent="-514350">
              <a:buFont typeface="+mj-lt"/>
              <a:buAutoNum type="arabicPeriod" startAt="8"/>
            </a:pPr>
            <a:r>
              <a:rPr dirty="0"/>
              <a:t>El empleador debe notificarles a los trabajadores las restricciones de las áreas donde se están llevando a cabo aplicaciones y donde un REI se encuentra vigente Estas notificaciones pueden ser en forma de advertencias orales o señales de advertencia exhibidas que se encontrarán en las zonas circundantes del área tratada.  </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793822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32371" cy="1325563"/>
          </a:xfrm>
        </p:spPr>
        <p:txBody>
          <a:bodyPr>
            <a:normAutofit/>
          </a:bodyPr>
          <a:lstStyle/>
          <a:p>
            <a:r>
              <a:rPr lang="en-US" sz="4000" dirty="0"/>
              <a:t>Reconozca y comprenda el </a:t>
            </a:r>
            <a:r>
              <a:rPr lang="en-US" sz="4000" dirty="0" err="1"/>
              <a:t>significado</a:t>
            </a:r>
            <a:r>
              <a:rPr lang="en-US" sz="4000" dirty="0"/>
              <a:t> </a:t>
            </a:r>
            <a:br>
              <a:rPr lang="en-US" sz="4000" dirty="0"/>
            </a:br>
            <a:r>
              <a:rPr lang="en-US" sz="4000" dirty="0"/>
              <a:t>de las señales de advertencia exhibidas</a:t>
            </a:r>
          </a:p>
        </p:txBody>
      </p:sp>
      <p:sp>
        <p:nvSpPr>
          <p:cNvPr id="3" name="Content Placeholder 2"/>
          <p:cNvSpPr>
            <a:spLocks noGrp="1"/>
          </p:cNvSpPr>
          <p:nvPr>
            <p:ph idx="1"/>
          </p:nvPr>
        </p:nvSpPr>
        <p:spPr>
          <a:xfrm>
            <a:off x="838200" y="2193673"/>
            <a:ext cx="5405846" cy="3983290"/>
          </a:xfrm>
        </p:spPr>
        <p:txBody>
          <a:bodyPr/>
          <a:lstStyle/>
          <a:p>
            <a:r>
              <a:rPr lang="en-US" altLang="es-MX" dirty="0"/>
              <a:t>Si ve esta señal, o una similar, </a:t>
            </a:r>
            <a:br>
              <a:rPr lang="en-US" altLang="es-MX" dirty="0"/>
            </a:br>
            <a:r>
              <a:rPr lang="en-US" altLang="es-MX" dirty="0"/>
              <a:t>no entre </a:t>
            </a:r>
          </a:p>
          <a:p>
            <a:r>
              <a:rPr lang="en-US" altLang="es-MX" dirty="0"/>
              <a:t>Esta señal significa que puede haber pesticidas o residuos de pesticidas presentes en el área</a:t>
            </a:r>
          </a:p>
          <a:p>
            <a:r>
              <a:rPr lang="en-US" altLang="es-MX" dirty="0"/>
              <a:t>Debe recibir capacitación y </a:t>
            </a:r>
            <a:r>
              <a:rPr lang="en-US" altLang="es-MX" dirty="0">
                <a:solidFill>
                  <a:srgbClr val="000000"/>
                </a:solidFill>
              </a:rPr>
              <a:t>protección especial para </a:t>
            </a:r>
            <a:r>
              <a:rPr lang="en-US" altLang="es-MX" dirty="0" err="1">
                <a:solidFill>
                  <a:srgbClr val="000000"/>
                </a:solidFill>
              </a:rPr>
              <a:t>ingresar</a:t>
            </a:r>
            <a:r>
              <a:rPr lang="en-US" altLang="es-MX" dirty="0">
                <a:solidFill>
                  <a:srgbClr val="000000"/>
                </a:solidFill>
              </a:rPr>
              <a:t> en </a:t>
            </a:r>
            <a:r>
              <a:rPr lang="en-US" altLang="es-MX" dirty="0" err="1">
                <a:solidFill>
                  <a:srgbClr val="000000"/>
                </a:solidFill>
              </a:rPr>
              <a:t>estas</a:t>
            </a:r>
            <a:r>
              <a:rPr lang="en-US" altLang="es-MX" dirty="0">
                <a:solidFill>
                  <a:srgbClr val="000000"/>
                </a:solidFill>
              </a:rPr>
              <a:t> </a:t>
            </a:r>
            <a:r>
              <a:rPr lang="en-US" altLang="es-MX" dirty="0" err="1"/>
              <a:t>áreas</a:t>
            </a:r>
            <a:endParaRPr lang="en-US" altLang="es-MX"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6875417" y="6488668"/>
            <a:ext cx="5316583" cy="369332"/>
          </a:xfrm>
          <a:prstGeom prst="rect">
            <a:avLst/>
          </a:prstGeom>
          <a:noFill/>
        </p:spPr>
        <p:txBody>
          <a:bodyPr wrap="square" rtlCol="0">
            <a:spAutoFit/>
          </a:bodyPr>
          <a:lstStyle/>
          <a:p>
            <a:pPr algn="r"/>
            <a:r>
              <a:rPr lang="en-US" dirty="0">
                <a:solidFill>
                  <a:prstClr val="black"/>
                </a:solidFill>
              </a:rPr>
              <a:t>Foto cortesía de: Chazzbo Media</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9736" y="2193673"/>
            <a:ext cx="4810161" cy="3615241"/>
          </a:xfrm>
          <a:prstGeom prst="rect">
            <a:avLst/>
          </a:prstGeom>
        </p:spPr>
      </p:pic>
    </p:spTree>
    <p:extLst>
      <p:ext uri="{BB962C8B-B14F-4D97-AF65-F5344CB8AC3E}">
        <p14:creationId xmlns:p14="http://schemas.microsoft.com/office/powerpoint/2010/main" val="35367964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134350" cy="1325563"/>
          </a:xfrm>
        </p:spPr>
        <p:txBody>
          <a:bodyPr>
            <a:noAutofit/>
          </a:bodyPr>
          <a:lstStyle/>
          <a:p>
            <a:r>
              <a:rPr lang="en-US" sz="4000" dirty="0"/>
              <a:t>Siga las instrucciones y/o </a:t>
            </a:r>
            <a:r>
              <a:rPr lang="en-US" sz="4000" dirty="0" err="1"/>
              <a:t>señales</a:t>
            </a:r>
            <a:r>
              <a:rPr lang="en-US" sz="4000" dirty="0"/>
              <a:t> </a:t>
            </a:r>
            <a:br>
              <a:rPr lang="en-US" sz="4000" dirty="0"/>
            </a:br>
            <a:r>
              <a:rPr lang="en-US" sz="4000" dirty="0" err="1"/>
              <a:t>sobre</a:t>
            </a:r>
            <a:r>
              <a:rPr lang="en-US" sz="4000" dirty="0"/>
              <a:t> mantenerse alejado de las áreas tratadas con pesticidas</a:t>
            </a:r>
          </a:p>
        </p:txBody>
      </p:sp>
      <p:sp>
        <p:nvSpPr>
          <p:cNvPr id="6" name="Content Placeholder 5"/>
          <p:cNvSpPr>
            <a:spLocks noGrp="1"/>
          </p:cNvSpPr>
          <p:nvPr>
            <p:ph idx="1"/>
          </p:nvPr>
        </p:nvSpPr>
        <p:spPr>
          <a:xfrm>
            <a:off x="800099" y="1933575"/>
            <a:ext cx="10967465" cy="4092240"/>
          </a:xfrm>
        </p:spPr>
        <p:txBody>
          <a:bodyPr>
            <a:normAutofit/>
          </a:bodyPr>
          <a:lstStyle/>
          <a:p>
            <a:r>
              <a:rPr sz="2400" dirty="0">
                <a:solidFill>
                  <a:srgbClr val="000000"/>
                </a:solidFill>
              </a:rPr>
              <a:t>El empleador debe notificarles a los trabajadores las restricciones de las áreas donde se están llevando a cabo aplicaciones y donde un REI se encuentra vigente  </a:t>
            </a:r>
          </a:p>
          <a:p>
            <a:r>
              <a:rPr lang="es-ES_tradnl" sz="2400" dirty="0">
                <a:solidFill>
                  <a:srgbClr val="000000"/>
                </a:solidFill>
              </a:rPr>
              <a:t>Las notificaciones pueden ser en forma de advertencias orales o señales de advertencia exhibidas que se encontrarán en las zonas circundantes del área tratada </a:t>
            </a:r>
          </a:p>
          <a:p>
            <a:endParaRPr lang="es-US" sz="24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96595" y="6518028"/>
            <a:ext cx="12390680" cy="369332"/>
          </a:xfrm>
          <a:prstGeom prst="rect">
            <a:avLst/>
          </a:prstGeom>
          <a:noFill/>
        </p:spPr>
        <p:txBody>
          <a:bodyPr wrap="square" rtlCol="0">
            <a:spAutoFit/>
          </a:bodyPr>
          <a:lstStyle/>
          <a:p>
            <a:r>
              <a:rPr lang="en-US" dirty="0">
                <a:solidFill>
                  <a:prstClr val="black"/>
                </a:solidFill>
              </a:rPr>
              <a:t>Foto cortesía de: Betsy Buffington, Universidad Estatal de Iowa y James Hollyer, subdirector de extensión, Universidad de Guam </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1072" y="3530504"/>
            <a:ext cx="3023878" cy="3017782"/>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62359" y="3530504"/>
            <a:ext cx="3895541" cy="3017782"/>
          </a:xfrm>
          <a:prstGeom prst="rect">
            <a:avLst/>
          </a:prstGeom>
        </p:spPr>
      </p:pic>
    </p:spTree>
    <p:extLst>
      <p:ext uri="{BB962C8B-B14F-4D97-AF65-F5344CB8AC3E}">
        <p14:creationId xmlns:p14="http://schemas.microsoft.com/office/powerpoint/2010/main" val="2969645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07975"/>
            <a:ext cx="10515600" cy="1325563"/>
          </a:xfrm>
        </p:spPr>
        <p:txBody>
          <a:bodyPr/>
          <a:lstStyle/>
          <a:p>
            <a:pPr>
              <a:lnSpc>
                <a:spcPct val="80000"/>
              </a:lnSpc>
            </a:pPr>
            <a:r>
              <a:rPr dirty="0"/>
              <a:t>Tareas de los </a:t>
            </a:r>
            <a:r>
              <a:rPr dirty="0" err="1"/>
              <a:t>manipuladores</a:t>
            </a:r>
            <a:r>
              <a:rPr dirty="0"/>
              <a:t> </a:t>
            </a:r>
            <a:r>
              <a:rPr lang="es-ES" dirty="0"/>
              <a:t/>
            </a:r>
            <a:br>
              <a:rPr lang="es-ES" dirty="0"/>
            </a:br>
            <a:r>
              <a:rPr dirty="0"/>
              <a:t>de pesticidas</a:t>
            </a:r>
          </a:p>
        </p:txBody>
      </p:sp>
      <p:sp>
        <p:nvSpPr>
          <p:cNvPr id="7" name="Content Placeholder 6"/>
          <p:cNvSpPr>
            <a:spLocks noGrp="1"/>
          </p:cNvSpPr>
          <p:nvPr>
            <p:ph idx="1"/>
          </p:nvPr>
        </p:nvSpPr>
        <p:spPr>
          <a:xfrm>
            <a:off x="6347789" y="1825625"/>
            <a:ext cx="5606085" cy="4351338"/>
          </a:xfrm>
        </p:spPr>
        <p:txBody>
          <a:bodyPr/>
          <a:lstStyle/>
          <a:p>
            <a:r>
              <a:rPr dirty="0"/>
              <a:t>Mezclan, cargan y aplican pesticidas</a:t>
            </a:r>
          </a:p>
          <a:p>
            <a:r>
              <a:rPr dirty="0"/>
              <a:t>Reparan los equipos de aplicación </a:t>
            </a:r>
          </a:p>
          <a:p>
            <a:r>
              <a:rPr dirty="0"/>
              <a:t>Sí, los mecánicos PUEDEN SER manipuladores de pesticidas</a:t>
            </a:r>
          </a:p>
          <a:p>
            <a:r>
              <a:rPr dirty="0"/>
              <a:t>Deben tener 18 años de edad</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9118" y="1554444"/>
            <a:ext cx="5523167" cy="4676037"/>
          </a:xfrm>
          <a:prstGeom prst="rect">
            <a:avLst/>
          </a:prstGeom>
        </p:spPr>
      </p:pic>
      <p:sp>
        <p:nvSpPr>
          <p:cNvPr id="11" name="TextBox 10"/>
          <p:cNvSpPr txBox="1"/>
          <p:nvPr/>
        </p:nvSpPr>
        <p:spPr>
          <a:xfrm>
            <a:off x="130987" y="6518028"/>
            <a:ext cx="5316583" cy="369332"/>
          </a:xfrm>
          <a:prstGeom prst="rect">
            <a:avLst/>
          </a:prstGeom>
          <a:noFill/>
        </p:spPr>
        <p:txBody>
          <a:bodyPr wrap="square" rtlCol="0">
            <a:spAutoFit/>
          </a:bodyPr>
          <a:lstStyle/>
          <a:p>
            <a:r>
              <a:rPr lang="en-US" dirty="0">
                <a:solidFill>
                  <a:prstClr val="black"/>
                </a:solidFill>
              </a:rPr>
              <a:t>Foto cortesía de: Chazzbo Media</a:t>
            </a:r>
          </a:p>
        </p:txBody>
      </p:sp>
    </p:spTree>
    <p:extLst>
      <p:ext uri="{BB962C8B-B14F-4D97-AF65-F5344CB8AC3E}">
        <p14:creationId xmlns:p14="http://schemas.microsoft.com/office/powerpoint/2010/main" val="6232024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Exhibir</a:t>
            </a:r>
            <a:r>
              <a:rPr lang="es-ES_tradnl" dirty="0"/>
              <a:t>/</a:t>
            </a:r>
            <a:r>
              <a:rPr lang="es-ES_tradnl" dirty="0">
                <a:solidFill>
                  <a:srgbClr val="000000"/>
                </a:solidFill>
              </a:rPr>
              <a:t>Publicar</a:t>
            </a:r>
            <a:r>
              <a:rPr dirty="0"/>
              <a:t> las áreas tratadas</a:t>
            </a:r>
          </a:p>
        </p:txBody>
      </p:sp>
      <p:sp>
        <p:nvSpPr>
          <p:cNvPr id="3" name="Content Placeholder 2"/>
          <p:cNvSpPr>
            <a:spLocks noGrp="1"/>
          </p:cNvSpPr>
          <p:nvPr>
            <p:ph idx="1"/>
          </p:nvPr>
        </p:nvSpPr>
        <p:spPr>
          <a:xfrm>
            <a:off x="838200" y="1825625"/>
            <a:ext cx="4913243" cy="4351338"/>
          </a:xfrm>
        </p:spPr>
        <p:txBody>
          <a:bodyPr>
            <a:normAutofit fontScale="92500" lnSpcReduction="10000"/>
          </a:bodyPr>
          <a:lstStyle/>
          <a:p>
            <a:r>
              <a:rPr dirty="0"/>
              <a:t>Requerido cuando se </a:t>
            </a:r>
            <a:r>
              <a:rPr dirty="0" err="1"/>
              <a:t>aplica</a:t>
            </a:r>
            <a:r>
              <a:rPr dirty="0"/>
              <a:t> </a:t>
            </a:r>
            <a:r>
              <a:rPr lang="es-ES" dirty="0"/>
              <a:t/>
            </a:r>
            <a:br>
              <a:rPr lang="es-ES" dirty="0"/>
            </a:br>
            <a:r>
              <a:rPr dirty="0"/>
              <a:t>un pesticida con un REI mayor a:</a:t>
            </a:r>
          </a:p>
          <a:p>
            <a:pPr lvl="1"/>
            <a:r>
              <a:rPr lang="en-US" sz="2800" dirty="0"/>
              <a:t>48 horas en áreas al aire libre</a:t>
            </a:r>
          </a:p>
          <a:p>
            <a:pPr lvl="1"/>
            <a:r>
              <a:rPr lang="en-US" sz="2800" dirty="0"/>
              <a:t>4 horas en espacios cerrados</a:t>
            </a:r>
          </a:p>
          <a:p>
            <a:r>
              <a:rPr dirty="0"/>
              <a:t>La exhibición también es obligatoria cuando lo </a:t>
            </a:r>
            <a:r>
              <a:rPr dirty="0" err="1"/>
              <a:t>requiere</a:t>
            </a:r>
            <a:r>
              <a:rPr dirty="0"/>
              <a:t> </a:t>
            </a:r>
            <a:r>
              <a:rPr lang="es-ES" dirty="0"/>
              <a:t/>
            </a:r>
            <a:br>
              <a:rPr lang="es-ES" dirty="0"/>
            </a:br>
            <a:r>
              <a:rPr dirty="0"/>
              <a:t>la etiqueta</a:t>
            </a:r>
          </a:p>
          <a:p>
            <a:r>
              <a:rPr lang="es-ES_tradnl" dirty="0">
                <a:solidFill>
                  <a:srgbClr val="000000"/>
                </a:solidFill>
              </a:rPr>
              <a:t>El empleador es el responsable de controlar la aplicación, conocer los REI en la etiqueta y de exhibir/publicar los requerimientos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62533" y="2005123"/>
            <a:ext cx="6029467" cy="4517528"/>
          </a:xfrm>
          <a:prstGeom prst="rect">
            <a:avLst/>
          </a:prstGeom>
        </p:spPr>
      </p:pic>
      <p:sp>
        <p:nvSpPr>
          <p:cNvPr id="6" name="TextBox 5"/>
          <p:cNvSpPr txBox="1"/>
          <p:nvPr/>
        </p:nvSpPr>
        <p:spPr>
          <a:xfrm>
            <a:off x="6875417" y="6462169"/>
            <a:ext cx="5316583" cy="369332"/>
          </a:xfrm>
          <a:prstGeom prst="rect">
            <a:avLst/>
          </a:prstGeom>
          <a:noFill/>
        </p:spPr>
        <p:txBody>
          <a:bodyPr wrap="square" rtlCol="0">
            <a:spAutoFit/>
          </a:bodyPr>
          <a:lstStyle/>
          <a:p>
            <a:pPr algn="r"/>
            <a:r>
              <a:rPr lang="en-US" dirty="0">
                <a:solidFill>
                  <a:prstClr val="black"/>
                </a:solidFill>
              </a:rPr>
              <a:t>Foto cortesía de: Betsy Buffington, Universidad Estatal de Iowa</a:t>
            </a:r>
          </a:p>
        </p:txBody>
      </p:sp>
    </p:spTree>
    <p:extLst>
      <p:ext uri="{BB962C8B-B14F-4D97-AF65-F5344CB8AC3E}">
        <p14:creationId xmlns:p14="http://schemas.microsoft.com/office/powerpoint/2010/main" val="33854509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84649"/>
            <a:ext cx="10515600" cy="4351338"/>
          </a:xfrm>
        </p:spPr>
        <p:txBody>
          <a:bodyPr>
            <a:normAutofit/>
          </a:bodyPr>
          <a:lstStyle/>
          <a:p>
            <a:r>
              <a:rPr dirty="0"/>
              <a:t>Asegúrese de que ningún pesticida entre en contacto con los trabajadores </a:t>
            </a:r>
            <a:r>
              <a:rPr lang="en-US" dirty="0"/>
              <a:t>u</a:t>
            </a:r>
            <a:r>
              <a:rPr dirty="0"/>
              <a:t> otras personas directamente ni a través de</a:t>
            </a:r>
            <a:r>
              <a:rPr lang="en-US" dirty="0"/>
              <a:t> la</a:t>
            </a:r>
            <a:r>
              <a:rPr dirty="0"/>
              <a:t> deriva</a:t>
            </a:r>
          </a:p>
          <a:p>
            <a:r>
              <a:rPr dirty="0"/>
              <a:t>Ningún trabajador puede ingresar a una estructura de espacio cerrado hasta que se cumpla el nivel de concentración </a:t>
            </a:r>
            <a:r>
              <a:rPr lang="en-US" dirty="0"/>
              <a:t>en le</a:t>
            </a:r>
            <a:r>
              <a:rPr dirty="0"/>
              <a:t> aire especificado en la etiqueta o, en el caso de que no se especifique ningún nivel de concentración </a:t>
            </a:r>
            <a:r>
              <a:rPr lang="en-US" dirty="0"/>
              <a:t>en el</a:t>
            </a:r>
            <a:r>
              <a:rPr dirty="0"/>
              <a:t> aire, hasta que se cumplan los criterios de ventilación adecuada para ciertos tipos de aplicaciones</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2" name="Title 1"/>
          <p:cNvSpPr>
            <a:spLocks noGrp="1"/>
          </p:cNvSpPr>
          <p:nvPr>
            <p:ph type="title"/>
          </p:nvPr>
        </p:nvSpPr>
        <p:spPr>
          <a:xfrm>
            <a:off x="705680" y="563905"/>
            <a:ext cx="10515600" cy="1325563"/>
          </a:xfrm>
        </p:spPr>
        <p:txBody>
          <a:bodyPr/>
          <a:lstStyle/>
          <a:p>
            <a:r>
              <a:rPr spc="-50" dirty="0"/>
              <a:t>Protecciones durante </a:t>
            </a:r>
            <a:r>
              <a:rPr spc="-50" dirty="0" err="1"/>
              <a:t>las</a:t>
            </a:r>
            <a:r>
              <a:rPr spc="-50" dirty="0"/>
              <a:t> </a:t>
            </a:r>
            <a:r>
              <a:rPr spc="-50" dirty="0" err="1"/>
              <a:t>aplicaciones</a:t>
            </a:r>
            <a:r>
              <a:rPr spc="-50" dirty="0"/>
              <a:t>: </a:t>
            </a:r>
            <a:br>
              <a:rPr spc="-50" dirty="0"/>
            </a:br>
            <a:r>
              <a:rPr dirty="0" err="1"/>
              <a:t>Producción</a:t>
            </a:r>
            <a:r>
              <a:rPr dirty="0"/>
              <a:t> en espacios cerrados</a:t>
            </a:r>
          </a:p>
        </p:txBody>
      </p:sp>
    </p:spTree>
    <p:extLst>
      <p:ext uri="{BB962C8B-B14F-4D97-AF65-F5344CB8AC3E}">
        <p14:creationId xmlns:p14="http://schemas.microsoft.com/office/powerpoint/2010/main" val="30512826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944893"/>
            <a:ext cx="11020426" cy="4351338"/>
          </a:xfrm>
        </p:spPr>
        <p:txBody>
          <a:bodyPr>
            <a:normAutofit/>
          </a:bodyPr>
          <a:lstStyle/>
          <a:p>
            <a:r>
              <a:rPr dirty="0"/>
              <a:t>Los manipuladores de pesticidas tienen prohibido aplicar pesticidas de manera tal que entre en contacto con los trabajadores u otras personas, ya sea directamente o través de</a:t>
            </a:r>
            <a:r>
              <a:rPr lang="en-US" dirty="0"/>
              <a:t> la</a:t>
            </a:r>
            <a:r>
              <a:rPr dirty="0"/>
              <a:t> deriva</a:t>
            </a:r>
          </a:p>
          <a:p>
            <a:r>
              <a:rPr spc="-40" dirty="0"/>
              <a:t>La deriva puede entrar en contacto y causarle enfermedades o contaminar </a:t>
            </a:r>
            <a:r>
              <a:rPr dirty="0"/>
              <a:t>la ropa que usa en casa</a:t>
            </a:r>
          </a:p>
          <a:p>
            <a:r>
              <a:rPr lang="es-ES_tradnl" dirty="0"/>
              <a:t>Si siente que entra en </a:t>
            </a:r>
            <a:r>
              <a:rPr lang="es-ES_tradnl" dirty="0">
                <a:solidFill>
                  <a:srgbClr val="000000"/>
                </a:solidFill>
              </a:rPr>
              <a:t>contacto con pesticidas, salga del </a:t>
            </a:r>
            <a:r>
              <a:rPr lang="es-ES_tradnl" dirty="0"/>
              <a:t>área de inmediato y lávese tan pronto como sea posible</a:t>
            </a:r>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2" name="Title 1"/>
          <p:cNvSpPr>
            <a:spLocks noGrp="1"/>
          </p:cNvSpPr>
          <p:nvPr>
            <p:ph type="title"/>
          </p:nvPr>
        </p:nvSpPr>
        <p:spPr>
          <a:xfrm>
            <a:off x="718932" y="616916"/>
            <a:ext cx="10515600" cy="1325563"/>
          </a:xfrm>
        </p:spPr>
        <p:txBody>
          <a:bodyPr/>
          <a:lstStyle/>
          <a:p>
            <a:r>
              <a:rPr spc="-50" dirty="0"/>
              <a:t>Protecciones durante las aplicaciones:</a:t>
            </a:r>
            <a:br>
              <a:rPr spc="-50" dirty="0"/>
            </a:br>
            <a:r>
              <a:rPr dirty="0"/>
              <a:t>Producción al aire libre</a:t>
            </a:r>
          </a:p>
        </p:txBody>
      </p:sp>
    </p:spTree>
    <p:extLst>
      <p:ext uri="{BB962C8B-B14F-4D97-AF65-F5344CB8AC3E}">
        <p14:creationId xmlns:p14="http://schemas.microsoft.com/office/powerpoint/2010/main" val="34604884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7953376" cy="1325563"/>
          </a:xfrm>
        </p:spPr>
        <p:txBody>
          <a:bodyPr>
            <a:normAutofit/>
          </a:bodyPr>
          <a:lstStyle/>
          <a:p>
            <a:r>
              <a:rPr dirty="0"/>
              <a:t>Reducir los riesgos de la </a:t>
            </a:r>
            <a:r>
              <a:rPr dirty="0" err="1"/>
              <a:t>deriva</a:t>
            </a:r>
            <a:r>
              <a:rPr dirty="0"/>
              <a:t> </a:t>
            </a:r>
            <a:r>
              <a:rPr lang="es-ES" dirty="0"/>
              <a:t/>
            </a:r>
            <a:br>
              <a:rPr lang="es-ES" dirty="0"/>
            </a:br>
            <a:r>
              <a:rPr dirty="0"/>
              <a:t>de pesticidas </a:t>
            </a:r>
          </a:p>
        </p:txBody>
      </p:sp>
      <p:sp>
        <p:nvSpPr>
          <p:cNvPr id="3" name="Content Placeholder 2"/>
          <p:cNvSpPr>
            <a:spLocks noGrp="1"/>
          </p:cNvSpPr>
          <p:nvPr>
            <p:ph idx="1"/>
          </p:nvPr>
        </p:nvSpPr>
        <p:spPr/>
        <p:txBody>
          <a:bodyPr>
            <a:normAutofit/>
          </a:bodyPr>
          <a:lstStyle/>
          <a:p>
            <a:r>
              <a:rPr dirty="0"/>
              <a:t>Los pesticidas tienen un mayor potencial de deriva cuando se aplican a través de boquillas diseñadas para expedir gotas pequeñas</a:t>
            </a:r>
          </a:p>
          <a:p>
            <a:r>
              <a:rPr dirty="0"/>
              <a:t>El viento también es un factor importante que influye en la distancia que pueden viajar los vapores o el polvo</a:t>
            </a:r>
          </a:p>
          <a:p>
            <a:r>
              <a:rPr dirty="0"/>
              <a:t>Las zonas de exclusión de la aplicación (AEZ) tienen el objetivo de proteger a las personas de la deriva</a:t>
            </a:r>
          </a:p>
          <a:p>
            <a:endParaRPr lang="es-US" dirty="0"/>
          </a:p>
        </p:txBody>
      </p:sp>
    </p:spTree>
    <p:extLst>
      <p:ext uri="{BB962C8B-B14F-4D97-AF65-F5344CB8AC3E}">
        <p14:creationId xmlns:p14="http://schemas.microsoft.com/office/powerpoint/2010/main" val="24147607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4474190" y="0"/>
            <a:ext cx="8771243" cy="8666922"/>
          </a:xfrm>
          <a:prstGeom prst="ellipse">
            <a:avLst/>
          </a:prstGeom>
          <a:solidFill>
            <a:srgbClr val="CC3300">
              <a:alpha val="27843"/>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Oval 5"/>
          <p:cNvSpPr/>
          <p:nvPr/>
        </p:nvSpPr>
        <p:spPr>
          <a:xfrm>
            <a:off x="689371" y="1586416"/>
            <a:ext cx="3321598" cy="3108499"/>
          </a:xfrm>
          <a:prstGeom prst="ellipse">
            <a:avLst/>
          </a:prstGeom>
          <a:solidFill>
            <a:srgbClr val="CC3300">
              <a:alpha val="27843"/>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352197" y="200467"/>
            <a:ext cx="10515600" cy="1325563"/>
          </a:xfrm>
        </p:spPr>
        <p:txBody>
          <a:bodyPr/>
          <a:lstStyle/>
          <a:p>
            <a:r>
              <a:rPr spc="-40" dirty="0"/>
              <a:t>AEZ en áreas al aire libre</a:t>
            </a:r>
          </a:p>
        </p:txBody>
      </p:sp>
      <p:pic>
        <p:nvPicPr>
          <p:cNvPr id="9" name="Picture 8"/>
          <p:cNvPicPr>
            <a:picLocks noChangeAspect="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695379" y="2497912"/>
            <a:ext cx="1309582" cy="1309582"/>
          </a:xfrm>
          <a:prstGeom prst="rect">
            <a:avLst/>
          </a:prstGeom>
        </p:spPr>
      </p:pic>
      <p:cxnSp>
        <p:nvCxnSpPr>
          <p:cNvPr id="17" name="Straight Arrow Connector 16"/>
          <p:cNvCxnSpPr>
            <a:stCxn id="9" idx="0"/>
          </p:cNvCxnSpPr>
          <p:nvPr/>
        </p:nvCxnSpPr>
        <p:spPr>
          <a:xfrm flipV="1">
            <a:off x="2350170" y="1744248"/>
            <a:ext cx="0" cy="75366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154680" y="3140665"/>
            <a:ext cx="785204"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350170" y="3795456"/>
            <a:ext cx="0" cy="71320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9" idx="1"/>
          </p:cNvCxnSpPr>
          <p:nvPr/>
        </p:nvCxnSpPr>
        <p:spPr>
          <a:xfrm flipH="1" flipV="1">
            <a:off x="817104" y="3140665"/>
            <a:ext cx="878275" cy="1203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721631" y="4104429"/>
            <a:ext cx="2793074" cy="1203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026" idx="0"/>
          </p:cNvCxnSpPr>
          <p:nvPr/>
        </p:nvCxnSpPr>
        <p:spPr>
          <a:xfrm flipH="1" flipV="1">
            <a:off x="8885340" y="178196"/>
            <a:ext cx="2942" cy="318833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026" idx="2"/>
          </p:cNvCxnSpPr>
          <p:nvPr/>
        </p:nvCxnSpPr>
        <p:spPr>
          <a:xfrm flipH="1">
            <a:off x="8885340" y="5804928"/>
            <a:ext cx="2942" cy="267506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0261859" y="4104429"/>
            <a:ext cx="2822374"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953802" y="2671404"/>
            <a:ext cx="741577" cy="523220"/>
          </a:xfrm>
          <a:prstGeom prst="rect">
            <a:avLst/>
          </a:prstGeom>
          <a:noFill/>
        </p:spPr>
        <p:txBody>
          <a:bodyPr wrap="square" rtlCol="0">
            <a:spAutoFit/>
          </a:bodyPr>
          <a:lstStyle/>
          <a:p>
            <a:pPr algn="ctr"/>
            <a:r>
              <a:rPr lang="en-US" sz="2800" dirty="0">
                <a:solidFill>
                  <a:prstClr val="black"/>
                </a:solidFill>
              </a:rPr>
              <a:t>25’</a:t>
            </a:r>
          </a:p>
        </p:txBody>
      </p:sp>
      <p:sp>
        <p:nvSpPr>
          <p:cNvPr id="41" name="TextBox 40"/>
          <p:cNvSpPr txBox="1"/>
          <p:nvPr/>
        </p:nvSpPr>
        <p:spPr>
          <a:xfrm>
            <a:off x="5940513" y="3616605"/>
            <a:ext cx="849266" cy="523220"/>
          </a:xfrm>
          <a:prstGeom prst="rect">
            <a:avLst/>
          </a:prstGeom>
          <a:noFill/>
        </p:spPr>
        <p:txBody>
          <a:bodyPr wrap="square" rtlCol="0">
            <a:spAutoFit/>
          </a:bodyPr>
          <a:lstStyle/>
          <a:p>
            <a:pPr algn="ctr"/>
            <a:r>
              <a:rPr lang="en-US" sz="2800" dirty="0">
                <a:solidFill>
                  <a:prstClr val="black"/>
                </a:solidFill>
              </a:rPr>
              <a:t>100’</a:t>
            </a:r>
          </a:p>
        </p:txBody>
      </p:sp>
      <p:pic>
        <p:nvPicPr>
          <p:cNvPr id="1026" name="Picture 2" descr="http://besticons.net/sites/default/files/small-airplane-icon-3621.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69082" y="3366528"/>
            <a:ext cx="2438400" cy="2438400"/>
          </a:xfrm>
          <a:prstGeom prst="rect">
            <a:avLst/>
          </a:prstGeom>
          <a:noFill/>
          <a:extLst>
            <a:ext uri="{909E8E84-426E-40dd-AFC4-6F175D3DCCD1}">
              <a14:hiddenFill xmlns:a14="http://schemas.microsoft.com/office/drawing/2010/main" xmlns="">
                <a:solidFill>
                  <a:srgbClr val="FFFFFF"/>
                </a:solidFill>
              </a14:hiddenFill>
            </a:ext>
          </a:extLst>
        </p:spPr>
      </p:pic>
      <p:sp>
        <p:nvSpPr>
          <p:cNvPr id="51" name="TextBox 50"/>
          <p:cNvSpPr txBox="1"/>
          <p:nvPr/>
        </p:nvSpPr>
        <p:spPr>
          <a:xfrm>
            <a:off x="4967064" y="4796147"/>
            <a:ext cx="3785541"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prstClr val="black"/>
                </a:solidFill>
              </a:rPr>
              <a:t>De forma aérea</a:t>
            </a:r>
          </a:p>
          <a:p>
            <a:pPr marL="457200" indent="-457200">
              <a:buFont typeface="Arial" panose="020B0604020202020204" pitchFamily="34" charset="0"/>
              <a:buChar char="•"/>
            </a:pPr>
            <a:r>
              <a:rPr lang="en-US" sz="2800" dirty="0">
                <a:solidFill>
                  <a:prstClr val="black"/>
                </a:solidFill>
              </a:rPr>
              <a:t>Aire a presión</a:t>
            </a:r>
          </a:p>
          <a:p>
            <a:pPr marL="457200" indent="-457200">
              <a:buFont typeface="Arial" panose="020B0604020202020204" pitchFamily="34" charset="0"/>
              <a:buChar char="•"/>
            </a:pPr>
            <a:r>
              <a:rPr lang="en-US" sz="2800" dirty="0">
                <a:solidFill>
                  <a:prstClr val="black"/>
                </a:solidFill>
              </a:rPr>
              <a:t>Tamaño de gota fino o más pequeño</a:t>
            </a:r>
          </a:p>
        </p:txBody>
      </p:sp>
      <p:sp>
        <p:nvSpPr>
          <p:cNvPr id="53" name="TextBox 52"/>
          <p:cNvSpPr txBox="1"/>
          <p:nvPr/>
        </p:nvSpPr>
        <p:spPr>
          <a:xfrm>
            <a:off x="4890272" y="4330205"/>
            <a:ext cx="3209846" cy="523220"/>
          </a:xfrm>
          <a:prstGeom prst="rect">
            <a:avLst/>
          </a:prstGeom>
          <a:noFill/>
        </p:spPr>
        <p:txBody>
          <a:bodyPr wrap="square" rtlCol="0">
            <a:spAutoFit/>
          </a:bodyPr>
          <a:lstStyle/>
          <a:p>
            <a:r>
              <a:rPr lang="en-US" sz="2800" u="sng" dirty="0">
                <a:solidFill>
                  <a:prstClr val="black"/>
                </a:solidFill>
              </a:rPr>
              <a:t>Aplicado:</a:t>
            </a:r>
          </a:p>
        </p:txBody>
      </p:sp>
      <p:sp>
        <p:nvSpPr>
          <p:cNvPr id="54" name="TextBox 53"/>
          <p:cNvSpPr txBox="1"/>
          <p:nvPr/>
        </p:nvSpPr>
        <p:spPr>
          <a:xfrm>
            <a:off x="9546971" y="4796147"/>
            <a:ext cx="2502154"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prstClr val="black"/>
                </a:solidFill>
              </a:rPr>
              <a:t>Fumigante</a:t>
            </a:r>
          </a:p>
          <a:p>
            <a:pPr marL="457200" indent="-457200">
              <a:buFont typeface="Arial" panose="020B0604020202020204" pitchFamily="34" charset="0"/>
              <a:buChar char="•"/>
            </a:pPr>
            <a:r>
              <a:rPr lang="en-US" sz="2800" dirty="0">
                <a:solidFill>
                  <a:prstClr val="black"/>
                </a:solidFill>
              </a:rPr>
              <a:t>Humo</a:t>
            </a:r>
          </a:p>
          <a:p>
            <a:pPr marL="457200" indent="-457200">
              <a:buFont typeface="Arial" panose="020B0604020202020204" pitchFamily="34" charset="0"/>
              <a:buChar char="•"/>
            </a:pPr>
            <a:r>
              <a:rPr lang="en-US" sz="2800" dirty="0">
                <a:solidFill>
                  <a:prstClr val="black"/>
                </a:solidFill>
              </a:rPr>
              <a:t>Nebulización</a:t>
            </a:r>
          </a:p>
          <a:p>
            <a:pPr marL="457200" indent="-457200">
              <a:buFont typeface="Arial" panose="020B0604020202020204" pitchFamily="34" charset="0"/>
              <a:buChar char="•"/>
            </a:pPr>
            <a:r>
              <a:rPr lang="en-US" sz="2800" dirty="0">
                <a:solidFill>
                  <a:prstClr val="black"/>
                </a:solidFill>
              </a:rPr>
              <a:t>Niebla</a:t>
            </a:r>
          </a:p>
        </p:txBody>
      </p:sp>
      <p:sp>
        <p:nvSpPr>
          <p:cNvPr id="55" name="TextBox 54"/>
          <p:cNvSpPr txBox="1"/>
          <p:nvPr/>
        </p:nvSpPr>
        <p:spPr>
          <a:xfrm>
            <a:off x="9481447" y="4324118"/>
            <a:ext cx="2643878" cy="523220"/>
          </a:xfrm>
          <a:prstGeom prst="rect">
            <a:avLst/>
          </a:prstGeom>
          <a:noFill/>
        </p:spPr>
        <p:txBody>
          <a:bodyPr wrap="square" rtlCol="0">
            <a:spAutoFit/>
          </a:bodyPr>
          <a:lstStyle/>
          <a:p>
            <a:r>
              <a:rPr lang="en-US" sz="2800" u="sng" dirty="0">
                <a:solidFill>
                  <a:prstClr val="black"/>
                </a:solidFill>
              </a:rPr>
              <a:t>Aplicado como:</a:t>
            </a:r>
          </a:p>
        </p:txBody>
      </p:sp>
      <p:sp>
        <p:nvSpPr>
          <p:cNvPr id="56" name="TextBox 55"/>
          <p:cNvSpPr txBox="1"/>
          <p:nvPr/>
        </p:nvSpPr>
        <p:spPr>
          <a:xfrm>
            <a:off x="230261" y="5238354"/>
            <a:ext cx="4177561"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prstClr val="black"/>
                </a:solidFill>
              </a:rPr>
              <a:t>Tamaño de gota mediano o más grande</a:t>
            </a:r>
          </a:p>
          <a:p>
            <a:pPr marL="457200" indent="-457200">
              <a:buFont typeface="Arial" panose="020B0604020202020204" pitchFamily="34" charset="0"/>
              <a:buChar char="•"/>
            </a:pPr>
            <a:r>
              <a:rPr lang="en-US" sz="2800" dirty="0">
                <a:solidFill>
                  <a:prstClr val="black"/>
                </a:solidFill>
              </a:rPr>
              <a:t>&gt;12” del suelo</a:t>
            </a:r>
          </a:p>
        </p:txBody>
      </p:sp>
      <p:sp>
        <p:nvSpPr>
          <p:cNvPr id="57" name="TextBox 56"/>
          <p:cNvSpPr txBox="1"/>
          <p:nvPr/>
        </p:nvSpPr>
        <p:spPr>
          <a:xfrm>
            <a:off x="224190" y="4799721"/>
            <a:ext cx="3209846" cy="523220"/>
          </a:xfrm>
          <a:prstGeom prst="rect">
            <a:avLst/>
          </a:prstGeom>
          <a:noFill/>
        </p:spPr>
        <p:txBody>
          <a:bodyPr wrap="square" rtlCol="0">
            <a:spAutoFit/>
          </a:bodyPr>
          <a:lstStyle/>
          <a:p>
            <a:r>
              <a:rPr lang="en-US" sz="2800" u="sng" dirty="0">
                <a:solidFill>
                  <a:prstClr val="black"/>
                </a:solidFill>
              </a:rPr>
              <a:t>Aplicado:</a:t>
            </a:r>
          </a:p>
        </p:txBody>
      </p:sp>
      <p:cxnSp>
        <p:nvCxnSpPr>
          <p:cNvPr id="58" name="Straight Connector 57"/>
          <p:cNvCxnSpPr/>
          <p:nvPr/>
        </p:nvCxnSpPr>
        <p:spPr>
          <a:xfrm flipH="1">
            <a:off x="4308205" y="1360798"/>
            <a:ext cx="33250" cy="5511338"/>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95507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7982353" cy="1325563"/>
          </a:xfrm>
        </p:spPr>
        <p:txBody>
          <a:bodyPr>
            <a:normAutofit fontScale="90000"/>
          </a:bodyPr>
          <a:lstStyle/>
          <a:p>
            <a:r>
              <a:rPr lang="en-US" dirty="0">
                <a:solidFill>
                  <a:srgbClr val="000000"/>
                </a:solidFill>
              </a:rPr>
              <a:t>La zona de exclusión de la aplicación en la producción al aire libre</a:t>
            </a:r>
            <a:endParaRPr lang="es-US" dirty="0"/>
          </a:p>
        </p:txBody>
      </p:sp>
      <p:sp>
        <p:nvSpPr>
          <p:cNvPr id="32" name="Rectangle 31"/>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8" name="Rectangle 57"/>
          <p:cNvSpPr/>
          <p:nvPr/>
        </p:nvSpPr>
        <p:spPr bwMode="auto">
          <a:xfrm>
            <a:off x="2286000" y="2367839"/>
            <a:ext cx="7132320" cy="3088096"/>
          </a:xfrm>
          <a:prstGeom prst="rect">
            <a:avLst/>
          </a:prstGeom>
          <a:pattFill prst="trellis">
            <a:fgClr>
              <a:srgbClr val="00B050"/>
            </a:fgClr>
            <a:bgClr>
              <a:srgbClr val="FFFF0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latin typeface="Arial" charset="0"/>
              <a:ea typeface="ＭＳ Ｐゴシック" pitchFamily="84" charset="-128"/>
            </a:endParaRPr>
          </a:p>
        </p:txBody>
      </p:sp>
      <p:sp>
        <p:nvSpPr>
          <p:cNvPr id="59" name="Rectangle 58"/>
          <p:cNvSpPr/>
          <p:nvPr/>
        </p:nvSpPr>
        <p:spPr bwMode="auto">
          <a:xfrm>
            <a:off x="228600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0" name="Rectangle 59"/>
          <p:cNvSpPr/>
          <p:nvPr/>
        </p:nvSpPr>
        <p:spPr bwMode="auto">
          <a:xfrm>
            <a:off x="2971800" y="2362200"/>
            <a:ext cx="777240" cy="3108960"/>
          </a:xfrm>
          <a:prstGeom prst="rect">
            <a:avLst/>
          </a:prstGeom>
          <a:pattFill prst="dkUpDiag">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1" name="Rectangle 60"/>
          <p:cNvSpPr/>
          <p:nvPr/>
        </p:nvSpPr>
        <p:spPr bwMode="auto">
          <a:xfrm>
            <a:off x="3749040" y="2362200"/>
            <a:ext cx="79201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2" name="Rectangle 61"/>
          <p:cNvSpPr/>
          <p:nvPr/>
        </p:nvSpPr>
        <p:spPr bwMode="auto">
          <a:xfrm>
            <a:off x="4541050" y="2362200"/>
            <a:ext cx="62484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3" name="Rectangle 62"/>
          <p:cNvSpPr/>
          <p:nvPr/>
        </p:nvSpPr>
        <p:spPr bwMode="auto">
          <a:xfrm>
            <a:off x="516589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4" name="Rectangle 63"/>
          <p:cNvSpPr/>
          <p:nvPr/>
        </p:nvSpPr>
        <p:spPr bwMode="auto">
          <a:xfrm>
            <a:off x="5867165"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5" name="Rectangle 64"/>
          <p:cNvSpPr/>
          <p:nvPr/>
        </p:nvSpPr>
        <p:spPr bwMode="auto">
          <a:xfrm>
            <a:off x="6540872" y="2362200"/>
            <a:ext cx="835288"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6" name="Rectangle 65"/>
          <p:cNvSpPr/>
          <p:nvPr/>
        </p:nvSpPr>
        <p:spPr bwMode="auto">
          <a:xfrm>
            <a:off x="7375925" y="2362200"/>
            <a:ext cx="68580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7" name="Rectangle 66"/>
          <p:cNvSpPr/>
          <p:nvPr/>
        </p:nvSpPr>
        <p:spPr bwMode="auto">
          <a:xfrm>
            <a:off x="803148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grpSp>
        <p:nvGrpSpPr>
          <p:cNvPr id="68" name="Group 67"/>
          <p:cNvGrpSpPr/>
          <p:nvPr/>
        </p:nvGrpSpPr>
        <p:grpSpPr>
          <a:xfrm>
            <a:off x="2320910" y="5990164"/>
            <a:ext cx="1992086" cy="457200"/>
            <a:chOff x="609600" y="6019800"/>
            <a:chExt cx="1992086" cy="457200"/>
          </a:xfrm>
        </p:grpSpPr>
        <p:sp>
          <p:nvSpPr>
            <p:cNvPr id="69" name="Rectangle 68"/>
            <p:cNvSpPr/>
            <p:nvPr/>
          </p:nvSpPr>
          <p:spPr bwMode="auto">
            <a:xfrm>
              <a:off x="609600" y="6019800"/>
              <a:ext cx="419100" cy="457200"/>
            </a:xfrm>
            <a:prstGeom prst="rect">
              <a:avLst/>
            </a:prstGeom>
            <a:pattFill prst="dkDnDiag">
              <a:fgClr>
                <a:srgbClr val="92D050"/>
              </a:fgClr>
              <a:bgClr>
                <a:srgbClr val="00B05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70" name="TextBox 69"/>
            <p:cNvSpPr txBox="1"/>
            <p:nvPr/>
          </p:nvSpPr>
          <p:spPr>
            <a:xfrm>
              <a:off x="1039586" y="6063734"/>
              <a:ext cx="1562100" cy="369332"/>
            </a:xfrm>
            <a:prstGeom prst="rect">
              <a:avLst/>
            </a:prstGeom>
            <a:noFill/>
          </p:spPr>
          <p:txBody>
            <a:bodyPr wrap="square" rtlCol="0">
              <a:spAutoFit/>
            </a:bodyPr>
            <a:lstStyle/>
            <a:p>
              <a:r>
                <a:rPr lang="en-US" sz="1800" dirty="0"/>
                <a:t>Campo</a:t>
              </a:r>
            </a:p>
          </p:txBody>
        </p:sp>
      </p:grpSp>
      <p:grpSp>
        <p:nvGrpSpPr>
          <p:cNvPr id="71" name="Group 70"/>
          <p:cNvGrpSpPr/>
          <p:nvPr/>
        </p:nvGrpSpPr>
        <p:grpSpPr>
          <a:xfrm>
            <a:off x="3998533" y="5996260"/>
            <a:ext cx="1709873" cy="457200"/>
            <a:chOff x="3700327" y="6008914"/>
            <a:chExt cx="1709873" cy="457200"/>
          </a:xfrm>
        </p:grpSpPr>
        <p:sp>
          <p:nvSpPr>
            <p:cNvPr id="72" name="Rectangle 71"/>
            <p:cNvSpPr/>
            <p:nvPr/>
          </p:nvSpPr>
          <p:spPr bwMode="auto">
            <a:xfrm>
              <a:off x="3700327" y="6008914"/>
              <a:ext cx="4191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73" name="TextBox 72"/>
            <p:cNvSpPr txBox="1"/>
            <p:nvPr/>
          </p:nvSpPr>
          <p:spPr>
            <a:xfrm>
              <a:off x="4119427" y="6063734"/>
              <a:ext cx="1290773" cy="369332"/>
            </a:xfrm>
            <a:prstGeom prst="rect">
              <a:avLst/>
            </a:prstGeom>
            <a:noFill/>
          </p:spPr>
          <p:txBody>
            <a:bodyPr wrap="square" rtlCol="0">
              <a:spAutoFit/>
            </a:bodyPr>
            <a:lstStyle/>
            <a:p>
              <a:r>
                <a:rPr lang="en-US" sz="1800" dirty="0"/>
                <a:t>AEZ</a:t>
              </a:r>
            </a:p>
          </p:txBody>
        </p:sp>
      </p:grpSp>
      <p:grpSp>
        <p:nvGrpSpPr>
          <p:cNvPr id="74" name="Group 73"/>
          <p:cNvGrpSpPr/>
          <p:nvPr/>
        </p:nvGrpSpPr>
        <p:grpSpPr>
          <a:xfrm>
            <a:off x="7521639" y="5970876"/>
            <a:ext cx="2269673" cy="457200"/>
            <a:chOff x="5959927" y="6008914"/>
            <a:chExt cx="2269673" cy="457200"/>
          </a:xfrm>
        </p:grpSpPr>
        <p:sp>
          <p:nvSpPr>
            <p:cNvPr id="75" name="Rectangle 74"/>
            <p:cNvSpPr/>
            <p:nvPr/>
          </p:nvSpPr>
          <p:spPr bwMode="auto">
            <a:xfrm>
              <a:off x="5959927" y="6008914"/>
              <a:ext cx="419100" cy="457200"/>
            </a:xfrm>
            <a:prstGeom prst="rect">
              <a:avLst/>
            </a:prstGeom>
            <a:pattFill prst="dkDnDiag">
              <a:fgClr>
                <a:srgbClr val="7030A0"/>
              </a:fgClr>
              <a:bgClr>
                <a:srgbClr val="00206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76" name="TextBox 75"/>
            <p:cNvSpPr txBox="1"/>
            <p:nvPr/>
          </p:nvSpPr>
          <p:spPr>
            <a:xfrm>
              <a:off x="6379027" y="6052457"/>
              <a:ext cx="1850573" cy="369332"/>
            </a:xfrm>
            <a:prstGeom prst="rect">
              <a:avLst/>
            </a:prstGeom>
            <a:noFill/>
          </p:spPr>
          <p:txBody>
            <a:bodyPr wrap="square" rtlCol="0">
              <a:spAutoFit/>
            </a:bodyPr>
            <a:lstStyle/>
            <a:p>
              <a:r>
                <a:rPr lang="en-US" sz="1800" dirty="0"/>
                <a:t>Area </a:t>
              </a:r>
              <a:r>
                <a:rPr lang="en-US" sz="1800" dirty="0" err="1"/>
                <a:t>tratada</a:t>
              </a:r>
              <a:endParaRPr lang="en-US" sz="1800" dirty="0"/>
            </a:p>
          </p:txBody>
        </p:sp>
      </p:grpSp>
      <p:sp>
        <p:nvSpPr>
          <p:cNvPr id="77" name="Rectangle 76"/>
          <p:cNvSpPr/>
          <p:nvPr/>
        </p:nvSpPr>
        <p:spPr bwMode="auto">
          <a:xfrm>
            <a:off x="876300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pic>
        <p:nvPicPr>
          <p:cNvPr id="78" name="Picture 7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00287" y="4632287"/>
            <a:ext cx="1105291" cy="1097280"/>
          </a:xfrm>
          <a:prstGeom prst="rect">
            <a:avLst/>
          </a:prstGeom>
          <a:noFill/>
          <a:ln>
            <a:noFill/>
          </a:ln>
        </p:spPr>
      </p:pic>
      <p:pic>
        <p:nvPicPr>
          <p:cNvPr id="79" name="Picture 78"/>
          <p:cNvPicPr>
            <a:picLocks noChangeAspect="1"/>
          </p:cNvPicPr>
          <p:nvPr/>
        </p:nvPicPr>
        <p:blipFill rotWithShape="1">
          <a:blip r:embed="rId5"/>
          <a:srcRect l="5329" r="7656" b="14186"/>
          <a:stretch/>
        </p:blipFill>
        <p:spPr>
          <a:xfrm>
            <a:off x="8926087" y="4779177"/>
            <a:ext cx="512064" cy="501621"/>
          </a:xfrm>
          <a:prstGeom prst="rect">
            <a:avLst/>
          </a:prstGeom>
        </p:spPr>
      </p:pic>
      <p:sp>
        <p:nvSpPr>
          <p:cNvPr id="80" name="TextBox 79"/>
          <p:cNvSpPr txBox="1"/>
          <p:nvPr/>
        </p:nvSpPr>
        <p:spPr>
          <a:xfrm>
            <a:off x="2286000" y="5520963"/>
            <a:ext cx="8223089" cy="400110"/>
          </a:xfrm>
          <a:prstGeom prst="rect">
            <a:avLst/>
          </a:prstGeom>
          <a:noFill/>
        </p:spPr>
        <p:txBody>
          <a:bodyPr wrap="square" rtlCol="0">
            <a:spAutoFit/>
          </a:bodyPr>
          <a:lstStyle/>
          <a:p>
            <a:r>
              <a:rPr lang="es-ES" sz="2000" b="1" dirty="0"/>
              <a:t>Cuando la aplicación concluye, la AEZ deja de existir.</a:t>
            </a:r>
          </a:p>
        </p:txBody>
      </p:sp>
      <p:grpSp>
        <p:nvGrpSpPr>
          <p:cNvPr id="81" name="Group 80"/>
          <p:cNvGrpSpPr/>
          <p:nvPr/>
        </p:nvGrpSpPr>
        <p:grpSpPr>
          <a:xfrm>
            <a:off x="5225075" y="5990164"/>
            <a:ext cx="2294791" cy="701151"/>
            <a:chOff x="3700328" y="6008914"/>
            <a:chExt cx="1808253" cy="701151"/>
          </a:xfrm>
        </p:grpSpPr>
        <p:sp>
          <p:nvSpPr>
            <p:cNvPr id="82" name="Rectangle 81"/>
            <p:cNvSpPr/>
            <p:nvPr/>
          </p:nvSpPr>
          <p:spPr bwMode="auto">
            <a:xfrm>
              <a:off x="3700328" y="6008914"/>
              <a:ext cx="358752" cy="4572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83" name="TextBox 82"/>
            <p:cNvSpPr txBox="1"/>
            <p:nvPr/>
          </p:nvSpPr>
          <p:spPr>
            <a:xfrm>
              <a:off x="4119427" y="6063734"/>
              <a:ext cx="1389154" cy="646331"/>
            </a:xfrm>
            <a:prstGeom prst="rect">
              <a:avLst/>
            </a:prstGeom>
            <a:noFill/>
          </p:spPr>
          <p:txBody>
            <a:bodyPr wrap="square" rtlCol="0">
              <a:spAutoFit/>
            </a:bodyPr>
            <a:lstStyle/>
            <a:p>
              <a:r>
                <a:rPr lang="en-US" sz="1800" dirty="0"/>
                <a:t>Area de </a:t>
              </a:r>
              <a:r>
                <a:rPr lang="en-US" sz="1800" dirty="0" err="1"/>
                <a:t>rocio</a:t>
              </a:r>
              <a:endParaRPr lang="en-US" sz="1800" dirty="0"/>
            </a:p>
          </p:txBody>
        </p:sp>
      </p:grpSp>
    </p:spTree>
    <p:extLst>
      <p:ext uri="{BB962C8B-B14F-4D97-AF65-F5344CB8AC3E}">
        <p14:creationId xmlns:p14="http://schemas.microsoft.com/office/powerpoint/2010/main" val="373456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208 -0.01643 L 0.00209 -0.36898 " pathEditMode="fixed" rAng="0" ptsTypes="AA">
                                      <p:cBhvr>
                                        <p:cTn id="6" dur="2000" fill="hold"/>
                                        <p:tgtEl>
                                          <p:spTgt spid="78"/>
                                        </p:tgtEl>
                                        <p:attrNameLst>
                                          <p:attrName>ppt_x</p:attrName>
                                          <p:attrName>ppt_y</p:attrName>
                                        </p:attrNameLst>
                                      </p:cBhvr>
                                      <p:rCtr x="208" y="-17639"/>
                                    </p:animMotion>
                                  </p:childTnLst>
                                </p:cTn>
                              </p:par>
                              <p:par>
                                <p:cTn id="7" presetID="22" presetClass="entr" presetSubtype="4" fill="hold" grpId="0" nodeType="withEffect">
                                  <p:stCondLst>
                                    <p:cond delay="200"/>
                                  </p:stCondLst>
                                  <p:childTnLst>
                                    <p:set>
                                      <p:cBhvr>
                                        <p:cTn id="8" dur="1" fill="hold">
                                          <p:stCondLst>
                                            <p:cond delay="0"/>
                                          </p:stCondLst>
                                        </p:cTn>
                                        <p:tgtEl>
                                          <p:spTgt spid="59"/>
                                        </p:tgtEl>
                                        <p:attrNameLst>
                                          <p:attrName>style.visibility</p:attrName>
                                        </p:attrNameLst>
                                      </p:cBhvr>
                                      <p:to>
                                        <p:strVal val="visible"/>
                                      </p:to>
                                    </p:set>
                                    <p:animEffect transition="in" filter="wipe(down)">
                                      <p:cBhvr>
                                        <p:cTn id="9" dur="1500"/>
                                        <p:tgtEl>
                                          <p:spTgt spid="59"/>
                                        </p:tgtEl>
                                      </p:cBhvr>
                                    </p:animEffect>
                                  </p:childTnLst>
                                </p:cTn>
                              </p:par>
                            </p:childTnLst>
                          </p:cTn>
                        </p:par>
                        <p:par>
                          <p:cTn id="10" fill="hold">
                            <p:stCondLst>
                              <p:cond delay="2000"/>
                            </p:stCondLst>
                            <p:childTnLst>
                              <p:par>
                                <p:cTn id="11" presetID="8" presetClass="emph" presetSubtype="0" fill="hold" nodeType="afterEffect">
                                  <p:stCondLst>
                                    <p:cond delay="0"/>
                                  </p:stCondLst>
                                  <p:childTnLst>
                                    <p:animRot by="5400000">
                                      <p:cBhvr>
                                        <p:cTn id="12" dur="500" fill="hold"/>
                                        <p:tgtEl>
                                          <p:spTgt spid="78"/>
                                        </p:tgtEl>
                                        <p:attrNameLst>
                                          <p:attrName>r</p:attrName>
                                        </p:attrNameLst>
                                      </p:cBhvr>
                                    </p:animRot>
                                  </p:childTnLst>
                                </p:cTn>
                              </p:par>
                            </p:childTnLst>
                          </p:cTn>
                        </p:par>
                        <p:par>
                          <p:cTn id="13" fill="hold">
                            <p:stCondLst>
                              <p:cond delay="2500"/>
                            </p:stCondLst>
                            <p:childTnLst>
                              <p:par>
                                <p:cTn id="14" presetID="42" presetClass="path" presetSubtype="0" accel="50000" decel="50000" fill="hold" nodeType="afterEffect">
                                  <p:stCondLst>
                                    <p:cond delay="0"/>
                                  </p:stCondLst>
                                  <p:childTnLst>
                                    <p:animMotion origin="layout" path="M 0.00209 -0.36898 L 0.06875 -0.36898 " pathEditMode="fixed" rAng="0" ptsTypes="AA">
                                      <p:cBhvr>
                                        <p:cTn id="15" dur="750" fill="hold"/>
                                        <p:tgtEl>
                                          <p:spTgt spid="78"/>
                                        </p:tgtEl>
                                        <p:attrNameLst>
                                          <p:attrName>ppt_x</p:attrName>
                                          <p:attrName>ppt_y</p:attrName>
                                        </p:attrNameLst>
                                      </p:cBhvr>
                                      <p:rCtr x="3750" y="0"/>
                                    </p:animMotion>
                                  </p:childTnLst>
                                </p:cTn>
                              </p:par>
                            </p:childTnLst>
                          </p:cTn>
                        </p:par>
                        <p:par>
                          <p:cTn id="16" fill="hold">
                            <p:stCondLst>
                              <p:cond delay="3250"/>
                            </p:stCondLst>
                            <p:childTnLst>
                              <p:par>
                                <p:cTn id="17" presetID="8" presetClass="emph" presetSubtype="0" fill="hold" nodeType="afterEffect">
                                  <p:stCondLst>
                                    <p:cond delay="0"/>
                                  </p:stCondLst>
                                  <p:childTnLst>
                                    <p:animRot by="5400000">
                                      <p:cBhvr>
                                        <p:cTn id="18" dur="500" fill="hold"/>
                                        <p:tgtEl>
                                          <p:spTgt spid="78"/>
                                        </p:tgtEl>
                                        <p:attrNameLst>
                                          <p:attrName>r</p:attrName>
                                        </p:attrNameLst>
                                      </p:cBhvr>
                                    </p:animRot>
                                  </p:childTnLst>
                                </p:cTn>
                              </p:par>
                            </p:childTnLst>
                          </p:cTn>
                        </p:par>
                        <p:par>
                          <p:cTn id="19" fill="hold">
                            <p:stCondLst>
                              <p:cond delay="3750"/>
                            </p:stCondLst>
                            <p:childTnLst>
                              <p:par>
                                <p:cTn id="20" presetID="42" presetClass="path" presetSubtype="0" accel="50000" decel="50000" fill="hold" nodeType="afterEffect">
                                  <p:stCondLst>
                                    <p:cond delay="0"/>
                                  </p:stCondLst>
                                  <p:childTnLst>
                                    <p:animMotion origin="layout" path="M 0.06875 -0.36898 L 0.06876 -0.01088 " pathEditMode="fixed" rAng="0" ptsTypes="AA">
                                      <p:cBhvr>
                                        <p:cTn id="21" dur="2000" fill="hold"/>
                                        <p:tgtEl>
                                          <p:spTgt spid="78"/>
                                        </p:tgtEl>
                                        <p:attrNameLst>
                                          <p:attrName>ppt_x</p:attrName>
                                          <p:attrName>ppt_y</p:attrName>
                                        </p:attrNameLst>
                                      </p:cBhvr>
                                      <p:rCtr x="-417" y="17778"/>
                                    </p:animMotion>
                                  </p:childTnLst>
                                </p:cTn>
                              </p:par>
                              <p:par>
                                <p:cTn id="22" presetID="22" presetClass="entr" presetSubtype="1" fill="hold" grpId="0" nodeType="withEffect">
                                  <p:stCondLst>
                                    <p:cond delay="200"/>
                                  </p:stCondLst>
                                  <p:childTnLst>
                                    <p:set>
                                      <p:cBhvr>
                                        <p:cTn id="23" dur="1" fill="hold">
                                          <p:stCondLst>
                                            <p:cond delay="0"/>
                                          </p:stCondLst>
                                        </p:cTn>
                                        <p:tgtEl>
                                          <p:spTgt spid="60"/>
                                        </p:tgtEl>
                                        <p:attrNameLst>
                                          <p:attrName>style.visibility</p:attrName>
                                        </p:attrNameLst>
                                      </p:cBhvr>
                                      <p:to>
                                        <p:strVal val="visible"/>
                                      </p:to>
                                    </p:set>
                                    <p:animEffect transition="in" filter="wipe(up)">
                                      <p:cBhvr>
                                        <p:cTn id="24" dur="1500"/>
                                        <p:tgtEl>
                                          <p:spTgt spid="60"/>
                                        </p:tgtEl>
                                      </p:cBhvr>
                                    </p:animEffect>
                                  </p:childTnLst>
                                </p:cTn>
                              </p:par>
                            </p:childTnLst>
                          </p:cTn>
                        </p:par>
                        <p:par>
                          <p:cTn id="25" fill="hold">
                            <p:stCondLst>
                              <p:cond delay="5750"/>
                            </p:stCondLst>
                            <p:childTnLst>
                              <p:par>
                                <p:cTn id="26" presetID="8" presetClass="emph" presetSubtype="0" fill="hold" nodeType="afterEffect">
                                  <p:stCondLst>
                                    <p:cond delay="0"/>
                                  </p:stCondLst>
                                  <p:childTnLst>
                                    <p:animRot by="-5400000">
                                      <p:cBhvr>
                                        <p:cTn id="27" dur="500" fill="hold"/>
                                        <p:tgtEl>
                                          <p:spTgt spid="78"/>
                                        </p:tgtEl>
                                        <p:attrNameLst>
                                          <p:attrName>r</p:attrName>
                                        </p:attrNameLst>
                                      </p:cBhvr>
                                    </p:animRot>
                                  </p:childTnLst>
                                </p:cTn>
                              </p:par>
                            </p:childTnLst>
                          </p:cTn>
                        </p:par>
                        <p:par>
                          <p:cTn id="28" fill="hold">
                            <p:stCondLst>
                              <p:cond delay="6250"/>
                            </p:stCondLst>
                            <p:childTnLst>
                              <p:par>
                                <p:cTn id="29" presetID="42" presetClass="path" presetSubtype="0" accel="50000" decel="50000" fill="hold" nodeType="afterEffect">
                                  <p:stCondLst>
                                    <p:cond delay="0"/>
                                  </p:stCondLst>
                                  <p:childTnLst>
                                    <p:animMotion origin="layout" path="M 0.06876 -0.01088 L 0.13074 -0.01088 " pathEditMode="fixed" rAng="0" ptsTypes="AA">
                                      <p:cBhvr>
                                        <p:cTn id="30" dur="750" fill="hold"/>
                                        <p:tgtEl>
                                          <p:spTgt spid="78"/>
                                        </p:tgtEl>
                                        <p:attrNameLst>
                                          <p:attrName>ppt_x</p:attrName>
                                          <p:attrName>ppt_y</p:attrName>
                                        </p:attrNameLst>
                                      </p:cBhvr>
                                      <p:rCtr x="3090" y="0"/>
                                    </p:animMotion>
                                  </p:childTnLst>
                                </p:cTn>
                              </p:par>
                            </p:childTnLst>
                          </p:cTn>
                        </p:par>
                        <p:par>
                          <p:cTn id="31" fill="hold">
                            <p:stCondLst>
                              <p:cond delay="7000"/>
                            </p:stCondLst>
                            <p:childTnLst>
                              <p:par>
                                <p:cTn id="32" presetID="8" presetClass="emph" presetSubtype="0" fill="hold" nodeType="afterEffect">
                                  <p:stCondLst>
                                    <p:cond delay="0"/>
                                  </p:stCondLst>
                                  <p:childTnLst>
                                    <p:animRot by="-5400000">
                                      <p:cBhvr>
                                        <p:cTn id="33" dur="500" fill="hold"/>
                                        <p:tgtEl>
                                          <p:spTgt spid="78"/>
                                        </p:tgtEl>
                                        <p:attrNameLst>
                                          <p:attrName>r</p:attrName>
                                        </p:attrNameLst>
                                      </p:cBhvr>
                                    </p:animRot>
                                  </p:childTnLst>
                                </p:cTn>
                              </p:par>
                            </p:childTnLst>
                          </p:cTn>
                        </p:par>
                        <p:par>
                          <p:cTn id="34" fill="hold">
                            <p:stCondLst>
                              <p:cond delay="7500"/>
                            </p:stCondLst>
                            <p:childTnLst>
                              <p:par>
                                <p:cTn id="35" presetID="42" presetClass="path" presetSubtype="0" accel="50000" decel="50000" fill="hold" nodeType="afterEffect">
                                  <p:stCondLst>
                                    <p:cond delay="0"/>
                                  </p:stCondLst>
                                  <p:childTnLst>
                                    <p:animMotion origin="layout" path="M 0.13074 -0.01088 L 0.13074 -0.36273 " pathEditMode="fixed" rAng="0" ptsTypes="AA">
                                      <p:cBhvr>
                                        <p:cTn id="36" dur="2000" fill="hold"/>
                                        <p:tgtEl>
                                          <p:spTgt spid="78"/>
                                        </p:tgtEl>
                                        <p:attrNameLst>
                                          <p:attrName>ppt_x</p:attrName>
                                          <p:attrName>ppt_y</p:attrName>
                                        </p:attrNameLst>
                                      </p:cBhvr>
                                      <p:rCtr x="0" y="-17593"/>
                                    </p:animMotion>
                                  </p:childTnLst>
                                </p:cTn>
                              </p:par>
                              <p:par>
                                <p:cTn id="37" presetID="22" presetClass="entr" presetSubtype="4" fill="hold" grpId="0" nodeType="withEffect">
                                  <p:stCondLst>
                                    <p:cond delay="200"/>
                                  </p:stCondLst>
                                  <p:childTnLst>
                                    <p:set>
                                      <p:cBhvr>
                                        <p:cTn id="38" dur="1" fill="hold">
                                          <p:stCondLst>
                                            <p:cond delay="0"/>
                                          </p:stCondLst>
                                        </p:cTn>
                                        <p:tgtEl>
                                          <p:spTgt spid="61"/>
                                        </p:tgtEl>
                                        <p:attrNameLst>
                                          <p:attrName>style.visibility</p:attrName>
                                        </p:attrNameLst>
                                      </p:cBhvr>
                                      <p:to>
                                        <p:strVal val="visible"/>
                                      </p:to>
                                    </p:set>
                                    <p:animEffect transition="in" filter="wipe(down)">
                                      <p:cBhvr>
                                        <p:cTn id="39" dur="1500"/>
                                        <p:tgtEl>
                                          <p:spTgt spid="61"/>
                                        </p:tgtEl>
                                      </p:cBhvr>
                                    </p:animEffect>
                                  </p:childTnLst>
                                </p:cTn>
                              </p:par>
                            </p:childTnLst>
                          </p:cTn>
                        </p:par>
                        <p:par>
                          <p:cTn id="40" fill="hold">
                            <p:stCondLst>
                              <p:cond delay="9500"/>
                            </p:stCondLst>
                            <p:childTnLst>
                              <p:par>
                                <p:cTn id="41" presetID="8" presetClass="emph" presetSubtype="0" fill="hold" nodeType="afterEffect">
                                  <p:stCondLst>
                                    <p:cond delay="0"/>
                                  </p:stCondLst>
                                  <p:childTnLst>
                                    <p:animRot by="5400000">
                                      <p:cBhvr>
                                        <p:cTn id="42" dur="500" fill="hold"/>
                                        <p:tgtEl>
                                          <p:spTgt spid="78"/>
                                        </p:tgtEl>
                                        <p:attrNameLst>
                                          <p:attrName>r</p:attrName>
                                        </p:attrNameLst>
                                      </p:cBhvr>
                                    </p:animRot>
                                  </p:childTnLst>
                                </p:cTn>
                              </p:par>
                            </p:childTnLst>
                          </p:cTn>
                        </p:par>
                        <p:par>
                          <p:cTn id="43" fill="hold">
                            <p:stCondLst>
                              <p:cond delay="10000"/>
                            </p:stCondLst>
                            <p:childTnLst>
                              <p:par>
                                <p:cTn id="44" presetID="42" presetClass="path" presetSubtype="0" accel="50000" decel="50000" fill="hold" nodeType="afterEffect">
                                  <p:stCondLst>
                                    <p:cond delay="0"/>
                                  </p:stCondLst>
                                  <p:childTnLst>
                                    <p:animMotion origin="layout" path="M 0.13074 -0.36273 L 0.1816 -0.36273 " pathEditMode="fixed" rAng="0" ptsTypes="AA">
                                      <p:cBhvr>
                                        <p:cTn id="45" dur="750" fill="hold"/>
                                        <p:tgtEl>
                                          <p:spTgt spid="78"/>
                                        </p:tgtEl>
                                        <p:attrNameLst>
                                          <p:attrName>ppt_x</p:attrName>
                                          <p:attrName>ppt_y</p:attrName>
                                        </p:attrNameLst>
                                      </p:cBhvr>
                                      <p:rCtr x="2535" y="0"/>
                                    </p:animMotion>
                                  </p:childTnLst>
                                </p:cTn>
                              </p:par>
                            </p:childTnLst>
                          </p:cTn>
                        </p:par>
                        <p:par>
                          <p:cTn id="46" fill="hold">
                            <p:stCondLst>
                              <p:cond delay="10750"/>
                            </p:stCondLst>
                            <p:childTnLst>
                              <p:par>
                                <p:cTn id="47" presetID="8" presetClass="emph" presetSubtype="0" fill="hold" nodeType="afterEffect">
                                  <p:stCondLst>
                                    <p:cond delay="0"/>
                                  </p:stCondLst>
                                  <p:childTnLst>
                                    <p:animRot by="5400000">
                                      <p:cBhvr>
                                        <p:cTn id="48" dur="500" fill="hold"/>
                                        <p:tgtEl>
                                          <p:spTgt spid="78"/>
                                        </p:tgtEl>
                                        <p:attrNameLst>
                                          <p:attrName>r</p:attrName>
                                        </p:attrNameLst>
                                      </p:cBhvr>
                                    </p:animRot>
                                  </p:childTnLst>
                                </p:cTn>
                              </p:par>
                            </p:childTnLst>
                          </p:cTn>
                        </p:par>
                        <p:par>
                          <p:cTn id="49" fill="hold">
                            <p:stCondLst>
                              <p:cond delay="11250"/>
                            </p:stCondLst>
                            <p:childTnLst>
                              <p:par>
                                <p:cTn id="50" presetID="42" presetClass="path" presetSubtype="0" accel="50000" decel="50000" fill="hold" nodeType="afterEffect">
                                  <p:stCondLst>
                                    <p:cond delay="0"/>
                                  </p:stCondLst>
                                  <p:childTnLst>
                                    <p:animMotion origin="layout" path="M 0.1816 -0.36273 L 0.18386 -0.01088 " pathEditMode="fixed" rAng="0" ptsTypes="AA">
                                      <p:cBhvr>
                                        <p:cTn id="51" dur="2000" fill="hold"/>
                                        <p:tgtEl>
                                          <p:spTgt spid="78"/>
                                        </p:tgtEl>
                                        <p:attrNameLst>
                                          <p:attrName>ppt_x</p:attrName>
                                          <p:attrName>ppt_y</p:attrName>
                                        </p:attrNameLst>
                                      </p:cBhvr>
                                      <p:rCtr x="104" y="17593"/>
                                    </p:animMotion>
                                  </p:childTnLst>
                                </p:cTn>
                              </p:par>
                              <p:par>
                                <p:cTn id="52" presetID="22" presetClass="entr" presetSubtype="1" fill="hold" grpId="0" nodeType="withEffect">
                                  <p:stCondLst>
                                    <p:cond delay="200"/>
                                  </p:stCondLst>
                                  <p:childTnLst>
                                    <p:set>
                                      <p:cBhvr>
                                        <p:cTn id="53" dur="1" fill="hold">
                                          <p:stCondLst>
                                            <p:cond delay="0"/>
                                          </p:stCondLst>
                                        </p:cTn>
                                        <p:tgtEl>
                                          <p:spTgt spid="62"/>
                                        </p:tgtEl>
                                        <p:attrNameLst>
                                          <p:attrName>style.visibility</p:attrName>
                                        </p:attrNameLst>
                                      </p:cBhvr>
                                      <p:to>
                                        <p:strVal val="visible"/>
                                      </p:to>
                                    </p:set>
                                    <p:animEffect transition="in" filter="wipe(up)">
                                      <p:cBhvr>
                                        <p:cTn id="54" dur="1500"/>
                                        <p:tgtEl>
                                          <p:spTgt spid="62"/>
                                        </p:tgtEl>
                                      </p:cBhvr>
                                    </p:animEffect>
                                  </p:childTnLst>
                                </p:cTn>
                              </p:par>
                            </p:childTnLst>
                          </p:cTn>
                        </p:par>
                        <p:par>
                          <p:cTn id="55" fill="hold">
                            <p:stCondLst>
                              <p:cond delay="13250"/>
                            </p:stCondLst>
                            <p:childTnLst>
                              <p:par>
                                <p:cTn id="56" presetID="8" presetClass="emph" presetSubtype="0" fill="hold" nodeType="afterEffect">
                                  <p:stCondLst>
                                    <p:cond delay="0"/>
                                  </p:stCondLst>
                                  <p:childTnLst>
                                    <p:animRot by="-5400000">
                                      <p:cBhvr>
                                        <p:cTn id="57" dur="500" fill="hold"/>
                                        <p:tgtEl>
                                          <p:spTgt spid="78"/>
                                        </p:tgtEl>
                                        <p:attrNameLst>
                                          <p:attrName>r</p:attrName>
                                        </p:attrNameLst>
                                      </p:cBhvr>
                                    </p:animRot>
                                  </p:childTnLst>
                                </p:cTn>
                              </p:par>
                            </p:childTnLst>
                          </p:cTn>
                        </p:par>
                        <p:par>
                          <p:cTn id="58" fill="hold">
                            <p:stCondLst>
                              <p:cond delay="13750"/>
                            </p:stCondLst>
                            <p:childTnLst>
                              <p:par>
                                <p:cTn id="59" presetID="42" presetClass="path" presetSubtype="0" accel="50000" decel="50000" fill="hold" nodeType="afterEffect">
                                  <p:stCondLst>
                                    <p:cond delay="0"/>
                                  </p:stCondLst>
                                  <p:childTnLst>
                                    <p:animMotion origin="layout" path="M 0.18386 -0.01088 L 0.23942 -0.01088 " pathEditMode="fixed" rAng="0" ptsTypes="AA">
                                      <p:cBhvr>
                                        <p:cTn id="60" dur="750" fill="hold"/>
                                        <p:tgtEl>
                                          <p:spTgt spid="78"/>
                                        </p:tgtEl>
                                        <p:attrNameLst>
                                          <p:attrName>ppt_x</p:attrName>
                                          <p:attrName>ppt_y</p:attrName>
                                        </p:attrNameLst>
                                      </p:cBhvr>
                                      <p:rCtr x="2778" y="0"/>
                                    </p:animMotion>
                                  </p:childTnLst>
                                </p:cTn>
                              </p:par>
                            </p:childTnLst>
                          </p:cTn>
                        </p:par>
                        <p:par>
                          <p:cTn id="61" fill="hold">
                            <p:stCondLst>
                              <p:cond delay="14500"/>
                            </p:stCondLst>
                            <p:childTnLst>
                              <p:par>
                                <p:cTn id="62" presetID="8" presetClass="emph" presetSubtype="0" fill="hold" nodeType="afterEffect">
                                  <p:stCondLst>
                                    <p:cond delay="0"/>
                                  </p:stCondLst>
                                  <p:childTnLst>
                                    <p:animRot by="-5400000">
                                      <p:cBhvr>
                                        <p:cTn id="63" dur="500" fill="hold"/>
                                        <p:tgtEl>
                                          <p:spTgt spid="78"/>
                                        </p:tgtEl>
                                        <p:attrNameLst>
                                          <p:attrName>r</p:attrName>
                                        </p:attrNameLst>
                                      </p:cBhvr>
                                    </p:animRot>
                                  </p:childTnLst>
                                </p:cTn>
                              </p:par>
                            </p:childTnLst>
                          </p:cTn>
                        </p:par>
                        <p:par>
                          <p:cTn id="64" fill="hold">
                            <p:stCondLst>
                              <p:cond delay="15000"/>
                            </p:stCondLst>
                            <p:childTnLst>
                              <p:par>
                                <p:cTn id="65" presetID="42" presetClass="path" presetSubtype="0" accel="50000" decel="50000" fill="hold" nodeType="afterEffect">
                                  <p:stCondLst>
                                    <p:cond delay="0"/>
                                  </p:stCondLst>
                                  <p:childTnLst>
                                    <p:animMotion origin="layout" path="M 0.23942 -0.01088 L 0.23942 -0.36643 " pathEditMode="fixed" rAng="0" ptsTypes="AA">
                                      <p:cBhvr>
                                        <p:cTn id="66" dur="2000" fill="hold"/>
                                        <p:tgtEl>
                                          <p:spTgt spid="78"/>
                                        </p:tgtEl>
                                        <p:attrNameLst>
                                          <p:attrName>ppt_x</p:attrName>
                                          <p:attrName>ppt_y</p:attrName>
                                        </p:attrNameLst>
                                      </p:cBhvr>
                                      <p:rCtr x="0" y="-17778"/>
                                    </p:animMotion>
                                  </p:childTnLst>
                                </p:cTn>
                              </p:par>
                              <p:par>
                                <p:cTn id="67" presetID="22" presetClass="entr" presetSubtype="4" fill="hold" grpId="0" nodeType="withEffect">
                                  <p:stCondLst>
                                    <p:cond delay="200"/>
                                  </p:stCondLst>
                                  <p:childTnLst>
                                    <p:set>
                                      <p:cBhvr>
                                        <p:cTn id="68" dur="1" fill="hold">
                                          <p:stCondLst>
                                            <p:cond delay="0"/>
                                          </p:stCondLst>
                                        </p:cTn>
                                        <p:tgtEl>
                                          <p:spTgt spid="63"/>
                                        </p:tgtEl>
                                        <p:attrNameLst>
                                          <p:attrName>style.visibility</p:attrName>
                                        </p:attrNameLst>
                                      </p:cBhvr>
                                      <p:to>
                                        <p:strVal val="visible"/>
                                      </p:to>
                                    </p:set>
                                    <p:animEffect transition="in" filter="wipe(down)">
                                      <p:cBhvr>
                                        <p:cTn id="69" dur="1500"/>
                                        <p:tgtEl>
                                          <p:spTgt spid="63"/>
                                        </p:tgtEl>
                                      </p:cBhvr>
                                    </p:animEffect>
                                  </p:childTnLst>
                                </p:cTn>
                              </p:par>
                            </p:childTnLst>
                          </p:cTn>
                        </p:par>
                        <p:par>
                          <p:cTn id="70" fill="hold">
                            <p:stCondLst>
                              <p:cond delay="17000"/>
                            </p:stCondLst>
                            <p:childTnLst>
                              <p:par>
                                <p:cTn id="71" presetID="8" presetClass="emph" presetSubtype="0" fill="hold" nodeType="afterEffect">
                                  <p:stCondLst>
                                    <p:cond delay="0"/>
                                  </p:stCondLst>
                                  <p:childTnLst>
                                    <p:animRot by="5400000">
                                      <p:cBhvr>
                                        <p:cTn id="72" dur="500" fill="hold"/>
                                        <p:tgtEl>
                                          <p:spTgt spid="78"/>
                                        </p:tgtEl>
                                        <p:attrNameLst>
                                          <p:attrName>r</p:attrName>
                                        </p:attrNameLst>
                                      </p:cBhvr>
                                    </p:animRot>
                                  </p:childTnLst>
                                </p:cTn>
                              </p:par>
                            </p:childTnLst>
                          </p:cTn>
                        </p:par>
                        <p:par>
                          <p:cTn id="73" fill="hold">
                            <p:stCondLst>
                              <p:cond delay="17500"/>
                            </p:stCondLst>
                            <p:childTnLst>
                              <p:par>
                                <p:cTn id="74" presetID="42" presetClass="path" presetSubtype="0" accel="50000" decel="50000" fill="hold" nodeType="afterEffect">
                                  <p:stCondLst>
                                    <p:cond delay="0"/>
                                  </p:stCondLst>
                                  <p:childTnLst>
                                    <p:animMotion origin="layout" path="M 0.23942 -0.36643 L 0.29376 -0.36643 " pathEditMode="fixed" rAng="0" ptsTypes="AA">
                                      <p:cBhvr>
                                        <p:cTn id="75" dur="750" fill="hold"/>
                                        <p:tgtEl>
                                          <p:spTgt spid="78"/>
                                        </p:tgtEl>
                                        <p:attrNameLst>
                                          <p:attrName>ppt_x</p:attrName>
                                          <p:attrName>ppt_y</p:attrName>
                                        </p:attrNameLst>
                                      </p:cBhvr>
                                      <p:rCtr x="2569" y="0"/>
                                    </p:animMotion>
                                  </p:childTnLst>
                                </p:cTn>
                              </p:par>
                            </p:childTnLst>
                          </p:cTn>
                        </p:par>
                        <p:par>
                          <p:cTn id="76" fill="hold">
                            <p:stCondLst>
                              <p:cond delay="18250"/>
                            </p:stCondLst>
                            <p:childTnLst>
                              <p:par>
                                <p:cTn id="77" presetID="8" presetClass="emph" presetSubtype="0" fill="hold" nodeType="afterEffect">
                                  <p:stCondLst>
                                    <p:cond delay="0"/>
                                  </p:stCondLst>
                                  <p:childTnLst>
                                    <p:animRot by="5400000">
                                      <p:cBhvr>
                                        <p:cTn id="78" dur="500" fill="hold"/>
                                        <p:tgtEl>
                                          <p:spTgt spid="78"/>
                                        </p:tgtEl>
                                        <p:attrNameLst>
                                          <p:attrName>r</p:attrName>
                                        </p:attrNameLst>
                                      </p:cBhvr>
                                    </p:animRot>
                                  </p:childTnLst>
                                </p:cTn>
                              </p:par>
                            </p:childTnLst>
                          </p:cTn>
                        </p:par>
                        <p:par>
                          <p:cTn id="79" fill="hold">
                            <p:stCondLst>
                              <p:cond delay="18750"/>
                            </p:stCondLst>
                            <p:childTnLst>
                              <p:par>
                                <p:cTn id="80" presetID="42" presetClass="path" presetSubtype="0" accel="50000" decel="50000" fill="hold" nodeType="afterEffect">
                                  <p:stCondLst>
                                    <p:cond delay="0"/>
                                  </p:stCondLst>
                                  <p:childTnLst>
                                    <p:animMotion origin="layout" path="M 0.29376 -0.36643 L 0.29376 -0.01088 " pathEditMode="fixed" rAng="0" ptsTypes="AA">
                                      <p:cBhvr>
                                        <p:cTn id="81" dur="2000" fill="hold"/>
                                        <p:tgtEl>
                                          <p:spTgt spid="78"/>
                                        </p:tgtEl>
                                        <p:attrNameLst>
                                          <p:attrName>ppt_x</p:attrName>
                                          <p:attrName>ppt_y</p:attrName>
                                        </p:attrNameLst>
                                      </p:cBhvr>
                                      <p:rCtr x="0" y="17778"/>
                                    </p:animMotion>
                                  </p:childTnLst>
                                </p:cTn>
                              </p:par>
                              <p:par>
                                <p:cTn id="82" presetID="22" presetClass="entr" presetSubtype="1" fill="hold" grpId="0" nodeType="withEffect">
                                  <p:stCondLst>
                                    <p:cond delay="200"/>
                                  </p:stCondLst>
                                  <p:childTnLst>
                                    <p:set>
                                      <p:cBhvr>
                                        <p:cTn id="83" dur="1" fill="hold">
                                          <p:stCondLst>
                                            <p:cond delay="0"/>
                                          </p:stCondLst>
                                        </p:cTn>
                                        <p:tgtEl>
                                          <p:spTgt spid="64"/>
                                        </p:tgtEl>
                                        <p:attrNameLst>
                                          <p:attrName>style.visibility</p:attrName>
                                        </p:attrNameLst>
                                      </p:cBhvr>
                                      <p:to>
                                        <p:strVal val="visible"/>
                                      </p:to>
                                    </p:set>
                                    <p:animEffect transition="in" filter="wipe(up)">
                                      <p:cBhvr>
                                        <p:cTn id="84" dur="1500"/>
                                        <p:tgtEl>
                                          <p:spTgt spid="64"/>
                                        </p:tgtEl>
                                      </p:cBhvr>
                                    </p:animEffect>
                                  </p:childTnLst>
                                </p:cTn>
                              </p:par>
                            </p:childTnLst>
                          </p:cTn>
                        </p:par>
                        <p:par>
                          <p:cTn id="85" fill="hold">
                            <p:stCondLst>
                              <p:cond delay="20750"/>
                            </p:stCondLst>
                            <p:childTnLst>
                              <p:par>
                                <p:cTn id="86" presetID="8" presetClass="emph" presetSubtype="0" fill="hold" nodeType="afterEffect">
                                  <p:stCondLst>
                                    <p:cond delay="0"/>
                                  </p:stCondLst>
                                  <p:childTnLst>
                                    <p:animRot by="-5400000">
                                      <p:cBhvr>
                                        <p:cTn id="87" dur="500" fill="hold"/>
                                        <p:tgtEl>
                                          <p:spTgt spid="78"/>
                                        </p:tgtEl>
                                        <p:attrNameLst>
                                          <p:attrName>r</p:attrName>
                                        </p:attrNameLst>
                                      </p:cBhvr>
                                    </p:animRot>
                                  </p:childTnLst>
                                </p:cTn>
                              </p:par>
                            </p:childTnLst>
                          </p:cTn>
                        </p:par>
                        <p:par>
                          <p:cTn id="88" fill="hold">
                            <p:stCondLst>
                              <p:cond delay="21250"/>
                            </p:stCondLst>
                            <p:childTnLst>
                              <p:par>
                                <p:cTn id="89" presetID="42" presetClass="path" presetSubtype="0" accel="50000" decel="50000" fill="hold" nodeType="afterEffect">
                                  <p:stCondLst>
                                    <p:cond delay="0"/>
                                  </p:stCondLst>
                                  <p:childTnLst>
                                    <p:animMotion origin="layout" path="M 0.29376 -0.01088 L 0.36042 -0.01088 " pathEditMode="fixed" rAng="0" ptsTypes="AA">
                                      <p:cBhvr>
                                        <p:cTn id="90" dur="750" fill="hold"/>
                                        <p:tgtEl>
                                          <p:spTgt spid="78"/>
                                        </p:tgtEl>
                                        <p:attrNameLst>
                                          <p:attrName>ppt_x</p:attrName>
                                          <p:attrName>ppt_y</p:attrName>
                                        </p:attrNameLst>
                                      </p:cBhvr>
                                      <p:rCtr x="3333" y="0"/>
                                    </p:animMotion>
                                  </p:childTnLst>
                                </p:cTn>
                              </p:par>
                            </p:childTnLst>
                          </p:cTn>
                        </p:par>
                        <p:par>
                          <p:cTn id="91" fill="hold">
                            <p:stCondLst>
                              <p:cond delay="22000"/>
                            </p:stCondLst>
                            <p:childTnLst>
                              <p:par>
                                <p:cTn id="92" presetID="8" presetClass="emph" presetSubtype="0" fill="hold" nodeType="afterEffect">
                                  <p:stCondLst>
                                    <p:cond delay="0"/>
                                  </p:stCondLst>
                                  <p:childTnLst>
                                    <p:animRot by="-5400000">
                                      <p:cBhvr>
                                        <p:cTn id="93" dur="500" fill="hold"/>
                                        <p:tgtEl>
                                          <p:spTgt spid="78"/>
                                        </p:tgtEl>
                                        <p:attrNameLst>
                                          <p:attrName>r</p:attrName>
                                        </p:attrNameLst>
                                      </p:cBhvr>
                                    </p:animRot>
                                  </p:childTnLst>
                                </p:cTn>
                              </p:par>
                            </p:childTnLst>
                          </p:cTn>
                        </p:par>
                        <p:par>
                          <p:cTn id="94" fill="hold">
                            <p:stCondLst>
                              <p:cond delay="22500"/>
                            </p:stCondLst>
                            <p:childTnLst>
                              <p:par>
                                <p:cTn id="95" presetID="42" presetClass="path" presetSubtype="0" accel="50000" decel="50000" fill="hold" nodeType="afterEffect">
                                  <p:stCondLst>
                                    <p:cond delay="0"/>
                                  </p:stCondLst>
                                  <p:childTnLst>
                                    <p:animMotion origin="layout" path="M 0.36042 -0.01088 L 0.36042 -0.36643 " pathEditMode="fixed" rAng="0" ptsTypes="AA">
                                      <p:cBhvr>
                                        <p:cTn id="96" dur="2000" fill="hold"/>
                                        <p:tgtEl>
                                          <p:spTgt spid="78"/>
                                        </p:tgtEl>
                                        <p:attrNameLst>
                                          <p:attrName>ppt_x</p:attrName>
                                          <p:attrName>ppt_y</p:attrName>
                                        </p:attrNameLst>
                                      </p:cBhvr>
                                      <p:rCtr x="0" y="-17778"/>
                                    </p:animMotion>
                                  </p:childTnLst>
                                </p:cTn>
                              </p:par>
                              <p:par>
                                <p:cTn id="97" presetID="22" presetClass="entr" presetSubtype="4" fill="hold" grpId="0" nodeType="withEffect">
                                  <p:stCondLst>
                                    <p:cond delay="200"/>
                                  </p:stCondLst>
                                  <p:childTnLst>
                                    <p:set>
                                      <p:cBhvr>
                                        <p:cTn id="98" dur="1" fill="hold">
                                          <p:stCondLst>
                                            <p:cond delay="0"/>
                                          </p:stCondLst>
                                        </p:cTn>
                                        <p:tgtEl>
                                          <p:spTgt spid="65"/>
                                        </p:tgtEl>
                                        <p:attrNameLst>
                                          <p:attrName>style.visibility</p:attrName>
                                        </p:attrNameLst>
                                      </p:cBhvr>
                                      <p:to>
                                        <p:strVal val="visible"/>
                                      </p:to>
                                    </p:set>
                                    <p:animEffect transition="in" filter="wipe(down)">
                                      <p:cBhvr>
                                        <p:cTn id="99" dur="1500"/>
                                        <p:tgtEl>
                                          <p:spTgt spid="65"/>
                                        </p:tgtEl>
                                      </p:cBhvr>
                                    </p:animEffect>
                                  </p:childTnLst>
                                </p:cTn>
                              </p:par>
                            </p:childTnLst>
                          </p:cTn>
                        </p:par>
                        <p:par>
                          <p:cTn id="100" fill="hold">
                            <p:stCondLst>
                              <p:cond delay="24500"/>
                            </p:stCondLst>
                            <p:childTnLst>
                              <p:par>
                                <p:cTn id="101" presetID="8" presetClass="emph" presetSubtype="0" fill="hold" nodeType="afterEffect">
                                  <p:stCondLst>
                                    <p:cond delay="0"/>
                                  </p:stCondLst>
                                  <p:childTnLst>
                                    <p:animRot by="5400000">
                                      <p:cBhvr>
                                        <p:cTn id="102" dur="500" fill="hold"/>
                                        <p:tgtEl>
                                          <p:spTgt spid="78"/>
                                        </p:tgtEl>
                                        <p:attrNameLst>
                                          <p:attrName>r</p:attrName>
                                        </p:attrNameLst>
                                      </p:cBhvr>
                                    </p:animRot>
                                  </p:childTnLst>
                                </p:cTn>
                              </p:par>
                            </p:childTnLst>
                          </p:cTn>
                        </p:par>
                        <p:par>
                          <p:cTn id="103" fill="hold">
                            <p:stCondLst>
                              <p:cond delay="25000"/>
                            </p:stCondLst>
                            <p:childTnLst>
                              <p:par>
                                <p:cTn id="104" presetID="42" presetClass="path" presetSubtype="0" accel="50000" decel="50000" fill="hold" nodeType="afterEffect">
                                  <p:stCondLst>
                                    <p:cond delay="0"/>
                                  </p:stCondLst>
                                  <p:childTnLst>
                                    <p:animMotion origin="layout" path="M 0.36042 -0.36643 L 0.42049 -0.36643 " pathEditMode="fixed" rAng="0" ptsTypes="AA">
                                      <p:cBhvr>
                                        <p:cTn id="105" dur="750" fill="hold"/>
                                        <p:tgtEl>
                                          <p:spTgt spid="78"/>
                                        </p:tgtEl>
                                        <p:attrNameLst>
                                          <p:attrName>ppt_x</p:attrName>
                                          <p:attrName>ppt_y</p:attrName>
                                        </p:attrNameLst>
                                      </p:cBhvr>
                                      <p:rCtr x="3003" y="0"/>
                                    </p:animMotion>
                                  </p:childTnLst>
                                </p:cTn>
                              </p:par>
                            </p:childTnLst>
                          </p:cTn>
                        </p:par>
                        <p:par>
                          <p:cTn id="106" fill="hold">
                            <p:stCondLst>
                              <p:cond delay="25750"/>
                            </p:stCondLst>
                            <p:childTnLst>
                              <p:par>
                                <p:cTn id="107" presetID="8" presetClass="emph" presetSubtype="0" fill="hold" nodeType="afterEffect">
                                  <p:stCondLst>
                                    <p:cond delay="0"/>
                                  </p:stCondLst>
                                  <p:childTnLst>
                                    <p:animRot by="5400000">
                                      <p:cBhvr>
                                        <p:cTn id="108" dur="500" fill="hold"/>
                                        <p:tgtEl>
                                          <p:spTgt spid="78"/>
                                        </p:tgtEl>
                                        <p:attrNameLst>
                                          <p:attrName>r</p:attrName>
                                        </p:attrNameLst>
                                      </p:cBhvr>
                                    </p:animRot>
                                  </p:childTnLst>
                                </p:cTn>
                              </p:par>
                            </p:childTnLst>
                          </p:cTn>
                        </p:par>
                        <p:par>
                          <p:cTn id="109" fill="hold">
                            <p:stCondLst>
                              <p:cond delay="26250"/>
                            </p:stCondLst>
                            <p:childTnLst>
                              <p:par>
                                <p:cTn id="110" presetID="42" presetClass="path" presetSubtype="0" accel="50000" decel="50000" fill="hold" nodeType="afterEffect">
                                  <p:stCondLst>
                                    <p:cond delay="0"/>
                                  </p:stCondLst>
                                  <p:childTnLst>
                                    <p:animMotion origin="layout" path="M 0.42049 -0.36643 L 0.42049 -0.01088 " pathEditMode="fixed" rAng="0" ptsTypes="AA">
                                      <p:cBhvr>
                                        <p:cTn id="111" dur="2000" fill="hold"/>
                                        <p:tgtEl>
                                          <p:spTgt spid="78"/>
                                        </p:tgtEl>
                                        <p:attrNameLst>
                                          <p:attrName>ppt_x</p:attrName>
                                          <p:attrName>ppt_y</p:attrName>
                                        </p:attrNameLst>
                                      </p:cBhvr>
                                      <p:rCtr x="0" y="17778"/>
                                    </p:animMotion>
                                  </p:childTnLst>
                                </p:cTn>
                              </p:par>
                              <p:par>
                                <p:cTn id="112" presetID="22" presetClass="entr" presetSubtype="1" fill="hold" grpId="0" nodeType="withEffect">
                                  <p:stCondLst>
                                    <p:cond delay="200"/>
                                  </p:stCondLst>
                                  <p:childTnLst>
                                    <p:set>
                                      <p:cBhvr>
                                        <p:cTn id="113" dur="1" fill="hold">
                                          <p:stCondLst>
                                            <p:cond delay="0"/>
                                          </p:stCondLst>
                                        </p:cTn>
                                        <p:tgtEl>
                                          <p:spTgt spid="66"/>
                                        </p:tgtEl>
                                        <p:attrNameLst>
                                          <p:attrName>style.visibility</p:attrName>
                                        </p:attrNameLst>
                                      </p:cBhvr>
                                      <p:to>
                                        <p:strVal val="visible"/>
                                      </p:to>
                                    </p:set>
                                    <p:animEffect transition="in" filter="wipe(up)">
                                      <p:cBhvr>
                                        <p:cTn id="114" dur="1500"/>
                                        <p:tgtEl>
                                          <p:spTgt spid="66"/>
                                        </p:tgtEl>
                                      </p:cBhvr>
                                    </p:animEffect>
                                  </p:childTnLst>
                                </p:cTn>
                              </p:par>
                            </p:childTnLst>
                          </p:cTn>
                        </p:par>
                        <p:par>
                          <p:cTn id="115" fill="hold">
                            <p:stCondLst>
                              <p:cond delay="28250"/>
                            </p:stCondLst>
                            <p:childTnLst>
                              <p:par>
                                <p:cTn id="116" presetID="8" presetClass="emph" presetSubtype="0" fill="hold" nodeType="afterEffect">
                                  <p:stCondLst>
                                    <p:cond delay="0"/>
                                  </p:stCondLst>
                                  <p:childTnLst>
                                    <p:animRot by="-5400000">
                                      <p:cBhvr>
                                        <p:cTn id="117" dur="500" fill="hold"/>
                                        <p:tgtEl>
                                          <p:spTgt spid="78"/>
                                        </p:tgtEl>
                                        <p:attrNameLst>
                                          <p:attrName>r</p:attrName>
                                        </p:attrNameLst>
                                      </p:cBhvr>
                                    </p:animRot>
                                  </p:childTnLst>
                                </p:cTn>
                              </p:par>
                            </p:childTnLst>
                          </p:cTn>
                        </p:par>
                        <p:par>
                          <p:cTn id="118" fill="hold">
                            <p:stCondLst>
                              <p:cond delay="28750"/>
                            </p:stCondLst>
                            <p:childTnLst>
                              <p:par>
                                <p:cTn id="119" presetID="42" presetClass="path" presetSubtype="0" accel="50000" decel="50000" fill="hold" nodeType="afterEffect">
                                  <p:stCondLst>
                                    <p:cond delay="0"/>
                                  </p:stCondLst>
                                  <p:childTnLst>
                                    <p:animMotion origin="layout" path="M 0.42049 -0.01088 L 0.48542 -0.01088 " pathEditMode="fixed" rAng="0" ptsTypes="AA">
                                      <p:cBhvr>
                                        <p:cTn id="120" dur="750" fill="hold"/>
                                        <p:tgtEl>
                                          <p:spTgt spid="78"/>
                                        </p:tgtEl>
                                        <p:attrNameLst>
                                          <p:attrName>ppt_x</p:attrName>
                                          <p:attrName>ppt_y</p:attrName>
                                        </p:attrNameLst>
                                      </p:cBhvr>
                                      <p:rCtr x="3247" y="0"/>
                                    </p:animMotion>
                                  </p:childTnLst>
                                </p:cTn>
                              </p:par>
                            </p:childTnLst>
                          </p:cTn>
                        </p:par>
                        <p:par>
                          <p:cTn id="121" fill="hold">
                            <p:stCondLst>
                              <p:cond delay="29500"/>
                            </p:stCondLst>
                            <p:childTnLst>
                              <p:par>
                                <p:cTn id="122" presetID="8" presetClass="emph" presetSubtype="0" fill="hold" nodeType="afterEffect">
                                  <p:stCondLst>
                                    <p:cond delay="0"/>
                                  </p:stCondLst>
                                  <p:childTnLst>
                                    <p:animRot by="-5400000">
                                      <p:cBhvr>
                                        <p:cTn id="123" dur="500" fill="hold"/>
                                        <p:tgtEl>
                                          <p:spTgt spid="78"/>
                                        </p:tgtEl>
                                        <p:attrNameLst>
                                          <p:attrName>r</p:attrName>
                                        </p:attrNameLst>
                                      </p:cBhvr>
                                    </p:animRot>
                                  </p:childTnLst>
                                </p:cTn>
                              </p:par>
                            </p:childTnLst>
                          </p:cTn>
                        </p:par>
                        <p:par>
                          <p:cTn id="124" fill="hold">
                            <p:stCondLst>
                              <p:cond delay="30000"/>
                            </p:stCondLst>
                            <p:childTnLst>
                              <p:par>
                                <p:cTn id="125" presetID="42" presetClass="path" presetSubtype="0" accel="50000" decel="50000" fill="hold" nodeType="afterEffect">
                                  <p:stCondLst>
                                    <p:cond delay="0"/>
                                  </p:stCondLst>
                                  <p:childTnLst>
                                    <p:animMotion origin="layout" path="M 0.48542 -0.01088 L 0.48542 -0.36643 " pathEditMode="fixed" rAng="0" ptsTypes="AA">
                                      <p:cBhvr>
                                        <p:cTn id="126" dur="2000" fill="hold"/>
                                        <p:tgtEl>
                                          <p:spTgt spid="78"/>
                                        </p:tgtEl>
                                        <p:attrNameLst>
                                          <p:attrName>ppt_x</p:attrName>
                                          <p:attrName>ppt_y</p:attrName>
                                        </p:attrNameLst>
                                      </p:cBhvr>
                                      <p:rCtr x="0" y="-17778"/>
                                    </p:animMotion>
                                  </p:childTnLst>
                                </p:cTn>
                              </p:par>
                              <p:par>
                                <p:cTn id="127" presetID="22" presetClass="entr" presetSubtype="4" fill="hold" grpId="0" nodeType="withEffect">
                                  <p:stCondLst>
                                    <p:cond delay="200"/>
                                  </p:stCondLst>
                                  <p:childTnLst>
                                    <p:set>
                                      <p:cBhvr>
                                        <p:cTn id="128" dur="1" fill="hold">
                                          <p:stCondLst>
                                            <p:cond delay="0"/>
                                          </p:stCondLst>
                                        </p:cTn>
                                        <p:tgtEl>
                                          <p:spTgt spid="67"/>
                                        </p:tgtEl>
                                        <p:attrNameLst>
                                          <p:attrName>style.visibility</p:attrName>
                                        </p:attrNameLst>
                                      </p:cBhvr>
                                      <p:to>
                                        <p:strVal val="visible"/>
                                      </p:to>
                                    </p:set>
                                    <p:animEffect transition="in" filter="wipe(down)">
                                      <p:cBhvr>
                                        <p:cTn id="129" dur="1500"/>
                                        <p:tgtEl>
                                          <p:spTgt spid="67"/>
                                        </p:tgtEl>
                                      </p:cBhvr>
                                    </p:animEffect>
                                  </p:childTnLst>
                                </p:cTn>
                              </p:par>
                            </p:childTnLst>
                          </p:cTn>
                        </p:par>
                        <p:par>
                          <p:cTn id="130" fill="hold">
                            <p:stCondLst>
                              <p:cond delay="32000"/>
                            </p:stCondLst>
                            <p:childTnLst>
                              <p:par>
                                <p:cTn id="131" presetID="8" presetClass="emph" presetSubtype="0" fill="hold" nodeType="afterEffect">
                                  <p:stCondLst>
                                    <p:cond delay="0"/>
                                  </p:stCondLst>
                                  <p:childTnLst>
                                    <p:animRot by="5400000">
                                      <p:cBhvr>
                                        <p:cTn id="132" dur="500" fill="hold"/>
                                        <p:tgtEl>
                                          <p:spTgt spid="78"/>
                                        </p:tgtEl>
                                        <p:attrNameLst>
                                          <p:attrName>r</p:attrName>
                                        </p:attrNameLst>
                                      </p:cBhvr>
                                    </p:animRot>
                                  </p:childTnLst>
                                </p:cTn>
                              </p:par>
                            </p:childTnLst>
                          </p:cTn>
                        </p:par>
                        <p:par>
                          <p:cTn id="133" fill="hold">
                            <p:stCondLst>
                              <p:cond delay="32500"/>
                            </p:stCondLst>
                            <p:childTnLst>
                              <p:par>
                                <p:cTn id="134" presetID="42" presetClass="path" presetSubtype="0" accel="50000" decel="50000" fill="hold" nodeType="afterEffect">
                                  <p:stCondLst>
                                    <p:cond delay="0"/>
                                  </p:stCondLst>
                                  <p:childTnLst>
                                    <p:animMotion origin="layout" path="M 0.48542 -0.36643 L 0.54376 -0.36643 " pathEditMode="fixed" rAng="0" ptsTypes="AA">
                                      <p:cBhvr>
                                        <p:cTn id="135" dur="750" fill="hold"/>
                                        <p:tgtEl>
                                          <p:spTgt spid="78"/>
                                        </p:tgtEl>
                                        <p:attrNameLst>
                                          <p:attrName>ppt_x</p:attrName>
                                          <p:attrName>ppt_y</p:attrName>
                                        </p:attrNameLst>
                                      </p:cBhvr>
                                      <p:rCtr x="2917" y="0"/>
                                    </p:animMotion>
                                  </p:childTnLst>
                                </p:cTn>
                              </p:par>
                            </p:childTnLst>
                          </p:cTn>
                        </p:par>
                        <p:par>
                          <p:cTn id="136" fill="hold">
                            <p:stCondLst>
                              <p:cond delay="33250"/>
                            </p:stCondLst>
                            <p:childTnLst>
                              <p:par>
                                <p:cTn id="137" presetID="8" presetClass="emph" presetSubtype="0" fill="hold" nodeType="afterEffect">
                                  <p:stCondLst>
                                    <p:cond delay="0"/>
                                  </p:stCondLst>
                                  <p:childTnLst>
                                    <p:animRot by="5400000">
                                      <p:cBhvr>
                                        <p:cTn id="138" dur="500" fill="hold"/>
                                        <p:tgtEl>
                                          <p:spTgt spid="78"/>
                                        </p:tgtEl>
                                        <p:attrNameLst>
                                          <p:attrName>r</p:attrName>
                                        </p:attrNameLst>
                                      </p:cBhvr>
                                    </p:animRot>
                                  </p:childTnLst>
                                </p:cTn>
                              </p:par>
                            </p:childTnLst>
                          </p:cTn>
                        </p:par>
                        <p:par>
                          <p:cTn id="139" fill="hold">
                            <p:stCondLst>
                              <p:cond delay="33750"/>
                            </p:stCondLst>
                            <p:childTnLst>
                              <p:par>
                                <p:cTn id="140" presetID="42" presetClass="path" presetSubtype="0" accel="50000" decel="50000" fill="hold" nodeType="afterEffect">
                                  <p:stCondLst>
                                    <p:cond delay="0"/>
                                  </p:stCondLst>
                                  <p:childTnLst>
                                    <p:animMotion origin="layout" path="M 0.54376 -0.36643 L 0.54376 -0.01088 " pathEditMode="fixed" rAng="0" ptsTypes="AA">
                                      <p:cBhvr>
                                        <p:cTn id="141" dur="2000" fill="hold"/>
                                        <p:tgtEl>
                                          <p:spTgt spid="78"/>
                                        </p:tgtEl>
                                        <p:attrNameLst>
                                          <p:attrName>ppt_x</p:attrName>
                                          <p:attrName>ppt_y</p:attrName>
                                        </p:attrNameLst>
                                      </p:cBhvr>
                                      <p:rCtr x="0" y="17778"/>
                                    </p:animMotion>
                                  </p:childTnLst>
                                </p:cTn>
                              </p:par>
                              <p:par>
                                <p:cTn id="142" presetID="22" presetClass="entr" presetSubtype="1" fill="hold" grpId="0" nodeType="withEffect">
                                  <p:stCondLst>
                                    <p:cond delay="200"/>
                                  </p:stCondLst>
                                  <p:childTnLst>
                                    <p:set>
                                      <p:cBhvr>
                                        <p:cTn id="143" dur="1" fill="hold">
                                          <p:stCondLst>
                                            <p:cond delay="0"/>
                                          </p:stCondLst>
                                        </p:cTn>
                                        <p:tgtEl>
                                          <p:spTgt spid="77"/>
                                        </p:tgtEl>
                                        <p:attrNameLst>
                                          <p:attrName>style.visibility</p:attrName>
                                        </p:attrNameLst>
                                      </p:cBhvr>
                                      <p:to>
                                        <p:strVal val="visible"/>
                                      </p:to>
                                    </p:set>
                                    <p:animEffect transition="in" filter="wipe(up)">
                                      <p:cBhvr>
                                        <p:cTn id="144" dur="1500"/>
                                        <p:tgtEl>
                                          <p:spTgt spid="77"/>
                                        </p:tgtEl>
                                      </p:cBhvr>
                                    </p:animEffect>
                                  </p:childTnLst>
                                </p:cTn>
                              </p:par>
                            </p:childTnLst>
                          </p:cTn>
                        </p:par>
                        <p:par>
                          <p:cTn id="145" fill="hold">
                            <p:stCondLst>
                              <p:cond delay="35750"/>
                            </p:stCondLst>
                            <p:childTnLst>
                              <p:par>
                                <p:cTn id="146" presetID="1" presetClass="exit" presetSubtype="0" fill="hold" nodeType="afterEffect">
                                  <p:stCondLst>
                                    <p:cond delay="0"/>
                                  </p:stCondLst>
                                  <p:childTnLst>
                                    <p:set>
                                      <p:cBhvr>
                                        <p:cTn id="147" dur="1" fill="hold">
                                          <p:stCondLst>
                                            <p:cond delay="0"/>
                                          </p:stCondLst>
                                        </p:cTn>
                                        <p:tgtEl>
                                          <p:spTgt spid="78"/>
                                        </p:tgtEl>
                                        <p:attrNameLst>
                                          <p:attrName>style.visibility</p:attrName>
                                        </p:attrNameLst>
                                      </p:cBhvr>
                                      <p:to>
                                        <p:strVal val="hidden"/>
                                      </p:to>
                                    </p:set>
                                  </p:childTnLst>
                                </p:cTn>
                              </p:par>
                            </p:childTnLst>
                          </p:cTn>
                        </p:par>
                        <p:par>
                          <p:cTn id="148" fill="hold">
                            <p:stCondLst>
                              <p:cond delay="35750"/>
                            </p:stCondLst>
                            <p:childTnLst>
                              <p:par>
                                <p:cTn id="149" presetID="1" presetClass="entr" presetSubtype="0" fill="hold" nodeType="afterEffect">
                                  <p:stCondLst>
                                    <p:cond delay="0"/>
                                  </p:stCondLst>
                                  <p:childTnLst>
                                    <p:set>
                                      <p:cBhvr>
                                        <p:cTn id="150" dur="1" fill="hold">
                                          <p:stCondLst>
                                            <p:cond delay="0"/>
                                          </p:stCondLst>
                                        </p:cTn>
                                        <p:tgtEl>
                                          <p:spTgt spid="79"/>
                                        </p:tgtEl>
                                        <p:attrNameLst>
                                          <p:attrName>style.visibility</p:attrName>
                                        </p:attrNameLst>
                                      </p:cBhvr>
                                      <p:to>
                                        <p:strVal val="visible"/>
                                      </p:to>
                                    </p:set>
                                  </p:childTnLst>
                                </p:cTn>
                              </p:par>
                            </p:childTnLst>
                          </p:cTn>
                        </p:par>
                        <p:par>
                          <p:cTn id="151" fill="hold">
                            <p:stCondLst>
                              <p:cond delay="35750"/>
                            </p:stCondLst>
                            <p:childTnLst>
                              <p:par>
                                <p:cTn id="152" presetID="1" presetClass="entr" presetSubtype="0" fill="hold" grpId="0" nodeType="afterEffect">
                                  <p:stCondLst>
                                    <p:cond delay="0"/>
                                  </p:stCondLst>
                                  <p:childTnLst>
                                    <p:set>
                                      <p:cBhvr>
                                        <p:cTn id="153" dur="1" fill="hold">
                                          <p:stCondLst>
                                            <p:cond delay="0"/>
                                          </p:stCondLst>
                                        </p:cTn>
                                        <p:tgtEl>
                                          <p:spTgt spid="80"/>
                                        </p:tgtEl>
                                        <p:attrNameLst>
                                          <p:attrName>style.visibility</p:attrName>
                                        </p:attrNameLst>
                                      </p:cBhvr>
                                      <p:to>
                                        <p:strVal val="visible"/>
                                      </p:to>
                                    </p:set>
                                  </p:childTnLst>
                                </p:cTn>
                              </p:par>
                            </p:childTnLst>
                          </p:cTn>
                        </p:par>
                        <p:par>
                          <p:cTn id="154" fill="hold">
                            <p:stCondLst>
                              <p:cond delay="35750"/>
                            </p:stCondLst>
                            <p:childTnLst>
                              <p:par>
                                <p:cTn id="155" presetID="2" presetClass="exit" presetSubtype="4" fill="hold" nodeType="afterEffect">
                                  <p:stCondLst>
                                    <p:cond delay="0"/>
                                  </p:stCondLst>
                                  <p:childTnLst>
                                    <p:anim calcmode="lin" valueType="num">
                                      <p:cBhvr additive="base">
                                        <p:cTn id="156" dur="3000"/>
                                        <p:tgtEl>
                                          <p:spTgt spid="79"/>
                                        </p:tgtEl>
                                        <p:attrNameLst>
                                          <p:attrName>ppt_x</p:attrName>
                                        </p:attrNameLst>
                                      </p:cBhvr>
                                      <p:tavLst>
                                        <p:tav tm="0">
                                          <p:val>
                                            <p:strVal val="ppt_x"/>
                                          </p:val>
                                        </p:tav>
                                        <p:tav tm="100000">
                                          <p:val>
                                            <p:strVal val="ppt_x"/>
                                          </p:val>
                                        </p:tav>
                                      </p:tavLst>
                                    </p:anim>
                                    <p:anim calcmode="lin" valueType="num">
                                      <p:cBhvr additive="base">
                                        <p:cTn id="157" dur="3000"/>
                                        <p:tgtEl>
                                          <p:spTgt spid="79"/>
                                        </p:tgtEl>
                                        <p:attrNameLst>
                                          <p:attrName>ppt_y</p:attrName>
                                        </p:attrNameLst>
                                      </p:cBhvr>
                                      <p:tavLst>
                                        <p:tav tm="0">
                                          <p:val>
                                            <p:strVal val="ppt_y"/>
                                          </p:val>
                                        </p:tav>
                                        <p:tav tm="100000">
                                          <p:val>
                                            <p:strVal val="1+ppt_h/2"/>
                                          </p:val>
                                        </p:tav>
                                      </p:tavLst>
                                    </p:anim>
                                    <p:set>
                                      <p:cBhvr>
                                        <p:cTn id="158" dur="1" fill="hold">
                                          <p:stCondLst>
                                            <p:cond delay="2999"/>
                                          </p:stCondLst>
                                        </p:cTn>
                                        <p:tgtEl>
                                          <p:spTgt spid="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P spid="66" grpId="0" animBg="1"/>
      <p:bldP spid="67" grpId="0" animBg="1"/>
      <p:bldP spid="77" grpId="0" animBg="1"/>
      <p:bldP spid="8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962900" cy="1325563"/>
          </a:xfrm>
        </p:spPr>
        <p:txBody>
          <a:bodyPr>
            <a:normAutofit/>
          </a:bodyPr>
          <a:lstStyle/>
          <a:p>
            <a:r>
              <a:rPr dirty="0"/>
              <a:t>Suspenda las aplicaciones si hay personas en la AEZ</a:t>
            </a:r>
          </a:p>
        </p:txBody>
      </p:sp>
      <p:sp>
        <p:nvSpPr>
          <p:cNvPr id="3" name="Content Placeholder 2"/>
          <p:cNvSpPr>
            <a:spLocks noGrp="1"/>
          </p:cNvSpPr>
          <p:nvPr>
            <p:ph idx="1"/>
          </p:nvPr>
        </p:nvSpPr>
        <p:spPr>
          <a:xfrm>
            <a:off x="4719748" y="3047999"/>
            <a:ext cx="6634052" cy="3128963"/>
          </a:xfrm>
        </p:spPr>
        <p:txBody>
          <a:bodyPr>
            <a:normAutofit/>
          </a:bodyPr>
          <a:lstStyle/>
          <a:p>
            <a:r>
              <a:rPr dirty="0"/>
              <a:t>Los manipuladores deben suspender la aplicación de pesticidas si un </a:t>
            </a:r>
            <a:r>
              <a:rPr dirty="0" err="1"/>
              <a:t>trabajador</a:t>
            </a:r>
            <a:r>
              <a:rPr dirty="0"/>
              <a:t> </a:t>
            </a:r>
            <a:r>
              <a:rPr lang="es-ES" dirty="0"/>
              <a:t/>
            </a:r>
            <a:br>
              <a:rPr lang="es-ES" dirty="0"/>
            </a:br>
            <a:r>
              <a:rPr dirty="0"/>
              <a:t>u otra persona se encuentra en la AEZ</a:t>
            </a:r>
          </a:p>
        </p:txBody>
      </p:sp>
      <p:sp>
        <p:nvSpPr>
          <p:cNvPr id="6" name="Oval 5"/>
          <p:cNvSpPr/>
          <p:nvPr/>
        </p:nvSpPr>
        <p:spPr>
          <a:xfrm>
            <a:off x="743359" y="2364650"/>
            <a:ext cx="3321598" cy="3108499"/>
          </a:xfrm>
          <a:prstGeom prst="ellipse">
            <a:avLst/>
          </a:prstGeom>
          <a:solidFill>
            <a:srgbClr val="CC3300">
              <a:alpha val="27843"/>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749367" y="3276146"/>
            <a:ext cx="1309582" cy="1309582"/>
          </a:xfrm>
          <a:prstGeom prst="rect">
            <a:avLst/>
          </a:prstGeom>
        </p:spPr>
      </p:pic>
      <p:cxnSp>
        <p:nvCxnSpPr>
          <p:cNvPr id="8" name="Straight Arrow Connector 7"/>
          <p:cNvCxnSpPr>
            <a:stCxn id="7" idx="0"/>
          </p:cNvCxnSpPr>
          <p:nvPr/>
        </p:nvCxnSpPr>
        <p:spPr>
          <a:xfrm flipV="1">
            <a:off x="2404158" y="2522482"/>
            <a:ext cx="0" cy="75366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275215" y="3918899"/>
            <a:ext cx="718657"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404158" y="4573690"/>
            <a:ext cx="0" cy="71320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07790" y="3449638"/>
            <a:ext cx="741577" cy="523220"/>
          </a:xfrm>
          <a:prstGeom prst="rect">
            <a:avLst/>
          </a:prstGeom>
          <a:noFill/>
        </p:spPr>
        <p:txBody>
          <a:bodyPr wrap="square" rtlCol="0">
            <a:spAutoFit/>
          </a:bodyPr>
          <a:lstStyle/>
          <a:p>
            <a:pPr algn="ctr"/>
            <a:r>
              <a:rPr lang="en-US" sz="2800" dirty="0"/>
              <a:t>25’</a:t>
            </a:r>
          </a:p>
        </p:txBody>
      </p:sp>
      <p:cxnSp>
        <p:nvCxnSpPr>
          <p:cNvPr id="12" name="Straight Arrow Connector 11"/>
          <p:cNvCxnSpPr/>
          <p:nvPr/>
        </p:nvCxnSpPr>
        <p:spPr>
          <a:xfrm flipH="1" flipV="1">
            <a:off x="871092" y="3918899"/>
            <a:ext cx="878275" cy="1203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https://d30y9cdsu7xlg0.cloudfront.net/png/8205-20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01190" y="2673719"/>
            <a:ext cx="715517" cy="7155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625876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8"/>
          <p:cNvSpPr>
            <a:spLocks noGrp="1"/>
          </p:cNvSpPr>
          <p:nvPr>
            <p:ph type="title"/>
          </p:nvPr>
        </p:nvSpPr>
        <p:spPr>
          <a:xfrm>
            <a:off x="838200" y="365125"/>
            <a:ext cx="10515600" cy="1325563"/>
          </a:xfrm>
        </p:spPr>
        <p:txBody>
          <a:bodyPr/>
          <a:lstStyle/>
          <a:p>
            <a:r>
              <a:rPr dirty="0"/>
              <a:t>AEZ en los límites del campo</a:t>
            </a:r>
          </a:p>
        </p:txBody>
      </p:sp>
      <p:sp>
        <p:nvSpPr>
          <p:cNvPr id="26" name="Rectangle 2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28" name="Rectangle 27"/>
          <p:cNvSpPr/>
          <p:nvPr/>
        </p:nvSpPr>
        <p:spPr bwMode="auto">
          <a:xfrm>
            <a:off x="2438400" y="4318629"/>
            <a:ext cx="7315200" cy="1828800"/>
          </a:xfrm>
          <a:prstGeom prst="rect">
            <a:avLst/>
          </a:prstGeom>
          <a:pattFill prst="trellis">
            <a:fgClr>
              <a:srgbClr val="92D050"/>
            </a:fgClr>
            <a:bgClr>
              <a:srgbClr val="00B05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29" name="Rectangle 28"/>
          <p:cNvSpPr/>
          <p:nvPr/>
        </p:nvSpPr>
        <p:spPr bwMode="auto">
          <a:xfrm>
            <a:off x="2438400" y="2514600"/>
            <a:ext cx="7315200" cy="18288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0" name="Rectangle 29"/>
          <p:cNvSpPr/>
          <p:nvPr/>
        </p:nvSpPr>
        <p:spPr bwMode="auto">
          <a:xfrm>
            <a:off x="2438403" y="4332512"/>
            <a:ext cx="2314575" cy="914402"/>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1" name="Rectangle 30"/>
          <p:cNvSpPr/>
          <p:nvPr/>
        </p:nvSpPr>
        <p:spPr bwMode="auto">
          <a:xfrm>
            <a:off x="2438400" y="5246912"/>
            <a:ext cx="7315200" cy="914400"/>
          </a:xfrm>
          <a:prstGeom prst="rect">
            <a:avLst/>
          </a:prstGeom>
          <a:pattFill prst="smCheck">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2" name="TextBox 31"/>
          <p:cNvSpPr txBox="1"/>
          <p:nvPr/>
        </p:nvSpPr>
        <p:spPr>
          <a:xfrm>
            <a:off x="5685257" y="2825938"/>
            <a:ext cx="4505324" cy="1015663"/>
          </a:xfrm>
          <a:prstGeom prst="rect">
            <a:avLst/>
          </a:prstGeom>
          <a:noFill/>
        </p:spPr>
        <p:txBody>
          <a:bodyPr wrap="square" rtlCol="0">
            <a:spAutoFit/>
          </a:bodyPr>
          <a:lstStyle/>
          <a:p>
            <a:r>
              <a:rPr lang="es-ES" sz="2000" b="1" dirty="0"/>
              <a:t>¡INTERRUMPA!</a:t>
            </a:r>
          </a:p>
          <a:p>
            <a:r>
              <a:rPr lang="es-ES" sz="2000" b="1" dirty="0"/>
              <a:t>¡Hay trabajadores del campo vecino en la AEZ!</a:t>
            </a:r>
          </a:p>
        </p:txBody>
      </p:sp>
      <p:sp>
        <p:nvSpPr>
          <p:cNvPr id="33" name="TextBox 32"/>
          <p:cNvSpPr txBox="1"/>
          <p:nvPr/>
        </p:nvSpPr>
        <p:spPr>
          <a:xfrm>
            <a:off x="2486028" y="2896399"/>
            <a:ext cx="7324722" cy="1015663"/>
          </a:xfrm>
          <a:prstGeom prst="rect">
            <a:avLst/>
          </a:prstGeom>
          <a:noFill/>
        </p:spPr>
        <p:txBody>
          <a:bodyPr wrap="square" rtlCol="0">
            <a:spAutoFit/>
          </a:bodyPr>
          <a:lstStyle/>
          <a:p>
            <a:r>
              <a:rPr lang="es-ES" sz="2000" b="1" dirty="0"/>
              <a:t>¡EVALUE!</a:t>
            </a:r>
          </a:p>
          <a:p>
            <a:r>
              <a:rPr lang="es-ES" sz="2000" b="1" dirty="0"/>
              <a:t>¿Le puede preguntar a los trabajadores que se muevan a otro lugar hasta que usted termine con la aplicación? </a:t>
            </a:r>
          </a:p>
        </p:txBody>
      </p:sp>
      <p:sp>
        <p:nvSpPr>
          <p:cNvPr id="34" name="TextBox 33"/>
          <p:cNvSpPr txBox="1"/>
          <p:nvPr/>
        </p:nvSpPr>
        <p:spPr>
          <a:xfrm>
            <a:off x="4874612" y="3065415"/>
            <a:ext cx="4923563" cy="400110"/>
          </a:xfrm>
          <a:prstGeom prst="rect">
            <a:avLst/>
          </a:prstGeom>
          <a:noFill/>
        </p:spPr>
        <p:txBody>
          <a:bodyPr wrap="square" rtlCol="0">
            <a:spAutoFit/>
          </a:bodyPr>
          <a:lstStyle/>
          <a:p>
            <a:r>
              <a:rPr lang="es-ES" sz="2000" b="1" dirty="0"/>
              <a:t>¡Sí, están de acuerdo en moverse! </a:t>
            </a:r>
          </a:p>
        </p:txBody>
      </p:sp>
      <p:sp>
        <p:nvSpPr>
          <p:cNvPr id="35" name="Rectangle 34"/>
          <p:cNvSpPr/>
          <p:nvPr/>
        </p:nvSpPr>
        <p:spPr bwMode="auto">
          <a:xfrm>
            <a:off x="4752978" y="4332512"/>
            <a:ext cx="5000625" cy="914402"/>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a:off x="8840725" y="4794278"/>
            <a:ext cx="1825757" cy="1819670"/>
          </a:xfrm>
          <a:prstGeom prst="rect">
            <a:avLst/>
          </a:prstGeom>
          <a:noFill/>
          <a:ln>
            <a:noFill/>
          </a:ln>
        </p:spPr>
      </p:pic>
      <p:sp>
        <p:nvSpPr>
          <p:cNvPr id="37" name="TextBox 36"/>
          <p:cNvSpPr txBox="1"/>
          <p:nvPr/>
        </p:nvSpPr>
        <p:spPr>
          <a:xfrm>
            <a:off x="4740029" y="3244913"/>
            <a:ext cx="3840955" cy="461665"/>
          </a:xfrm>
          <a:prstGeom prst="rect">
            <a:avLst/>
          </a:prstGeom>
          <a:noFill/>
        </p:spPr>
        <p:txBody>
          <a:bodyPr wrap="square" rtlCol="0">
            <a:spAutoFit/>
          </a:bodyPr>
          <a:lstStyle/>
          <a:p>
            <a:r>
              <a:rPr lang="en-US" b="1" dirty="0" err="1"/>
              <a:t>Proceda</a:t>
            </a:r>
            <a:r>
              <a:rPr lang="en-US" b="1" dirty="0"/>
              <a:t> con </a:t>
            </a:r>
            <a:r>
              <a:rPr lang="en-US" b="1" dirty="0" err="1"/>
              <a:t>precaución</a:t>
            </a:r>
            <a:r>
              <a:rPr lang="en-US" b="1" dirty="0"/>
              <a:t>.</a:t>
            </a:r>
          </a:p>
        </p:txBody>
      </p:sp>
      <p:sp>
        <p:nvSpPr>
          <p:cNvPr id="38" name="TextBox 37"/>
          <p:cNvSpPr txBox="1"/>
          <p:nvPr/>
        </p:nvSpPr>
        <p:spPr>
          <a:xfrm rot="16200000">
            <a:off x="1448897" y="3275114"/>
            <a:ext cx="1652185" cy="307777"/>
          </a:xfrm>
          <a:prstGeom prst="rect">
            <a:avLst/>
          </a:prstGeom>
          <a:noFill/>
        </p:spPr>
        <p:txBody>
          <a:bodyPr wrap="square" rtlCol="0">
            <a:spAutoFit/>
          </a:bodyPr>
          <a:lstStyle/>
          <a:p>
            <a:pPr algn="ctr"/>
            <a:r>
              <a:rPr lang="en-US" sz="1400" dirty="0"/>
              <a:t>Campo </a:t>
            </a:r>
            <a:r>
              <a:rPr lang="en-US" sz="1400" dirty="0" err="1"/>
              <a:t>Vecino</a:t>
            </a:r>
            <a:endParaRPr lang="en-US" sz="1400" dirty="0"/>
          </a:p>
        </p:txBody>
      </p:sp>
      <p:sp>
        <p:nvSpPr>
          <p:cNvPr id="39" name="TextBox 38"/>
          <p:cNvSpPr txBox="1"/>
          <p:nvPr/>
        </p:nvSpPr>
        <p:spPr>
          <a:xfrm rot="16200000">
            <a:off x="1370115" y="5093023"/>
            <a:ext cx="1828799" cy="307777"/>
          </a:xfrm>
          <a:prstGeom prst="rect">
            <a:avLst/>
          </a:prstGeom>
          <a:noFill/>
        </p:spPr>
        <p:txBody>
          <a:bodyPr wrap="square" rtlCol="0">
            <a:spAutoFit/>
          </a:bodyPr>
          <a:lstStyle/>
          <a:p>
            <a:pPr algn="ctr"/>
            <a:r>
              <a:rPr lang="en-US" sz="1400" dirty="0"/>
              <a:t>Su campo</a:t>
            </a:r>
          </a:p>
        </p:txBody>
      </p:sp>
      <p:grpSp>
        <p:nvGrpSpPr>
          <p:cNvPr id="40" name="Group 39"/>
          <p:cNvGrpSpPr/>
          <p:nvPr/>
        </p:nvGrpSpPr>
        <p:grpSpPr>
          <a:xfrm>
            <a:off x="5172075" y="3954413"/>
            <a:ext cx="2308452" cy="390907"/>
            <a:chOff x="3648075" y="3954410"/>
            <a:chExt cx="2308452" cy="390907"/>
          </a:xfrm>
        </p:grpSpPr>
        <p:pic>
          <p:nvPicPr>
            <p:cNvPr id="41"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648075" y="396240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s://s-media-cache-ak0.pinimg.com/236x/eb/d3/e6/ebd3e64714a4b453a10d8ab7173a4798.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900488" y="396431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s://s-media-cache-ak0.pinimg.com/236x/eb/d3/e6/ebd3e64714a4b453a10d8ab7173a4798.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143374" y="3961974"/>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371976" y="395483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s://s-media-cache-ak0.pinimg.com/236x/eb/d3/e6/ebd3e64714a4b453a10d8ab7173a4798.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624389" y="3956753"/>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s://s-media-cache-ak0.pinimg.com/236x/eb/d3/e6/ebd3e64714a4b453a10d8ab7173a4798.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867275" y="395441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080228" y="395483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s://s-media-cache-ak0.pinimg.com/236x/eb/d3/e6/ebd3e64714a4b453a10d8ab7173a4798.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332641" y="3956753"/>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s://s-media-cache-ak0.pinimg.com/236x/eb/d3/e6/ebd3e64714a4b453a10d8ab7173a4798.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75527" y="3954410"/>
              <a:ext cx="381000" cy="381000"/>
            </a:xfrm>
            <a:prstGeom prst="rect">
              <a:avLst/>
            </a:prstGeom>
            <a:noFill/>
            <a:extLst>
              <a:ext uri="{909E8E84-426E-40DD-AFC4-6F175D3DCCD1}">
                <a14:hiddenFill xmlns:a14="http://schemas.microsoft.com/office/drawing/2010/main">
                  <a:solidFill>
                    <a:srgbClr val="FFFFFF"/>
                  </a:solidFill>
                </a14:hiddenFill>
              </a:ext>
            </a:extLst>
          </p:spPr>
        </p:pic>
      </p:grpSp>
      <p:pic>
        <p:nvPicPr>
          <p:cNvPr id="50" name="Picture 49"/>
          <p:cNvPicPr>
            <a:picLocks noChangeAspect="1"/>
          </p:cNvPicPr>
          <p:nvPr/>
        </p:nvPicPr>
        <p:blipFill>
          <a:blip r:embed="rId7"/>
          <a:stretch>
            <a:fillRect/>
          </a:stretch>
        </p:blipFill>
        <p:spPr>
          <a:xfrm rot="5400000">
            <a:off x="9195551" y="4360192"/>
            <a:ext cx="868732" cy="862921"/>
          </a:xfrm>
          <a:prstGeom prst="rect">
            <a:avLst/>
          </a:prstGeom>
        </p:spPr>
      </p:pic>
      <p:sp>
        <p:nvSpPr>
          <p:cNvPr id="51" name="TextBox 50"/>
          <p:cNvSpPr txBox="1"/>
          <p:nvPr/>
        </p:nvSpPr>
        <p:spPr>
          <a:xfrm>
            <a:off x="2637847" y="3035185"/>
            <a:ext cx="7315202" cy="400110"/>
          </a:xfrm>
          <a:prstGeom prst="rect">
            <a:avLst/>
          </a:prstGeom>
          <a:noFill/>
        </p:spPr>
        <p:txBody>
          <a:bodyPr wrap="square" rtlCol="0">
            <a:spAutoFit/>
          </a:bodyPr>
          <a:lstStyle/>
          <a:p>
            <a:r>
              <a:rPr lang="es-ES" sz="2000" b="1" dirty="0"/>
              <a:t>La AEZ deja de existir cuando la aplicación se termina.</a:t>
            </a:r>
          </a:p>
        </p:txBody>
      </p:sp>
    </p:spTree>
    <p:extLst>
      <p:ext uri="{BB962C8B-B14F-4D97-AF65-F5344CB8AC3E}">
        <p14:creationId xmlns:p14="http://schemas.microsoft.com/office/powerpoint/2010/main" val="324174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750"/>
                                  </p:stCondLst>
                                  <p:childTnLst>
                                    <p:set>
                                      <p:cBhvr>
                                        <p:cTn id="6" dur="1" fill="hold">
                                          <p:stCondLst>
                                            <p:cond delay="0"/>
                                          </p:stCondLst>
                                        </p:cTn>
                                        <p:tgtEl>
                                          <p:spTgt spid="31"/>
                                        </p:tgtEl>
                                        <p:attrNameLst>
                                          <p:attrName>style.visibility</p:attrName>
                                        </p:attrNameLst>
                                      </p:cBhvr>
                                      <p:to>
                                        <p:strVal val="visible"/>
                                      </p:to>
                                    </p:set>
                                    <p:animEffect transition="in" filter="wipe(right)">
                                      <p:cBhvr>
                                        <p:cTn id="7" dur="1500"/>
                                        <p:tgtEl>
                                          <p:spTgt spid="31"/>
                                        </p:tgtEl>
                                      </p:cBhvr>
                                    </p:animEffect>
                                  </p:childTnLst>
                                </p:cTn>
                              </p:par>
                              <p:par>
                                <p:cTn id="8" presetID="42" presetClass="path" presetSubtype="0" accel="50000" decel="50000" fill="hold" nodeType="withEffect">
                                  <p:stCondLst>
                                    <p:cond delay="500"/>
                                  </p:stCondLst>
                                  <p:childTnLst>
                                    <p:animMotion origin="layout" path="M 0 -2.96296E-6 L -0.55 -0.00393 " pathEditMode="fixed" rAng="0" ptsTypes="AA">
                                      <p:cBhvr>
                                        <p:cTn id="9" dur="2000" fill="hold"/>
                                        <p:tgtEl>
                                          <p:spTgt spid="36"/>
                                        </p:tgtEl>
                                        <p:attrNameLst>
                                          <p:attrName>ppt_x</p:attrName>
                                          <p:attrName>ppt_y</p:attrName>
                                        </p:attrNameLst>
                                      </p:cBhvr>
                                      <p:rCtr x="-27500" y="-208"/>
                                    </p:animMotion>
                                  </p:childTnLst>
                                </p:cTn>
                              </p:par>
                            </p:childTnLst>
                          </p:cTn>
                        </p:par>
                        <p:par>
                          <p:cTn id="10" fill="hold">
                            <p:stCondLst>
                              <p:cond delay="2500"/>
                            </p:stCondLst>
                            <p:childTnLst>
                              <p:par>
                                <p:cTn id="11" presetID="8" presetClass="emph" presetSubtype="0" fill="hold" nodeType="afterEffect">
                                  <p:stCondLst>
                                    <p:cond delay="0"/>
                                  </p:stCondLst>
                                  <p:childTnLst>
                                    <p:animRot by="5400000">
                                      <p:cBhvr>
                                        <p:cTn id="12" dur="500" fill="hold"/>
                                        <p:tgtEl>
                                          <p:spTgt spid="36"/>
                                        </p:tgtEl>
                                        <p:attrNameLst>
                                          <p:attrName>r</p:attrName>
                                        </p:attrNameLst>
                                      </p:cBhvr>
                                    </p:animRot>
                                  </p:childTnLst>
                                </p:cTn>
                              </p:par>
                            </p:childTnLst>
                          </p:cTn>
                        </p:par>
                        <p:par>
                          <p:cTn id="13" fill="hold">
                            <p:stCondLst>
                              <p:cond delay="3000"/>
                            </p:stCondLst>
                            <p:childTnLst>
                              <p:par>
                                <p:cTn id="14" presetID="42" presetClass="path" presetSubtype="0" accel="50000" decel="50000" fill="hold" nodeType="afterEffect">
                                  <p:stCondLst>
                                    <p:cond delay="0"/>
                                  </p:stCondLst>
                                  <p:childTnLst>
                                    <p:animMotion origin="layout" path="M -0.55 -0.00394 L -0.55 -0.13496 " pathEditMode="fixed" rAng="0" ptsTypes="AA">
                                      <p:cBhvr>
                                        <p:cTn id="15" dur="2000" fill="hold"/>
                                        <p:tgtEl>
                                          <p:spTgt spid="36"/>
                                        </p:tgtEl>
                                        <p:attrNameLst>
                                          <p:attrName>ppt_x</p:attrName>
                                          <p:attrName>ppt_y</p:attrName>
                                        </p:attrNameLst>
                                      </p:cBhvr>
                                      <p:rCtr x="0" y="-6551"/>
                                    </p:animMotion>
                                  </p:childTnLst>
                                </p:cTn>
                              </p:par>
                            </p:childTnLst>
                          </p:cTn>
                        </p:par>
                        <p:par>
                          <p:cTn id="16" fill="hold">
                            <p:stCondLst>
                              <p:cond delay="5000"/>
                            </p:stCondLst>
                            <p:childTnLst>
                              <p:par>
                                <p:cTn id="17" presetID="8" presetClass="emph" presetSubtype="0" fill="hold" nodeType="afterEffect">
                                  <p:stCondLst>
                                    <p:cond delay="0"/>
                                  </p:stCondLst>
                                  <p:childTnLst>
                                    <p:animRot by="5400000">
                                      <p:cBhvr>
                                        <p:cTn id="18" dur="500" fill="hold"/>
                                        <p:tgtEl>
                                          <p:spTgt spid="36"/>
                                        </p:tgtEl>
                                        <p:attrNameLst>
                                          <p:attrName>r</p:attrName>
                                        </p:attrNameLst>
                                      </p:cBhvr>
                                    </p:animRot>
                                  </p:childTnLst>
                                </p:cTn>
                              </p:par>
                            </p:childTnLst>
                          </p:cTn>
                        </p:par>
                        <p:par>
                          <p:cTn id="19" fill="hold">
                            <p:stCondLst>
                              <p:cond delay="5500"/>
                            </p:stCondLst>
                            <p:childTnLst>
                              <p:par>
                                <p:cTn id="20" presetID="22" presetClass="entr" presetSubtype="8" fill="hold" nodeType="afterEffect">
                                  <p:stCondLst>
                                    <p:cond delay="50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1500"/>
                                        <p:tgtEl>
                                          <p:spTgt spid="30"/>
                                        </p:tgtEl>
                                      </p:cBhvr>
                                    </p:animEffect>
                                  </p:childTnLst>
                                </p:cTn>
                              </p:par>
                              <p:par>
                                <p:cTn id="23" presetID="42" presetClass="path" presetSubtype="0" accel="50000" decel="50000" fill="hold" nodeType="withEffect">
                                  <p:stCondLst>
                                    <p:cond delay="0"/>
                                  </p:stCondLst>
                                  <p:childTnLst>
                                    <p:animMotion origin="layout" path="M -0.55 -0.13496 L -0.43542 -0.13055 " pathEditMode="fixed" rAng="0" ptsTypes="AA">
                                      <p:cBhvr>
                                        <p:cTn id="24" dur="2000" fill="hold"/>
                                        <p:tgtEl>
                                          <p:spTgt spid="36"/>
                                        </p:tgtEl>
                                        <p:attrNameLst>
                                          <p:attrName>ppt_x</p:attrName>
                                          <p:attrName>ppt_y</p:attrName>
                                        </p:attrNameLst>
                                      </p:cBhvr>
                                      <p:rCtr x="5729" y="93"/>
                                    </p:animMotion>
                                  </p:childTnLst>
                                </p:cTn>
                              </p:par>
                            </p:childTnLst>
                          </p:cTn>
                        </p:par>
                        <p:par>
                          <p:cTn id="25" fill="hold">
                            <p:stCondLst>
                              <p:cond delay="7500"/>
                            </p:stCondLst>
                            <p:childTnLst>
                              <p:par>
                                <p:cTn id="26" presetID="1" presetClass="entr" presetSubtype="0"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par>
                          <p:cTn id="28" fill="hold">
                            <p:stCondLst>
                              <p:cond delay="7500"/>
                            </p:stCondLst>
                            <p:childTnLst>
                              <p:par>
                                <p:cTn id="29" presetID="1" presetClass="exit" presetSubtype="0" fill="hold" grpId="1" nodeType="afterEffect">
                                  <p:stCondLst>
                                    <p:cond delay="4000"/>
                                  </p:stCondLst>
                                  <p:childTnLst>
                                    <p:set>
                                      <p:cBhvr>
                                        <p:cTn id="30" dur="1" fill="hold">
                                          <p:stCondLst>
                                            <p:cond delay="249"/>
                                          </p:stCondLst>
                                        </p:cTn>
                                        <p:tgtEl>
                                          <p:spTgt spid="32"/>
                                        </p:tgtEl>
                                        <p:attrNameLst>
                                          <p:attrName>style.visibility</p:attrName>
                                        </p:attrNameLst>
                                      </p:cBhvr>
                                      <p:to>
                                        <p:strVal val="hidden"/>
                                      </p:to>
                                    </p:set>
                                  </p:childTnLst>
                                </p:cTn>
                              </p:par>
                            </p:childTnLst>
                          </p:cTn>
                        </p:par>
                        <p:par>
                          <p:cTn id="31" fill="hold">
                            <p:stCondLst>
                              <p:cond delay="11750"/>
                            </p:stCondLst>
                            <p:childTnLst>
                              <p:par>
                                <p:cTn id="32" presetID="1" presetClass="entr" presetSubtype="0" fill="hold" grpId="0" nodeType="after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childTnLst>
                          </p:cTn>
                        </p:par>
                        <p:par>
                          <p:cTn id="34" fill="hold">
                            <p:stCondLst>
                              <p:cond delay="11750"/>
                            </p:stCondLst>
                            <p:childTnLst>
                              <p:par>
                                <p:cTn id="35" presetID="1" presetClass="exit" presetSubtype="0" fill="hold" grpId="1" nodeType="afterEffect">
                                  <p:stCondLst>
                                    <p:cond delay="4000"/>
                                  </p:stCondLst>
                                  <p:childTnLst>
                                    <p:set>
                                      <p:cBhvr>
                                        <p:cTn id="36" dur="1" fill="hold">
                                          <p:stCondLst>
                                            <p:cond delay="0"/>
                                          </p:stCondLst>
                                        </p:cTn>
                                        <p:tgtEl>
                                          <p:spTgt spid="33"/>
                                        </p:tgtEl>
                                        <p:attrNameLst>
                                          <p:attrName>style.visibility</p:attrName>
                                        </p:attrNameLst>
                                      </p:cBhvr>
                                      <p:to>
                                        <p:strVal val="hidden"/>
                                      </p:to>
                                    </p:set>
                                  </p:childTnLst>
                                </p:cTn>
                              </p:par>
                            </p:childTnLst>
                          </p:cTn>
                        </p:par>
                        <p:par>
                          <p:cTn id="37" fill="hold">
                            <p:stCondLst>
                              <p:cond delay="15750"/>
                            </p:stCondLst>
                            <p:childTnLst>
                              <p:par>
                                <p:cTn id="38" presetID="1" presetClass="entr" presetSubtype="0" fill="hold" grpId="0" nodeType="after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childTnLst>
                          </p:cTn>
                        </p:par>
                        <p:par>
                          <p:cTn id="40" fill="hold">
                            <p:stCondLst>
                              <p:cond delay="15750"/>
                            </p:stCondLst>
                            <p:childTnLst>
                              <p:par>
                                <p:cTn id="41" presetID="42" presetClass="path" presetSubtype="0" accel="50000" decel="50000" fill="hold" nodeType="afterEffect">
                                  <p:stCondLst>
                                    <p:cond delay="0"/>
                                  </p:stCondLst>
                                  <p:childTnLst>
                                    <p:animMotion origin="layout" path="M 1.25E-6 1.85185E-6 L -0.22122 -0.19838 " pathEditMode="fixed" rAng="0" ptsTypes="AA">
                                      <p:cBhvr>
                                        <p:cTn id="42" dur="1000" fill="hold"/>
                                        <p:tgtEl>
                                          <p:spTgt spid="40"/>
                                        </p:tgtEl>
                                        <p:attrNameLst>
                                          <p:attrName>ppt_x</p:attrName>
                                          <p:attrName>ppt_y</p:attrName>
                                        </p:attrNameLst>
                                      </p:cBhvr>
                                      <p:rCtr x="-11068" y="-9931"/>
                                    </p:animMotion>
                                  </p:childTnLst>
                                </p:cTn>
                              </p:par>
                            </p:childTnLst>
                          </p:cTn>
                        </p:par>
                        <p:par>
                          <p:cTn id="43" fill="hold">
                            <p:stCondLst>
                              <p:cond delay="16750"/>
                            </p:stCondLst>
                            <p:childTnLst>
                              <p:par>
                                <p:cTn id="44" presetID="1" presetClass="exit" presetSubtype="0" fill="hold" grpId="1" nodeType="afterEffect">
                                  <p:stCondLst>
                                    <p:cond delay="3000"/>
                                  </p:stCondLst>
                                  <p:childTnLst>
                                    <p:set>
                                      <p:cBhvr>
                                        <p:cTn id="45" dur="1" fill="hold">
                                          <p:stCondLst>
                                            <p:cond delay="0"/>
                                          </p:stCondLst>
                                        </p:cTn>
                                        <p:tgtEl>
                                          <p:spTgt spid="34"/>
                                        </p:tgtEl>
                                        <p:attrNameLst>
                                          <p:attrName>style.visibility</p:attrName>
                                        </p:attrNameLst>
                                      </p:cBhvr>
                                      <p:to>
                                        <p:strVal val="hidden"/>
                                      </p:to>
                                    </p:set>
                                  </p:childTnLst>
                                </p:cTn>
                              </p:par>
                            </p:childTnLst>
                          </p:cTn>
                        </p:par>
                        <p:par>
                          <p:cTn id="46" fill="hold">
                            <p:stCondLst>
                              <p:cond delay="19750"/>
                            </p:stCondLst>
                            <p:childTnLst>
                              <p:par>
                                <p:cTn id="47" presetID="42" presetClass="path" presetSubtype="0" accel="50000" decel="50000" fill="hold" nodeType="afterEffect">
                                  <p:stCondLst>
                                    <p:cond delay="0"/>
                                  </p:stCondLst>
                                  <p:childTnLst>
                                    <p:animMotion origin="layout" path="M -0.43542 -0.13055 L -0.025 -0.1331 " pathEditMode="fixed" rAng="0" ptsTypes="AA">
                                      <p:cBhvr>
                                        <p:cTn id="48" dur="2000" fill="hold"/>
                                        <p:tgtEl>
                                          <p:spTgt spid="36"/>
                                        </p:tgtEl>
                                        <p:attrNameLst>
                                          <p:attrName>ppt_x</p:attrName>
                                          <p:attrName>ppt_y</p:attrName>
                                        </p:attrNameLst>
                                      </p:cBhvr>
                                      <p:rCtr x="20521" y="-139"/>
                                    </p:animMotion>
                                  </p:childTnLst>
                                </p:cTn>
                              </p:par>
                              <p:par>
                                <p:cTn id="49" presetID="22" presetClass="entr" presetSubtype="8"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left)">
                                      <p:cBhvr>
                                        <p:cTn id="51" dur="2300"/>
                                        <p:tgtEl>
                                          <p:spTgt spid="35"/>
                                        </p:tgtEl>
                                      </p:cBhvr>
                                    </p:animEffect>
                                  </p:childTnLst>
                                </p:cTn>
                              </p:par>
                              <p:par>
                                <p:cTn id="52" presetID="1" presetClass="entr" presetSubtype="0" fill="hold" grpId="0" nodeType="withEffect">
                                  <p:stCondLst>
                                    <p:cond delay="500"/>
                                  </p:stCondLst>
                                  <p:childTnLst>
                                    <p:set>
                                      <p:cBhvr>
                                        <p:cTn id="53" dur="1" fill="hold">
                                          <p:stCondLst>
                                            <p:cond delay="0"/>
                                          </p:stCondLst>
                                        </p:cTn>
                                        <p:tgtEl>
                                          <p:spTgt spid="37"/>
                                        </p:tgtEl>
                                        <p:attrNameLst>
                                          <p:attrName>style.visibility</p:attrName>
                                        </p:attrNameLst>
                                      </p:cBhvr>
                                      <p:to>
                                        <p:strVal val="visible"/>
                                      </p:to>
                                    </p:set>
                                  </p:childTnLst>
                                </p:cTn>
                              </p:par>
                            </p:childTnLst>
                          </p:cTn>
                        </p:par>
                        <p:par>
                          <p:cTn id="54" fill="hold">
                            <p:stCondLst>
                              <p:cond delay="22050"/>
                            </p:stCondLst>
                            <p:childTnLst>
                              <p:par>
                                <p:cTn id="55" presetID="1" presetClass="exit" presetSubtype="0" fill="hold" grpId="1" nodeType="afterEffect">
                                  <p:stCondLst>
                                    <p:cond delay="2000"/>
                                  </p:stCondLst>
                                  <p:childTnLst>
                                    <p:set>
                                      <p:cBhvr>
                                        <p:cTn id="56" dur="1" fill="hold">
                                          <p:stCondLst>
                                            <p:cond delay="0"/>
                                          </p:stCondLst>
                                        </p:cTn>
                                        <p:tgtEl>
                                          <p:spTgt spid="37"/>
                                        </p:tgtEl>
                                        <p:attrNameLst>
                                          <p:attrName>style.visibility</p:attrName>
                                        </p:attrNameLst>
                                      </p:cBhvr>
                                      <p:to>
                                        <p:strVal val="hidden"/>
                                      </p:to>
                                    </p:set>
                                  </p:childTnLst>
                                </p:cTn>
                              </p:par>
                            </p:childTnLst>
                          </p:cTn>
                        </p:par>
                        <p:par>
                          <p:cTn id="57" fill="hold">
                            <p:stCondLst>
                              <p:cond delay="24050"/>
                            </p:stCondLst>
                            <p:childTnLst>
                              <p:par>
                                <p:cTn id="58" presetID="1" presetClass="entr" presetSubtype="0" fill="hold" grpId="0" nodeType="afterEffect">
                                  <p:stCondLst>
                                    <p:cond delay="0"/>
                                  </p:stCondLst>
                                  <p:childTnLst>
                                    <p:set>
                                      <p:cBhvr>
                                        <p:cTn id="59" dur="1" fill="hold">
                                          <p:stCondLst>
                                            <p:cond delay="0"/>
                                          </p:stCondLst>
                                        </p:cTn>
                                        <p:tgtEl>
                                          <p:spTgt spid="51"/>
                                        </p:tgtEl>
                                        <p:attrNameLst>
                                          <p:attrName>style.visibility</p:attrName>
                                        </p:attrNameLst>
                                      </p:cBhvr>
                                      <p:to>
                                        <p:strVal val="visible"/>
                                      </p:to>
                                    </p:set>
                                  </p:childTnLst>
                                </p:cTn>
                              </p:par>
                            </p:childTnLst>
                          </p:cTn>
                        </p:par>
                        <p:par>
                          <p:cTn id="60" fill="hold">
                            <p:stCondLst>
                              <p:cond delay="24050"/>
                            </p:stCondLst>
                            <p:childTnLst>
                              <p:par>
                                <p:cTn id="61" presetID="1" presetClass="exit" presetSubtype="0" fill="hold" nodeType="afterEffect">
                                  <p:stCondLst>
                                    <p:cond delay="0"/>
                                  </p:stCondLst>
                                  <p:childTnLst>
                                    <p:set>
                                      <p:cBhvr>
                                        <p:cTn id="62" dur="1" fill="hold">
                                          <p:stCondLst>
                                            <p:cond delay="0"/>
                                          </p:stCondLst>
                                        </p:cTn>
                                        <p:tgtEl>
                                          <p:spTgt spid="36"/>
                                        </p:tgtEl>
                                        <p:attrNameLst>
                                          <p:attrName>style.visibility</p:attrName>
                                        </p:attrNameLst>
                                      </p:cBhvr>
                                      <p:to>
                                        <p:strVal val="hidden"/>
                                      </p:to>
                                    </p:set>
                                  </p:childTnLst>
                                </p:cTn>
                              </p:par>
                            </p:childTnLst>
                          </p:cTn>
                        </p:par>
                        <p:par>
                          <p:cTn id="63" fill="hold">
                            <p:stCondLst>
                              <p:cond delay="24050"/>
                            </p:stCondLst>
                            <p:childTnLst>
                              <p:par>
                                <p:cTn id="64" presetID="1" presetClass="entr" presetSubtype="0" fill="hold" nodeType="afterEffect">
                                  <p:stCondLst>
                                    <p:cond delay="0"/>
                                  </p:stCondLst>
                                  <p:childTnLst>
                                    <p:set>
                                      <p:cBhvr>
                                        <p:cTn id="65" dur="1" fill="hold">
                                          <p:stCondLst>
                                            <p:cond delay="0"/>
                                          </p:stCondLst>
                                        </p:cTn>
                                        <p:tgtEl>
                                          <p:spTgt spid="50"/>
                                        </p:tgtEl>
                                        <p:attrNameLst>
                                          <p:attrName>style.visibility</p:attrName>
                                        </p:attrNameLst>
                                      </p:cBhvr>
                                      <p:to>
                                        <p:strVal val="visible"/>
                                      </p:to>
                                    </p:set>
                                  </p:childTnLst>
                                </p:cTn>
                              </p:par>
                            </p:childTnLst>
                          </p:cTn>
                        </p:par>
                        <p:par>
                          <p:cTn id="66" fill="hold">
                            <p:stCondLst>
                              <p:cond delay="24050"/>
                            </p:stCondLst>
                            <p:childTnLst>
                              <p:par>
                                <p:cTn id="67" presetID="2" presetClass="exit" presetSubtype="3" fill="hold" nodeType="afterEffect">
                                  <p:stCondLst>
                                    <p:cond delay="0"/>
                                  </p:stCondLst>
                                  <p:childTnLst>
                                    <p:anim calcmode="lin" valueType="num">
                                      <p:cBhvr additive="base">
                                        <p:cTn id="68" dur="2000"/>
                                        <p:tgtEl>
                                          <p:spTgt spid="50"/>
                                        </p:tgtEl>
                                        <p:attrNameLst>
                                          <p:attrName>ppt_x</p:attrName>
                                        </p:attrNameLst>
                                      </p:cBhvr>
                                      <p:tavLst>
                                        <p:tav tm="0">
                                          <p:val>
                                            <p:strVal val="ppt_x"/>
                                          </p:val>
                                        </p:tav>
                                        <p:tav tm="100000">
                                          <p:val>
                                            <p:strVal val="1+ppt_w/2"/>
                                          </p:val>
                                        </p:tav>
                                      </p:tavLst>
                                    </p:anim>
                                    <p:anim calcmode="lin" valueType="num">
                                      <p:cBhvr additive="base">
                                        <p:cTn id="69" dur="2000"/>
                                        <p:tgtEl>
                                          <p:spTgt spid="50"/>
                                        </p:tgtEl>
                                        <p:attrNameLst>
                                          <p:attrName>ppt_y</p:attrName>
                                        </p:attrNameLst>
                                      </p:cBhvr>
                                      <p:tavLst>
                                        <p:tav tm="0">
                                          <p:val>
                                            <p:strVal val="ppt_y"/>
                                          </p:val>
                                        </p:tav>
                                        <p:tav tm="100000">
                                          <p:val>
                                            <p:strVal val="0-ppt_h/2"/>
                                          </p:val>
                                        </p:tav>
                                      </p:tavLst>
                                    </p:anim>
                                    <p:set>
                                      <p:cBhvr>
                                        <p:cTn id="70" dur="1" fill="hold">
                                          <p:stCondLst>
                                            <p:cond delay="19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2" grpId="1"/>
      <p:bldP spid="33" grpId="0"/>
      <p:bldP spid="33" grpId="1"/>
      <p:bldP spid="34" grpId="0"/>
      <p:bldP spid="34" grpId="1"/>
      <p:bldP spid="37" grpId="0"/>
      <p:bldP spid="37" grpId="1"/>
      <p:bldP spid="5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4149"/>
            <a:ext cx="10515600" cy="1325563"/>
          </a:xfrm>
        </p:spPr>
        <p:txBody>
          <a:bodyPr/>
          <a:lstStyle/>
          <a:p>
            <a:r>
              <a:rPr spc="-40" dirty="0"/>
              <a:t>Otros temas relacionados con el WPS</a:t>
            </a:r>
          </a:p>
        </p:txBody>
      </p:sp>
      <p:sp>
        <p:nvSpPr>
          <p:cNvPr id="3" name="Content Placeholder 2"/>
          <p:cNvSpPr>
            <a:spLocks noGrp="1"/>
          </p:cNvSpPr>
          <p:nvPr>
            <p:ph idx="1"/>
          </p:nvPr>
        </p:nvSpPr>
        <p:spPr/>
        <p:txBody>
          <a:bodyPr/>
          <a:lstStyle/>
          <a:p>
            <a:r>
              <a:rPr dirty="0"/>
              <a:t>Responsabilidades del empleador:</a:t>
            </a:r>
          </a:p>
          <a:p>
            <a:pPr lvl="1"/>
            <a:r>
              <a:rPr lang="en-US" sz="2800" dirty="0"/>
              <a:t>Proporcionar registros u otra información que requiera el WPS </a:t>
            </a:r>
            <a:br>
              <a:rPr lang="en-US" sz="2800" dirty="0"/>
            </a:br>
            <a:r>
              <a:rPr lang="en-US" sz="2800" dirty="0"/>
              <a:t>con fines de inspección a un empleado de la EPA o a cualquier representante autorizado debidamente de una agencia federal, estatal o tribal responsable del cumplimiento en lo que </a:t>
            </a:r>
            <a:r>
              <a:rPr lang="en-US" sz="2800" dirty="0" err="1"/>
              <a:t>respecta</a:t>
            </a:r>
            <a:r>
              <a:rPr lang="en-US" sz="2800" dirty="0"/>
              <a:t> </a:t>
            </a:r>
            <a:br>
              <a:rPr lang="en-US" sz="2800" dirty="0"/>
            </a:br>
            <a:r>
              <a:rPr lang="en-US" sz="2800" dirty="0"/>
              <a:t>a pesticidas  </a:t>
            </a:r>
          </a:p>
          <a:p>
            <a:pPr lvl="1"/>
            <a:r>
              <a:rPr lang="en-US" sz="2800" dirty="0"/>
              <a:t>Los empleadores no pueden castigarlo por intentar </a:t>
            </a:r>
            <a:r>
              <a:rPr lang="en-US" sz="2800" dirty="0" err="1"/>
              <a:t>cumplir</a:t>
            </a:r>
            <a:r>
              <a:rPr lang="en-US" sz="2800" dirty="0"/>
              <a:t> </a:t>
            </a:r>
            <a:br>
              <a:rPr lang="en-US" sz="2800" dirty="0"/>
            </a:br>
            <a:r>
              <a:rPr lang="en-US" sz="2800" dirty="0"/>
              <a:t>con el WPS</a:t>
            </a:r>
          </a:p>
          <a:p>
            <a:r>
              <a:rPr dirty="0"/>
              <a:t>Trabajadores y manipuladores:</a:t>
            </a:r>
          </a:p>
          <a:p>
            <a:pPr lvl="1"/>
            <a:r>
              <a:rPr lang="en-US" sz="2800" dirty="0"/>
              <a:t>Informen las posibles infracciones de uso</a:t>
            </a:r>
          </a:p>
          <a:p>
            <a:endParaRPr lang="es-US" dirty="0"/>
          </a:p>
          <a:p>
            <a:endParaRPr lang="es-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5652703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dirty="0"/>
              <a:t>Etiquetas de los pesticidas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1543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dirty="0"/>
              <a:t>Lugares donde puede encontrar pesticidas en el trabajo</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70356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Etiquetas de los pesticidas</a:t>
            </a:r>
          </a:p>
        </p:txBody>
      </p:sp>
      <p:sp>
        <p:nvSpPr>
          <p:cNvPr id="3" name="Content Placeholder 2"/>
          <p:cNvSpPr>
            <a:spLocks noGrp="1"/>
          </p:cNvSpPr>
          <p:nvPr>
            <p:ph idx="1"/>
          </p:nvPr>
        </p:nvSpPr>
        <p:spPr/>
        <p:txBody>
          <a:bodyPr/>
          <a:lstStyle/>
          <a:p>
            <a:r>
              <a:rPr dirty="0"/>
              <a:t>Información de seguridad</a:t>
            </a:r>
          </a:p>
          <a:p>
            <a:r>
              <a:rPr dirty="0"/>
              <a:t>Información de uso legal</a:t>
            </a:r>
          </a:p>
        </p:txBody>
      </p:sp>
      <p:sp>
        <p:nvSpPr>
          <p:cNvPr id="7" name="TextBox 6"/>
          <p:cNvSpPr txBox="1"/>
          <p:nvPr/>
        </p:nvSpPr>
        <p:spPr>
          <a:xfrm>
            <a:off x="5495925" y="6497485"/>
            <a:ext cx="6696075" cy="369332"/>
          </a:xfrm>
          <a:prstGeom prst="rect">
            <a:avLst/>
          </a:prstGeom>
          <a:noFill/>
        </p:spPr>
        <p:txBody>
          <a:bodyPr wrap="square" rtlCol="0">
            <a:spAutoFit/>
          </a:bodyPr>
          <a:lstStyle/>
          <a:p>
            <a:pPr algn="r"/>
            <a:r>
              <a:rPr lang="en-US" dirty="0">
                <a:solidFill>
                  <a:prstClr val="black"/>
                </a:solidFill>
              </a:rPr>
              <a:t>Foto cortesía de: Betsy Buffington, Universidad Estatal de Iowa</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4089" y="1313685"/>
            <a:ext cx="4499238" cy="5023539"/>
          </a:xfrm>
          <a:prstGeom prst="rect">
            <a:avLst/>
          </a:prstGeom>
        </p:spPr>
      </p:pic>
    </p:spTree>
    <p:extLst>
      <p:ext uri="{BB962C8B-B14F-4D97-AF65-F5344CB8AC3E}">
        <p14:creationId xmlns:p14="http://schemas.microsoft.com/office/powerpoint/2010/main" val="7709407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Lea la etiqueta ANTES DE:</a:t>
            </a:r>
          </a:p>
        </p:txBody>
      </p:sp>
      <p:sp>
        <p:nvSpPr>
          <p:cNvPr id="6" name="Content Placeholder 5"/>
          <p:cNvSpPr>
            <a:spLocks noGrp="1"/>
          </p:cNvSpPr>
          <p:nvPr>
            <p:ph sz="half" idx="1"/>
          </p:nvPr>
        </p:nvSpPr>
        <p:spPr>
          <a:xfrm>
            <a:off x="838199" y="1825625"/>
            <a:ext cx="6037217" cy="4351338"/>
          </a:xfrm>
        </p:spPr>
        <p:txBody>
          <a:bodyPr/>
          <a:lstStyle/>
          <a:p>
            <a:r>
              <a:rPr dirty="0"/>
              <a:t>Comprar el pesticida</a:t>
            </a:r>
          </a:p>
          <a:p>
            <a:r>
              <a:rPr dirty="0"/>
              <a:t>Mezclar el pesticida</a:t>
            </a:r>
          </a:p>
          <a:p>
            <a:r>
              <a:rPr dirty="0"/>
              <a:t>Aplicar el pesticida</a:t>
            </a:r>
          </a:p>
          <a:p>
            <a:r>
              <a:rPr dirty="0"/>
              <a:t>Almacenar el pesticida</a:t>
            </a:r>
          </a:p>
          <a:p>
            <a:r>
              <a:rPr dirty="0"/>
              <a:t>Desechar el contenedor del pesticida</a:t>
            </a:r>
          </a:p>
        </p:txBody>
      </p:sp>
      <p:pic>
        <p:nvPicPr>
          <p:cNvPr id="7" name="Content Placeholder 6"/>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7304632" y="1338624"/>
            <a:ext cx="2630985" cy="4351338"/>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4829175" y="6488668"/>
            <a:ext cx="7362825" cy="369332"/>
          </a:xfrm>
          <a:prstGeom prst="rect">
            <a:avLst/>
          </a:prstGeom>
          <a:noFill/>
        </p:spPr>
        <p:txBody>
          <a:bodyPr wrap="square" rtlCol="0">
            <a:spAutoFit/>
          </a:bodyPr>
          <a:lstStyle/>
          <a:p>
            <a:pPr algn="r"/>
            <a:r>
              <a:rPr lang="en-US" dirty="0">
                <a:solidFill>
                  <a:prstClr val="black"/>
                </a:solidFill>
              </a:rPr>
              <a:t>Foto cortesía de: Programa de IPM a nivel estatal de la UC</a:t>
            </a:r>
          </a:p>
        </p:txBody>
      </p:sp>
    </p:spTree>
    <p:extLst>
      <p:ext uri="{BB962C8B-B14F-4D97-AF65-F5344CB8AC3E}">
        <p14:creationId xmlns:p14="http://schemas.microsoft.com/office/powerpoint/2010/main" val="4211836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Partes de la etiqueta del pesticida</a:t>
            </a:r>
          </a:p>
        </p:txBody>
      </p:sp>
      <p:pic>
        <p:nvPicPr>
          <p:cNvPr id="8"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834877" y="1825625"/>
            <a:ext cx="6522246" cy="4351338"/>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5286375" y="6497485"/>
            <a:ext cx="6905625" cy="369332"/>
          </a:xfrm>
          <a:prstGeom prst="rect">
            <a:avLst/>
          </a:prstGeom>
          <a:noFill/>
        </p:spPr>
        <p:txBody>
          <a:bodyPr wrap="square" rtlCol="0">
            <a:spAutoFit/>
          </a:bodyPr>
          <a:lstStyle/>
          <a:p>
            <a:pPr algn="r"/>
            <a:r>
              <a:rPr lang="en-US" dirty="0">
                <a:solidFill>
                  <a:prstClr val="black"/>
                </a:solidFill>
              </a:rPr>
              <a:t>Foto cortesía de: Programa de IPM a nivel estatal de la UC</a:t>
            </a:r>
          </a:p>
        </p:txBody>
      </p:sp>
    </p:spTree>
    <p:extLst>
      <p:ext uri="{BB962C8B-B14F-4D97-AF65-F5344CB8AC3E}">
        <p14:creationId xmlns:p14="http://schemas.microsoft.com/office/powerpoint/2010/main" val="16319662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Marca</a:t>
            </a:r>
          </a:p>
        </p:txBody>
      </p:sp>
      <p:sp>
        <p:nvSpPr>
          <p:cNvPr id="6" name="Content Placeholder 5"/>
          <p:cNvSpPr>
            <a:spLocks noGrp="1"/>
          </p:cNvSpPr>
          <p:nvPr>
            <p:ph sz="half" idx="1"/>
          </p:nvPr>
        </p:nvSpPr>
        <p:spPr/>
        <p:txBody>
          <a:bodyPr/>
          <a:lstStyle/>
          <a:p>
            <a:r>
              <a:rPr dirty="0"/>
              <a:t>Nombre comercial</a:t>
            </a:r>
          </a:p>
          <a:p>
            <a:endParaRPr lang="es-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575126" y="2031753"/>
            <a:ext cx="4019550" cy="2971800"/>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3" name="Straight Arrow Connector 12"/>
          <p:cNvCxnSpPr/>
          <p:nvPr/>
        </p:nvCxnSpPr>
        <p:spPr>
          <a:xfrm>
            <a:off x="4723103" y="2364470"/>
            <a:ext cx="1789889" cy="0"/>
          </a:xfrm>
          <a:prstGeom prst="straightConnector1">
            <a:avLst/>
          </a:prstGeom>
          <a:ln w="635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3508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Fabricante del pesticida</a:t>
            </a:r>
          </a:p>
        </p:txBody>
      </p:sp>
      <p:sp>
        <p:nvSpPr>
          <p:cNvPr id="6" name="Content Placeholder 5"/>
          <p:cNvSpPr>
            <a:spLocks noGrp="1"/>
          </p:cNvSpPr>
          <p:nvPr>
            <p:ph sz="half" idx="1"/>
          </p:nvPr>
        </p:nvSpPr>
        <p:spPr/>
        <p:txBody>
          <a:bodyPr/>
          <a:lstStyle/>
          <a:p>
            <a:r>
              <a:rPr dirty="0"/>
              <a:t>Empresa que </a:t>
            </a:r>
            <a:r>
              <a:rPr dirty="0" err="1"/>
              <a:t>fabrica</a:t>
            </a:r>
            <a:r>
              <a:rPr dirty="0"/>
              <a:t> </a:t>
            </a:r>
            <a:r>
              <a:rPr lang="es-ES" dirty="0"/>
              <a:t/>
            </a:r>
            <a:br>
              <a:rPr lang="es-ES" dirty="0"/>
            </a:br>
            <a:r>
              <a:rPr dirty="0"/>
              <a:t>o distribuye el pesticida</a:t>
            </a:r>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5413076" y="2188885"/>
            <a:ext cx="5181600" cy="3830945"/>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2" name="Straight Arrow Connector 11"/>
          <p:cNvCxnSpPr/>
          <p:nvPr/>
        </p:nvCxnSpPr>
        <p:spPr>
          <a:xfrm flipH="1">
            <a:off x="8929989" y="3093395"/>
            <a:ext cx="2159540" cy="0"/>
          </a:xfrm>
          <a:prstGeom prst="straightConnector1">
            <a:avLst/>
          </a:prstGeom>
          <a:ln w="635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32930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54" name="Picture 3" descr="W-PG-PLAN-M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20345" y="1846270"/>
            <a:ext cx="1720182" cy="1293048"/>
          </a:xfrm>
          <a:prstGeom prst="rect">
            <a:avLst/>
          </a:prstGeom>
          <a:noFill/>
          <a:ln w="31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6402" name="Text Box 5"/>
          <p:cNvSpPr txBox="1">
            <a:spLocks noChangeArrowheads="1"/>
          </p:cNvSpPr>
          <p:nvPr/>
        </p:nvSpPr>
        <p:spPr bwMode="auto">
          <a:xfrm>
            <a:off x="3627439" y="3149601"/>
            <a:ext cx="1076325"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MALEZAS/PLANTAS</a:t>
            </a:r>
          </a:p>
        </p:txBody>
      </p:sp>
      <p:sp>
        <p:nvSpPr>
          <p:cNvPr id="65556" name="Text Box 6"/>
          <p:cNvSpPr txBox="1">
            <a:spLocks noChangeArrowheads="1"/>
          </p:cNvSpPr>
          <p:nvPr/>
        </p:nvSpPr>
        <p:spPr bwMode="auto">
          <a:xfrm>
            <a:off x="3632201" y="1555751"/>
            <a:ext cx="1311830" cy="369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HERBICIDAS</a:t>
            </a:r>
            <a:endParaRPr lang="es-US" altLang="en-US" sz="1800" dirty="0">
              <a:solidFill>
                <a:srgbClr val="FF6600"/>
              </a:solidFill>
              <a:latin typeface="Calibri" charset="0"/>
            </a:endParaRPr>
          </a:p>
        </p:txBody>
      </p:sp>
      <p:pic>
        <p:nvPicPr>
          <p:cNvPr id="65557" name="Picture 8" descr="D-WO-ELAG-FO"/>
          <p:cNvPicPr>
            <a:picLocks noChangeAspect="1" noChangeArrowheads="1"/>
          </p:cNvPicPr>
          <p:nvPr/>
        </p:nvPicPr>
        <p:blipFill>
          <a:blip r:embed="rId4" cstate="screen">
            <a:extLst>
              <a:ext uri="{28A0092B-C50C-407E-A947-70E740481C1C}">
                <a14:useLocalDpi xmlns:a14="http://schemas.microsoft.com/office/drawing/2010/main"/>
              </a:ext>
            </a:extLst>
          </a:blip>
          <a:srcRect l="-2"/>
          <a:stretch>
            <a:fillRect/>
          </a:stretch>
        </p:blipFill>
        <p:spPr bwMode="auto">
          <a:xfrm>
            <a:off x="3420345" y="3816799"/>
            <a:ext cx="1777363" cy="1245422"/>
          </a:xfrm>
          <a:prstGeom prst="rect">
            <a:avLst/>
          </a:prstGeom>
          <a:noFill/>
          <a:ln w="31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6405" name="Text Box 10"/>
          <p:cNvSpPr txBox="1">
            <a:spLocks noChangeArrowheads="1"/>
          </p:cNvSpPr>
          <p:nvPr/>
        </p:nvSpPr>
        <p:spPr bwMode="auto">
          <a:xfrm>
            <a:off x="3555532" y="5051426"/>
            <a:ext cx="1487908"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defRPr/>
            </a:pPr>
            <a:r>
              <a:rPr lang="en-US" altLang="en-US" sz="1050" b="1" dirty="0">
                <a:solidFill>
                  <a:srgbClr val="008000"/>
                </a:solidFill>
              </a:rPr>
              <a:t>HONGOS/PATÓGENOS </a:t>
            </a:r>
            <a:br>
              <a:rPr lang="en-US" altLang="en-US" sz="1050" b="1" dirty="0">
                <a:solidFill>
                  <a:srgbClr val="008000"/>
                </a:solidFill>
              </a:rPr>
            </a:br>
            <a:r>
              <a:rPr lang="en-US" altLang="en-US" sz="1050" b="1" dirty="0">
                <a:solidFill>
                  <a:srgbClr val="008000"/>
                </a:solidFill>
              </a:rPr>
              <a:t>DE LAS PLANTAS</a:t>
            </a:r>
          </a:p>
        </p:txBody>
      </p:sp>
      <p:sp>
        <p:nvSpPr>
          <p:cNvPr id="65559" name="Text Box 12"/>
          <p:cNvSpPr txBox="1">
            <a:spLocks noChangeArrowheads="1"/>
          </p:cNvSpPr>
          <p:nvPr/>
        </p:nvSpPr>
        <p:spPr bwMode="auto">
          <a:xfrm>
            <a:off x="3736976" y="3500085"/>
            <a:ext cx="1350322" cy="369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FUNGICIDA</a:t>
            </a:r>
            <a:endParaRPr lang="es-US" altLang="en-US" sz="1800" dirty="0">
              <a:solidFill>
                <a:srgbClr val="FF6600"/>
              </a:solidFill>
              <a:latin typeface="Calibri" charset="0"/>
            </a:endParaRPr>
          </a:p>
        </p:txBody>
      </p:sp>
      <p:pic>
        <p:nvPicPr>
          <p:cNvPr id="65548" name="Picture 3" descr="I-HO-MPER-NM"/>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92329" y="1862447"/>
            <a:ext cx="1933575" cy="1277159"/>
          </a:xfrm>
          <a:prstGeom prst="rect">
            <a:avLst/>
          </a:prstGeom>
          <a:noFill/>
          <a:ln w="31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5549" name="Text Box 7"/>
          <p:cNvSpPr txBox="1">
            <a:spLocks noChangeArrowheads="1"/>
          </p:cNvSpPr>
          <p:nvPr/>
        </p:nvSpPr>
        <p:spPr bwMode="auto">
          <a:xfrm>
            <a:off x="5501879" y="1563689"/>
            <a:ext cx="1461106" cy="369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INSECTICIDAS</a:t>
            </a:r>
            <a:endParaRPr lang="es-US" altLang="en-US" sz="1800" dirty="0">
              <a:solidFill>
                <a:srgbClr val="FF6600"/>
              </a:solidFill>
              <a:latin typeface="Calibri" charset="0"/>
            </a:endParaRPr>
          </a:p>
        </p:txBody>
      </p:sp>
      <p:sp>
        <p:nvSpPr>
          <p:cNvPr id="16397" name="Text Box 4"/>
          <p:cNvSpPr txBox="1">
            <a:spLocks noChangeArrowheads="1"/>
          </p:cNvSpPr>
          <p:nvPr/>
        </p:nvSpPr>
        <p:spPr bwMode="auto">
          <a:xfrm>
            <a:off x="5916613" y="3140076"/>
            <a:ext cx="13144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INSECTOS</a:t>
            </a:r>
          </a:p>
        </p:txBody>
      </p:sp>
      <p:pic>
        <p:nvPicPr>
          <p:cNvPr id="65551" name="Picture 10" descr="I-AC-TTUR-A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62575" y="3821631"/>
            <a:ext cx="1834753" cy="1236690"/>
          </a:xfrm>
          <a:prstGeom prst="rect">
            <a:avLst/>
          </a:prstGeom>
          <a:noFill/>
          <a:ln w="31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6399" name="Text Box 11"/>
          <p:cNvSpPr txBox="1">
            <a:spLocks noChangeArrowheads="1"/>
          </p:cNvSpPr>
          <p:nvPr/>
        </p:nvSpPr>
        <p:spPr bwMode="auto">
          <a:xfrm>
            <a:off x="6026150" y="5049839"/>
            <a:ext cx="534988"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ÁCAROS</a:t>
            </a:r>
          </a:p>
        </p:txBody>
      </p:sp>
      <p:sp>
        <p:nvSpPr>
          <p:cNvPr id="65553" name="Text Box 12"/>
          <p:cNvSpPr txBox="1">
            <a:spLocks noChangeArrowheads="1"/>
          </p:cNvSpPr>
          <p:nvPr/>
        </p:nvSpPr>
        <p:spPr bwMode="auto">
          <a:xfrm>
            <a:off x="5224463" y="3500259"/>
            <a:ext cx="2311400"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500" b="1" dirty="0">
                <a:solidFill>
                  <a:srgbClr val="FF6600"/>
                </a:solidFill>
                <a:latin typeface="Calibri" charset="0"/>
              </a:rPr>
              <a:t>ACARICIDAS</a:t>
            </a:r>
            <a:r>
              <a:rPr lang="en-US" altLang="en-US" sz="1500" dirty="0">
                <a:solidFill>
                  <a:srgbClr val="FF6600"/>
                </a:solidFill>
                <a:latin typeface="Calibri" charset="0"/>
              </a:rPr>
              <a:t> o </a:t>
            </a:r>
            <a:r>
              <a:rPr lang="en-US" altLang="en-US" sz="1500" b="1" dirty="0">
                <a:solidFill>
                  <a:srgbClr val="FF6600"/>
                </a:solidFill>
                <a:latin typeface="Calibri" charset="0"/>
              </a:rPr>
              <a:t>MITICIDAS</a:t>
            </a:r>
            <a:endParaRPr lang="es-US" altLang="en-US" sz="1500" dirty="0">
              <a:solidFill>
                <a:srgbClr val="FF6600"/>
              </a:solidFill>
              <a:latin typeface="Calibri" charset="0"/>
            </a:endParaRPr>
          </a:p>
        </p:txBody>
      </p:sp>
      <p:sp>
        <p:nvSpPr>
          <p:cNvPr id="16389" name="Text Box 4"/>
          <p:cNvSpPr txBox="1">
            <a:spLocks noChangeArrowheads="1"/>
          </p:cNvSpPr>
          <p:nvPr/>
        </p:nvSpPr>
        <p:spPr bwMode="auto">
          <a:xfrm>
            <a:off x="7823200" y="3136900"/>
            <a:ext cx="171450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ROEDORES</a:t>
            </a:r>
          </a:p>
        </p:txBody>
      </p:sp>
      <p:pic>
        <p:nvPicPr>
          <p:cNvPr id="65543" name="Picture 7" descr="3510_2-13C copy"/>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12038" y="1858964"/>
            <a:ext cx="1611312" cy="1277937"/>
          </a:xfrm>
          <a:prstGeom prst="rect">
            <a:avLst/>
          </a:prstGeom>
          <a:noFill/>
          <a:ln w="31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65544" name="Picture 10" descr="I-SM-ARET-AD"/>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59663" y="3817938"/>
            <a:ext cx="1708150" cy="1204912"/>
          </a:xfrm>
          <a:prstGeom prst="rect">
            <a:avLst/>
          </a:prstGeom>
          <a:noFill/>
          <a:ln w="31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6392" name="Text Box 11"/>
          <p:cNvSpPr txBox="1">
            <a:spLocks noChangeArrowheads="1"/>
          </p:cNvSpPr>
          <p:nvPr/>
        </p:nvSpPr>
        <p:spPr bwMode="auto">
          <a:xfrm>
            <a:off x="7604125" y="5062538"/>
            <a:ext cx="1208088"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BABOSAS y CARACOLES</a:t>
            </a:r>
          </a:p>
        </p:txBody>
      </p:sp>
      <p:sp>
        <p:nvSpPr>
          <p:cNvPr id="65546" name="Text Box 13"/>
          <p:cNvSpPr txBox="1">
            <a:spLocks noChangeArrowheads="1"/>
          </p:cNvSpPr>
          <p:nvPr/>
        </p:nvSpPr>
        <p:spPr bwMode="auto">
          <a:xfrm>
            <a:off x="7412039" y="3478213"/>
            <a:ext cx="17224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MOLUSQUICIDAS</a:t>
            </a:r>
            <a:endParaRPr lang="es-US" altLang="en-US" sz="1800" dirty="0">
              <a:solidFill>
                <a:srgbClr val="FF6600"/>
              </a:solidFill>
              <a:latin typeface="Calibri" charset="0"/>
            </a:endParaRPr>
          </a:p>
        </p:txBody>
      </p:sp>
      <p:sp>
        <p:nvSpPr>
          <p:cNvPr id="65547" name="Text Box 16"/>
          <p:cNvSpPr txBox="1">
            <a:spLocks noChangeArrowheads="1"/>
          </p:cNvSpPr>
          <p:nvPr/>
        </p:nvSpPr>
        <p:spPr bwMode="auto">
          <a:xfrm>
            <a:off x="7410450" y="1563688"/>
            <a:ext cx="16002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RODENTICIDAS</a:t>
            </a:r>
            <a:endParaRPr lang="es-US" altLang="en-US" sz="1800" dirty="0">
              <a:solidFill>
                <a:srgbClr val="FF6600"/>
              </a:solidFill>
              <a:latin typeface="Calibri" charset="0"/>
            </a:endParaRPr>
          </a:p>
        </p:txBody>
      </p:sp>
      <p:sp>
        <p:nvSpPr>
          <p:cNvPr id="25" name="Title 1"/>
          <p:cNvSpPr>
            <a:spLocks noGrp="1"/>
          </p:cNvSpPr>
          <p:nvPr>
            <p:ph type="title"/>
          </p:nvPr>
        </p:nvSpPr>
        <p:spPr/>
        <p:txBody>
          <a:bodyPr/>
          <a:lstStyle/>
          <a:p>
            <a:r>
              <a:rPr dirty="0"/>
              <a:t>Tipo de pesticidas</a:t>
            </a:r>
          </a:p>
        </p:txBody>
      </p:sp>
      <p:pic>
        <p:nvPicPr>
          <p:cNvPr id="26" name="Picture 2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27" name="Rectangle 2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TextBox 27"/>
          <p:cNvSpPr txBox="1"/>
          <p:nvPr/>
        </p:nvSpPr>
        <p:spPr>
          <a:xfrm>
            <a:off x="1219200" y="6488668"/>
            <a:ext cx="10972801" cy="369332"/>
          </a:xfrm>
          <a:prstGeom prst="rect">
            <a:avLst/>
          </a:prstGeom>
          <a:noFill/>
        </p:spPr>
        <p:txBody>
          <a:bodyPr wrap="square" rtlCol="0">
            <a:spAutoFit/>
          </a:bodyPr>
          <a:lstStyle/>
          <a:p>
            <a:pPr algn="r"/>
            <a:r>
              <a:rPr lang="en-US" dirty="0">
                <a:solidFill>
                  <a:prstClr val="black"/>
                </a:solidFill>
              </a:rPr>
              <a:t>Foto cortesía de: Programa de IPM a nivel estatal de la UC y División de Agricultura y Recursos Naturales de la UC</a:t>
            </a:r>
          </a:p>
        </p:txBody>
      </p:sp>
    </p:spTree>
    <p:extLst>
      <p:ext uri="{BB962C8B-B14F-4D97-AF65-F5344CB8AC3E}">
        <p14:creationId xmlns:p14="http://schemas.microsoft.com/office/powerpoint/2010/main" val="40734063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Ingredientes</a:t>
            </a:r>
          </a:p>
        </p:txBody>
      </p:sp>
      <p:sp>
        <p:nvSpPr>
          <p:cNvPr id="6" name="Content Placeholder 5"/>
          <p:cNvSpPr>
            <a:spLocks noGrp="1"/>
          </p:cNvSpPr>
          <p:nvPr>
            <p:ph sz="half" idx="1"/>
          </p:nvPr>
        </p:nvSpPr>
        <p:spPr/>
        <p:txBody>
          <a:bodyPr/>
          <a:lstStyle/>
          <a:p>
            <a:r>
              <a:rPr dirty="0"/>
              <a:t>Ingredientes activos</a:t>
            </a:r>
          </a:p>
          <a:p>
            <a:r>
              <a:rPr dirty="0"/>
              <a:t>Otros ingredientes</a:t>
            </a:r>
          </a:p>
        </p:txBody>
      </p:sp>
      <p:pic>
        <p:nvPicPr>
          <p:cNvPr id="8" name="Content Placeholder 7"/>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838200" y="3960459"/>
            <a:ext cx="5181600" cy="1683074"/>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01775" y="3937536"/>
            <a:ext cx="4140200" cy="1841500"/>
          </a:xfrm>
          <a:prstGeom prst="rect">
            <a:avLst/>
          </a:prstGeom>
        </p:spPr>
      </p:pic>
    </p:spTree>
    <p:extLst>
      <p:ext uri="{BB962C8B-B14F-4D97-AF65-F5344CB8AC3E}">
        <p14:creationId xmlns:p14="http://schemas.microsoft.com/office/powerpoint/2010/main" val="1162807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Formulaciones de pesticidas</a:t>
            </a:r>
          </a:p>
        </p:txBody>
      </p:sp>
      <p:graphicFrame>
        <p:nvGraphicFramePr>
          <p:cNvPr id="8" name="Content Placeholder 7"/>
          <p:cNvGraphicFramePr>
            <a:graphicFrameLocks noGrp="1"/>
          </p:cNvGraphicFramePr>
          <p:nvPr>
            <p:ph idx="1"/>
            <p:extLst/>
          </p:nvPr>
        </p:nvGraphicFramePr>
        <p:xfrm>
          <a:off x="642028" y="2281335"/>
          <a:ext cx="10953342" cy="3444240"/>
        </p:xfrm>
        <a:graphic>
          <a:graphicData uri="http://schemas.openxmlformats.org/drawingml/2006/table">
            <a:tbl>
              <a:tblPr firstRow="1" bandRow="1">
                <a:tableStyleId>{10A1B5D5-9B99-4C35-A422-299274C87663}</a:tableStyleId>
              </a:tblPr>
              <a:tblGrid>
                <a:gridCol w="3545806">
                  <a:extLst>
                    <a:ext uri="{9D8B030D-6E8A-4147-A177-3AD203B41FA5}">
                      <a16:colId xmlns:a16="http://schemas.microsoft.com/office/drawing/2014/main" xmlns="" val="20000"/>
                    </a:ext>
                  </a:extLst>
                </a:gridCol>
                <a:gridCol w="4025724">
                  <a:extLst>
                    <a:ext uri="{9D8B030D-6E8A-4147-A177-3AD203B41FA5}">
                      <a16:colId xmlns:a16="http://schemas.microsoft.com/office/drawing/2014/main" xmlns="" val="20001"/>
                    </a:ext>
                  </a:extLst>
                </a:gridCol>
                <a:gridCol w="3381812">
                  <a:extLst>
                    <a:ext uri="{9D8B030D-6E8A-4147-A177-3AD203B41FA5}">
                      <a16:colId xmlns:a16="http://schemas.microsoft.com/office/drawing/2014/main" xmlns="" val="20002"/>
                    </a:ext>
                  </a:extLst>
                </a:gridCol>
              </a:tblGrid>
              <a:tr h="370840">
                <a:tc>
                  <a:txBody>
                    <a:bodyPr/>
                    <a:lstStyle/>
                    <a:p>
                      <a:pPr algn="ctr"/>
                      <a:r>
                        <a:rPr lang="en-US" sz="2800" dirty="0"/>
                        <a:t>Formulaciones líquidas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t>Formulaciones </a:t>
                      </a:r>
                      <a:r>
                        <a:rPr lang="en-US" sz="2800" dirty="0" err="1"/>
                        <a:t>secas</a:t>
                      </a:r>
                      <a:r>
                        <a:rPr lang="en-US" sz="2800" dirty="0"/>
                        <a:t> </a:t>
                      </a:r>
                      <a:br>
                        <a:rPr lang="en-US" sz="2800" dirty="0"/>
                      </a:br>
                      <a:r>
                        <a:rPr lang="en-US" sz="2800" dirty="0"/>
                        <a:t>o sólidas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t>Otras formulaciones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algn="ctr"/>
                      <a:r>
                        <a:rPr lang="en-US" sz="2800" dirty="0"/>
                        <a:t>Concentrado emulsionable (EC)</a:t>
                      </a:r>
                      <a:endParaRPr lang="es-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Polvo (D)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Aerosol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70840">
                <a:tc>
                  <a:txBody>
                    <a:bodyPr/>
                    <a:lstStyle/>
                    <a:p>
                      <a:pPr algn="ctr"/>
                      <a:r>
                        <a:rPr lang="en-US" sz="2800" dirty="0"/>
                        <a:t>Fluido (F)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Fluido seco (DF)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Nebulizador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70840">
                <a:tc>
                  <a:txBody>
                    <a:bodyPr/>
                    <a:lstStyle/>
                    <a:p>
                      <a:pPr algn="ctr"/>
                      <a:r>
                        <a:rPr lang="en-US" sz="2800" dirty="0"/>
                        <a:t>Cebos líquidos y geles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t>Polvos</a:t>
                      </a:r>
                      <a:r>
                        <a:rPr lang="en-US" sz="2800" dirty="0"/>
                        <a:t> </a:t>
                      </a:r>
                      <a:r>
                        <a:rPr lang="en-US" sz="2800" dirty="0" err="1"/>
                        <a:t>humedecibles</a:t>
                      </a:r>
                      <a:r>
                        <a:rPr lang="en-US" sz="2800" dirty="0"/>
                        <a:t> (WP)</a:t>
                      </a:r>
                      <a:endParaRPr lang="es-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Fumigante de suelos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70840">
                <a:tc>
                  <a:txBody>
                    <a:bodyPr/>
                    <a:lstStyle/>
                    <a:p>
                      <a:pPr algn="ctr"/>
                      <a:r>
                        <a:rPr lang="en-US" sz="2800" dirty="0"/>
                        <a:t>Líquidos solubles (SL)</a:t>
                      </a:r>
                      <a:endParaRPr lang="es-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Bolitas (P)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Fumigante estructural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0696411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Número de registro de la EPA</a:t>
            </a:r>
          </a:p>
        </p:txBody>
      </p:sp>
      <p:sp>
        <p:nvSpPr>
          <p:cNvPr id="6" name="Content Placeholder 5"/>
          <p:cNvSpPr>
            <a:spLocks noGrp="1"/>
          </p:cNvSpPr>
          <p:nvPr>
            <p:ph idx="1"/>
          </p:nvPr>
        </p:nvSpPr>
        <p:spPr/>
        <p:txBody>
          <a:bodyPr/>
          <a:lstStyle/>
          <a:p>
            <a:r>
              <a:rPr dirty="0"/>
              <a:t>Número único</a:t>
            </a:r>
          </a:p>
          <a:p>
            <a:r>
              <a:rPr dirty="0"/>
              <a:t>Importante para emergencias por pesticidas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068467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Palabras de advertencia </a:t>
            </a:r>
          </a:p>
        </p:txBody>
      </p:sp>
      <p:sp>
        <p:nvSpPr>
          <p:cNvPr id="4" name="Content Placeholder 3"/>
          <p:cNvSpPr>
            <a:spLocks noGrp="1"/>
          </p:cNvSpPr>
          <p:nvPr>
            <p:ph idx="1"/>
          </p:nvPr>
        </p:nvSpPr>
        <p:spPr/>
        <p:txBody>
          <a:bodyPr/>
          <a:lstStyle/>
          <a:p>
            <a:r>
              <a:rPr dirty="0"/>
              <a:t>Peligro Veneno</a:t>
            </a:r>
          </a:p>
          <a:p>
            <a:r>
              <a:rPr dirty="0"/>
              <a:t>Peligro</a:t>
            </a:r>
          </a:p>
          <a:p>
            <a:r>
              <a:rPr dirty="0"/>
              <a:t>Advertencia</a:t>
            </a:r>
          </a:p>
          <a:p>
            <a:r>
              <a:rPr dirty="0">
                <a:solidFill>
                  <a:srgbClr val="000000"/>
                </a:solidFill>
              </a:rPr>
              <a:t>Precaución</a:t>
            </a:r>
            <a:r>
              <a:rPr lang="pt-BR" dirty="0">
                <a:solidFill>
                  <a:srgbClr val="000000"/>
                </a:solidFill>
              </a:rPr>
              <a:t>/cuidado</a:t>
            </a:r>
          </a:p>
        </p:txBody>
      </p:sp>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22" name="Rectangle 21"/>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 name="Group 2"/>
          <p:cNvGrpSpPr/>
          <p:nvPr/>
        </p:nvGrpSpPr>
        <p:grpSpPr>
          <a:xfrm>
            <a:off x="6373147" y="1161096"/>
            <a:ext cx="5337175" cy="5257800"/>
            <a:chOff x="3351214" y="990600"/>
            <a:chExt cx="5337175" cy="5257800"/>
          </a:xfrm>
        </p:grpSpPr>
        <p:pic>
          <p:nvPicPr>
            <p:cNvPr id="35841" name="Picture 20" descr="Colored Toxicity Signal Word Back Dropsm.t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51214" y="990600"/>
              <a:ext cx="533717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3352800" y="2667000"/>
              <a:ext cx="16002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rPr>
                <a:t>I. Danger</a:t>
              </a:r>
            </a:p>
          </p:txBody>
        </p:sp>
        <p:sp>
          <p:nvSpPr>
            <p:cNvPr id="15" name="TextBox 14"/>
            <p:cNvSpPr txBox="1"/>
            <p:nvPr/>
          </p:nvSpPr>
          <p:spPr>
            <a:xfrm>
              <a:off x="3352800" y="4038600"/>
              <a:ext cx="17526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rPr>
                <a:t>II. Warning</a:t>
              </a:r>
            </a:p>
          </p:txBody>
        </p:sp>
        <p:sp>
          <p:nvSpPr>
            <p:cNvPr id="16" name="TextBox 15"/>
            <p:cNvSpPr txBox="1"/>
            <p:nvPr/>
          </p:nvSpPr>
          <p:spPr>
            <a:xfrm>
              <a:off x="3352800" y="5410200"/>
              <a:ext cx="17526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rPr>
                <a:t>III. Caution</a:t>
              </a:r>
            </a:p>
          </p:txBody>
        </p:sp>
        <p:sp>
          <p:nvSpPr>
            <p:cNvPr id="17" name="TextBox 16"/>
            <p:cNvSpPr txBox="1"/>
            <p:nvPr/>
          </p:nvSpPr>
          <p:spPr>
            <a:xfrm>
              <a:off x="6096000" y="1371600"/>
              <a:ext cx="2590800" cy="400110"/>
            </a:xfrm>
            <a:prstGeom prst="rect">
              <a:avLst/>
            </a:prstGeom>
            <a:solidFill>
              <a:sysClr val="window" lastClr="FFFFFF"/>
            </a:solidFill>
          </p:spPr>
          <p:txBody>
            <a:bodyPr>
              <a:spAutoFit/>
            </a:bodyPr>
            <a:lstStyle/>
            <a:p>
              <a:pPr>
                <a:defRPr/>
              </a:pPr>
              <a:r>
                <a:rPr lang="en-US" sz="2000" kern="0" dirty="0">
                  <a:solidFill>
                    <a:sysClr val="windowText" lastClr="000000"/>
                  </a:solidFill>
                </a:rPr>
                <a:t>I. Peligro </a:t>
              </a:r>
              <a:r>
                <a:rPr lang="en-US" sz="2000" kern="0" dirty="0">
                  <a:solidFill>
                    <a:srgbClr val="FF0000"/>
                  </a:solidFill>
                </a:rPr>
                <a:t>Veneno</a:t>
              </a:r>
            </a:p>
          </p:txBody>
        </p:sp>
        <p:sp>
          <p:nvSpPr>
            <p:cNvPr id="18" name="TextBox 17"/>
            <p:cNvSpPr txBox="1"/>
            <p:nvPr/>
          </p:nvSpPr>
          <p:spPr>
            <a:xfrm>
              <a:off x="7162800" y="2667000"/>
              <a:ext cx="15240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rPr>
                <a:t>I. Peligro</a:t>
              </a:r>
            </a:p>
          </p:txBody>
        </p:sp>
        <p:sp>
          <p:nvSpPr>
            <p:cNvPr id="19" name="TextBox 18"/>
            <p:cNvSpPr txBox="1"/>
            <p:nvPr/>
          </p:nvSpPr>
          <p:spPr>
            <a:xfrm>
              <a:off x="6874542" y="4038600"/>
              <a:ext cx="1812258" cy="400110"/>
            </a:xfrm>
            <a:prstGeom prst="rect">
              <a:avLst/>
            </a:prstGeom>
            <a:solidFill>
              <a:sysClr val="window" lastClr="FFFFFF"/>
            </a:solidFill>
          </p:spPr>
          <p:txBody>
            <a:bodyPr wrap="square">
              <a:spAutoFit/>
            </a:bodyPr>
            <a:lstStyle/>
            <a:p>
              <a:pPr algn="ctr">
                <a:defRPr/>
              </a:pPr>
              <a:r>
                <a:rPr lang="en-US" sz="2000" kern="0" dirty="0">
                  <a:solidFill>
                    <a:sysClr val="windowText" lastClr="000000"/>
                  </a:solidFill>
                </a:rPr>
                <a:t>II. Advertencia</a:t>
              </a:r>
            </a:p>
          </p:txBody>
        </p:sp>
        <p:sp>
          <p:nvSpPr>
            <p:cNvPr id="20" name="TextBox 19"/>
            <p:cNvSpPr txBox="1"/>
            <p:nvPr/>
          </p:nvSpPr>
          <p:spPr>
            <a:xfrm>
              <a:off x="6477000" y="5410200"/>
              <a:ext cx="2209800" cy="400110"/>
            </a:xfrm>
            <a:prstGeom prst="rect">
              <a:avLst/>
            </a:prstGeom>
            <a:solidFill>
              <a:sysClr val="window" lastClr="FFFFFF"/>
            </a:solidFill>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000" dirty="0">
                  <a:solidFill>
                    <a:srgbClr val="000000"/>
                  </a:solidFill>
                  <a:latin typeface="Calibri" panose="020F0502020204030204" pitchFamily="34" charset="0"/>
                </a:rPr>
                <a:t>III. Precaución</a:t>
              </a:r>
            </a:p>
          </p:txBody>
        </p:sp>
        <p:sp>
          <p:nvSpPr>
            <p:cNvPr id="13" name="TextBox 12"/>
            <p:cNvSpPr txBox="1"/>
            <p:nvPr/>
          </p:nvSpPr>
          <p:spPr>
            <a:xfrm>
              <a:off x="3352800" y="1371600"/>
              <a:ext cx="2514600" cy="400110"/>
            </a:xfrm>
            <a:prstGeom prst="rect">
              <a:avLst/>
            </a:prstGeom>
            <a:solidFill>
              <a:sysClr val="window" lastClr="FFFFFF"/>
            </a:solidFill>
          </p:spPr>
          <p:txBody>
            <a:bodyPr>
              <a:spAutoFit/>
            </a:bodyPr>
            <a:lstStyle/>
            <a:p>
              <a:pPr>
                <a:defRPr/>
              </a:pPr>
              <a:r>
                <a:rPr lang="en-US" sz="2000" kern="0" dirty="0">
                  <a:solidFill>
                    <a:sysClr val="windowText" lastClr="000000"/>
                  </a:solidFill>
                </a:rPr>
                <a:t>I. Danger </a:t>
              </a:r>
              <a:r>
                <a:rPr lang="en-US" sz="2000" kern="0" dirty="0">
                  <a:solidFill>
                    <a:srgbClr val="FF0000"/>
                  </a:solidFill>
                </a:rPr>
                <a:t>Poison</a:t>
              </a:r>
            </a:p>
          </p:txBody>
        </p:sp>
      </p:grpSp>
      <p:sp>
        <p:nvSpPr>
          <p:cNvPr id="23" name="TextBox 22"/>
          <p:cNvSpPr txBox="1"/>
          <p:nvPr/>
        </p:nvSpPr>
        <p:spPr>
          <a:xfrm>
            <a:off x="4695825" y="6475437"/>
            <a:ext cx="7496175" cy="369332"/>
          </a:xfrm>
          <a:prstGeom prst="rect">
            <a:avLst/>
          </a:prstGeom>
          <a:noFill/>
        </p:spPr>
        <p:txBody>
          <a:bodyPr wrap="square" rtlCol="0">
            <a:spAutoFit/>
          </a:bodyPr>
          <a:lstStyle/>
          <a:p>
            <a:pPr algn="r"/>
            <a:r>
              <a:rPr lang="en-US" dirty="0">
                <a:solidFill>
                  <a:prstClr val="black"/>
                </a:solidFill>
              </a:rPr>
              <a:t>Foto cortesía de: Programa de IPM a nivel estatal de la UC</a:t>
            </a:r>
          </a:p>
        </p:txBody>
      </p:sp>
    </p:spTree>
    <p:extLst>
      <p:ext uri="{BB962C8B-B14F-4D97-AF65-F5344CB8AC3E}">
        <p14:creationId xmlns:p14="http://schemas.microsoft.com/office/powerpoint/2010/main" val="1695900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Tipos de pesticidas</a:t>
            </a:r>
          </a:p>
        </p:txBody>
      </p:sp>
      <p:sp>
        <p:nvSpPr>
          <p:cNvPr id="17" name="Content Placeholder 16"/>
          <p:cNvSpPr>
            <a:spLocks noGrp="1"/>
          </p:cNvSpPr>
          <p:nvPr>
            <p:ph idx="1"/>
          </p:nvPr>
        </p:nvSpPr>
        <p:spPr>
          <a:xfrm>
            <a:off x="838200" y="1825625"/>
            <a:ext cx="5619750" cy="4351338"/>
          </a:xfrm>
        </p:spPr>
        <p:txBody>
          <a:bodyPr/>
          <a:lstStyle/>
          <a:p>
            <a:r>
              <a:rPr spc="-40" dirty="0"/>
              <a:t>Insecticidas: controlan los insectos </a:t>
            </a:r>
          </a:p>
          <a:p>
            <a:r>
              <a:rPr spc="-40" dirty="0"/>
              <a:t>Herbicidas: controlan las malezas</a:t>
            </a:r>
          </a:p>
          <a:p>
            <a:r>
              <a:rPr spc="-40" dirty="0"/>
              <a:t>Fungicidas: controlan los </a:t>
            </a:r>
            <a:r>
              <a:rPr spc="-40" dirty="0" err="1"/>
              <a:t>hongos</a:t>
            </a:r>
            <a:r>
              <a:rPr spc="-40" dirty="0"/>
              <a:t> </a:t>
            </a:r>
            <a:r>
              <a:rPr lang="es-ES" spc="-40" dirty="0"/>
              <a:t/>
            </a:r>
            <a:br>
              <a:rPr lang="es-ES" spc="-40" dirty="0"/>
            </a:br>
            <a:r>
              <a:rPr spc="-40" dirty="0"/>
              <a:t>y </a:t>
            </a:r>
            <a:r>
              <a:rPr lang="en-US" dirty="0"/>
              <a:t>otros</a:t>
            </a:r>
            <a:r>
              <a:rPr dirty="0"/>
              <a:t> organismos patógenos</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l="2279"/>
          <a:stretch/>
        </p:blipFill>
        <p:spPr>
          <a:xfrm>
            <a:off x="6065293" y="1784187"/>
            <a:ext cx="5777530" cy="4434214"/>
          </a:xfrm>
          <a:prstGeom prst="rect">
            <a:avLst/>
          </a:prstGeom>
        </p:spPr>
      </p:pic>
      <p:sp>
        <p:nvSpPr>
          <p:cNvPr id="5" name="TextBox 4"/>
          <p:cNvSpPr txBox="1"/>
          <p:nvPr/>
        </p:nvSpPr>
        <p:spPr>
          <a:xfrm>
            <a:off x="1466851" y="6488668"/>
            <a:ext cx="10725150" cy="369332"/>
          </a:xfrm>
          <a:prstGeom prst="rect">
            <a:avLst/>
          </a:prstGeom>
          <a:noFill/>
        </p:spPr>
        <p:txBody>
          <a:bodyPr wrap="square" rtlCol="0">
            <a:spAutoFit/>
          </a:bodyPr>
          <a:lstStyle/>
          <a:p>
            <a:pPr algn="r"/>
            <a:r>
              <a:rPr lang="en-US" dirty="0">
                <a:solidFill>
                  <a:prstClr val="black"/>
                </a:solidFill>
              </a:rPr>
              <a:t>Foto cortesía de: Ed Crow, Programa de educación sobre pesticidas de la Universidad Estatal de Pensilvania</a:t>
            </a:r>
          </a:p>
        </p:txBody>
      </p:sp>
    </p:spTree>
    <p:extLst>
      <p:ext uri="{BB962C8B-B14F-4D97-AF65-F5344CB8AC3E}">
        <p14:creationId xmlns:p14="http://schemas.microsoft.com/office/powerpoint/2010/main" val="41918800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Primeros auxilios</a:t>
            </a:r>
          </a:p>
        </p:txBody>
      </p:sp>
      <p:sp>
        <p:nvSpPr>
          <p:cNvPr id="6" name="Content Placeholder 5"/>
          <p:cNvSpPr>
            <a:spLocks noGrp="1"/>
          </p:cNvSpPr>
          <p:nvPr>
            <p:ph sz="half" idx="1"/>
          </p:nvPr>
        </p:nvSpPr>
        <p:spPr/>
        <p:txBody>
          <a:bodyPr/>
          <a:lstStyle/>
          <a:p>
            <a:r>
              <a:rPr dirty="0"/>
              <a:t>Primeros auxilios para cada ruta de exposición:</a:t>
            </a:r>
          </a:p>
          <a:p>
            <a:pPr lvl="1"/>
            <a:r>
              <a:rPr lang="en-US" sz="2800" dirty="0"/>
              <a:t>Ojos</a:t>
            </a:r>
          </a:p>
          <a:p>
            <a:pPr lvl="1"/>
            <a:r>
              <a:rPr lang="en-US" sz="2800" dirty="0"/>
              <a:t>Nariz</a:t>
            </a:r>
          </a:p>
          <a:p>
            <a:pPr lvl="1"/>
            <a:r>
              <a:rPr lang="en-US" sz="2800" dirty="0"/>
              <a:t>Boca</a:t>
            </a:r>
          </a:p>
          <a:p>
            <a:pPr lvl="1"/>
            <a:r>
              <a:rPr lang="en-US" sz="2800" dirty="0"/>
              <a:t>Piel </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919912" y="2258219"/>
            <a:ext cx="3686175" cy="3486150"/>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2457492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Equipo de protección personal (PPE)</a:t>
            </a:r>
          </a:p>
        </p:txBody>
      </p:sp>
      <p:sp>
        <p:nvSpPr>
          <p:cNvPr id="6" name="Content Placeholder 5"/>
          <p:cNvSpPr>
            <a:spLocks noGrp="1"/>
          </p:cNvSpPr>
          <p:nvPr>
            <p:ph sz="half" idx="1"/>
          </p:nvPr>
        </p:nvSpPr>
        <p:spPr/>
        <p:txBody>
          <a:bodyPr/>
          <a:lstStyle/>
          <a:p>
            <a:r>
              <a:rPr dirty="0"/>
              <a:t>El PPE</a:t>
            </a:r>
            <a:r>
              <a:rPr lang="en-US" dirty="0"/>
              <a:t> a utilizar</a:t>
            </a:r>
            <a:r>
              <a:rPr dirty="0"/>
              <a:t> podría ser d</a:t>
            </a:r>
            <a:r>
              <a:rPr lang="en-US" dirty="0"/>
              <a:t>eferente</a:t>
            </a:r>
            <a:r>
              <a:rPr dirty="0"/>
              <a:t> para</a:t>
            </a:r>
            <a:r>
              <a:rPr lang="en-US" dirty="0"/>
              <a:t> la realizacionde distintas</a:t>
            </a:r>
            <a:r>
              <a:rPr dirty="0"/>
              <a:t> tareas </a:t>
            </a:r>
            <a:r>
              <a:rPr lang="en-US" dirty="0"/>
              <a:t>como</a:t>
            </a:r>
            <a:r>
              <a:rPr dirty="0"/>
              <a:t>:</a:t>
            </a:r>
          </a:p>
          <a:p>
            <a:pPr lvl="1"/>
            <a:r>
              <a:rPr lang="en-US" sz="2800" dirty="0"/>
              <a:t>Mezclado y carga</a:t>
            </a:r>
          </a:p>
          <a:p>
            <a:pPr lvl="1"/>
            <a:r>
              <a:rPr lang="en-US" sz="2800" dirty="0"/>
              <a:t>Aplicación</a:t>
            </a:r>
          </a:p>
          <a:p>
            <a:pPr lvl="1"/>
            <a:r>
              <a:rPr lang="en-US" sz="2800" dirty="0"/>
              <a:t>Entrada temprana</a:t>
            </a:r>
          </a:p>
        </p:txBody>
      </p:sp>
      <p:pic>
        <p:nvPicPr>
          <p:cNvPr id="7" name="Content Placeholder 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036888"/>
            <a:ext cx="5181600" cy="3928811"/>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9875061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Avisos de precaución</a:t>
            </a:r>
          </a:p>
        </p:txBody>
      </p:sp>
      <p:sp>
        <p:nvSpPr>
          <p:cNvPr id="6" name="Content Placeholder 5"/>
          <p:cNvSpPr>
            <a:spLocks noGrp="1"/>
          </p:cNvSpPr>
          <p:nvPr>
            <p:ph sz="half" idx="1"/>
          </p:nvPr>
        </p:nvSpPr>
        <p:spPr/>
        <p:txBody>
          <a:bodyPr/>
          <a:lstStyle/>
          <a:p>
            <a:r>
              <a:rPr dirty="0"/>
              <a:t>Cómo proteger a las personas </a:t>
            </a:r>
            <a:r>
              <a:rPr lang="es-ES" dirty="0"/>
              <a:t/>
            </a:r>
            <a:br>
              <a:rPr lang="es-ES" dirty="0"/>
            </a:br>
            <a:r>
              <a:rPr dirty="0"/>
              <a:t>y al medio ambiente</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7415212" y="2920206"/>
            <a:ext cx="2695575" cy="2162175"/>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7685458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Avisos de riesgos ambientales</a:t>
            </a:r>
          </a:p>
        </p:txBody>
      </p:sp>
      <p:sp>
        <p:nvSpPr>
          <p:cNvPr id="6" name="Content Placeholder 5"/>
          <p:cNvSpPr>
            <a:spLocks noGrp="1"/>
          </p:cNvSpPr>
          <p:nvPr>
            <p:ph sz="half" idx="1"/>
          </p:nvPr>
        </p:nvSpPr>
        <p:spPr/>
        <p:txBody>
          <a:bodyPr/>
          <a:lstStyle/>
          <a:p>
            <a:r>
              <a:rPr dirty="0"/>
              <a:t>Algunos pesticidas son perjudiciales para:</a:t>
            </a:r>
          </a:p>
          <a:p>
            <a:pPr lvl="1"/>
            <a:r>
              <a:rPr lang="en-US" sz="2800" dirty="0"/>
              <a:t>Las aves</a:t>
            </a:r>
          </a:p>
          <a:p>
            <a:pPr lvl="1"/>
            <a:r>
              <a:rPr lang="en-US" sz="2800" dirty="0"/>
              <a:t>Los peces</a:t>
            </a:r>
          </a:p>
          <a:p>
            <a:pPr lvl="1"/>
            <a:r>
              <a:rPr lang="es-ES_tradnl" sz="2800" dirty="0"/>
              <a:t>Los insectos ben</a:t>
            </a:r>
            <a:r>
              <a:rPr lang="en-US" sz="2800" dirty="0" err="1"/>
              <a:t>é</a:t>
            </a:r>
            <a:r>
              <a:rPr lang="es-ES_tradnl" sz="2800" dirty="0" err="1"/>
              <a:t>ficos</a:t>
            </a:r>
            <a:endParaRPr lang="es-ES_tradnl" sz="2800" dirty="0"/>
          </a:p>
          <a:p>
            <a:pPr lvl="1"/>
            <a:r>
              <a:rPr lang="en-US" sz="2800" dirty="0"/>
              <a:t>Los recursos de agua</a:t>
            </a:r>
          </a:p>
          <a:p>
            <a:pPr lvl="1"/>
            <a:r>
              <a:rPr lang="en-US" sz="2800" dirty="0"/>
              <a:t>Las plantas que no son objetivo</a:t>
            </a:r>
          </a:p>
          <a:p>
            <a:pPr lvl="1"/>
            <a:endParaRPr lang="es-US" dirty="0"/>
          </a:p>
          <a:p>
            <a:pPr lvl="1"/>
            <a:endParaRPr lang="es-US" dirty="0"/>
          </a:p>
          <a:p>
            <a:pPr lvl="1"/>
            <a:endParaRPr lang="es-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267450" y="2782094"/>
            <a:ext cx="4991100" cy="2438400"/>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956590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Intervalo de entrada restringida (REI)</a:t>
            </a:r>
          </a:p>
        </p:txBody>
      </p:sp>
      <p:sp>
        <p:nvSpPr>
          <p:cNvPr id="6" name="Content Placeholder 5"/>
          <p:cNvSpPr>
            <a:spLocks noGrp="1"/>
          </p:cNvSpPr>
          <p:nvPr>
            <p:ph idx="1"/>
          </p:nvPr>
        </p:nvSpPr>
        <p:spPr>
          <a:xfrm>
            <a:off x="838200" y="1825625"/>
            <a:ext cx="6227594" cy="4351338"/>
          </a:xfrm>
        </p:spPr>
        <p:txBody>
          <a:bodyPr/>
          <a:lstStyle/>
          <a:p>
            <a:r>
              <a:rPr dirty="0"/>
              <a:t>Período de tiempo entre el final </a:t>
            </a:r>
            <a:r>
              <a:rPr lang="es-ES" dirty="0"/>
              <a:t/>
            </a:r>
            <a:br>
              <a:rPr lang="es-ES" dirty="0"/>
            </a:br>
            <a:r>
              <a:rPr dirty="0"/>
              <a:t>de la aplicación y cuando se </a:t>
            </a:r>
            <a:r>
              <a:rPr dirty="0" err="1"/>
              <a:t>permite</a:t>
            </a:r>
            <a:r>
              <a:rPr dirty="0"/>
              <a:t> </a:t>
            </a:r>
            <a:r>
              <a:rPr lang="es-ES" dirty="0"/>
              <a:t/>
            </a:r>
            <a:br>
              <a:rPr lang="es-ES" dirty="0"/>
            </a:br>
            <a:r>
              <a:rPr dirty="0"/>
              <a:t>el reingreso al campo</a:t>
            </a:r>
          </a:p>
          <a:p>
            <a:r>
              <a:rPr dirty="0"/>
              <a:t>Para ingresar durante el REI para realizar las tareas de trabajo, debe hacer lo siguiente:</a:t>
            </a:r>
          </a:p>
          <a:p>
            <a:pPr lvl="1"/>
            <a:r>
              <a:rPr lang="en-US" sz="2800" dirty="0"/>
              <a:t>Usar el PPE requerido en la etiqueta</a:t>
            </a:r>
          </a:p>
          <a:p>
            <a:pPr lvl="1"/>
            <a:r>
              <a:rPr lang="en-US" sz="2800" dirty="0"/>
              <a:t>Recibir capacitación e información específica de la entrada temprana por parte de su empleador</a:t>
            </a:r>
          </a:p>
          <a:p>
            <a:pPr lvl="1"/>
            <a:endParaRPr lang="es-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65794" y="2229825"/>
            <a:ext cx="4597400" cy="2921000"/>
          </a:xfrm>
          <a:prstGeom prst="rect">
            <a:avLst/>
          </a:prstGeom>
        </p:spPr>
      </p:pic>
    </p:spTree>
    <p:extLst>
      <p:ext uri="{BB962C8B-B14F-4D97-AF65-F5344CB8AC3E}">
        <p14:creationId xmlns:p14="http://schemas.microsoft.com/office/powerpoint/2010/main" val="16731411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Instrucciones de uso</a:t>
            </a:r>
          </a:p>
        </p:txBody>
      </p:sp>
      <p:sp>
        <p:nvSpPr>
          <p:cNvPr id="6" name="Content Placeholder 5"/>
          <p:cNvSpPr>
            <a:spLocks noGrp="1"/>
          </p:cNvSpPr>
          <p:nvPr>
            <p:ph sz="half" idx="1"/>
          </p:nvPr>
        </p:nvSpPr>
        <p:spPr>
          <a:xfrm>
            <a:off x="838200" y="1825625"/>
            <a:ext cx="4800600" cy="4351338"/>
          </a:xfrm>
        </p:spPr>
        <p:txBody>
          <a:bodyPr/>
          <a:lstStyle/>
          <a:p>
            <a:r>
              <a:rPr dirty="0"/>
              <a:t>Sitios permitidos</a:t>
            </a:r>
          </a:p>
          <a:p>
            <a:r>
              <a:rPr dirty="0"/>
              <a:t>Plagas controladas</a:t>
            </a:r>
          </a:p>
          <a:p>
            <a:r>
              <a:rPr dirty="0"/>
              <a:t>Tasas de aplicación</a:t>
            </a:r>
          </a:p>
          <a:p>
            <a:r>
              <a:rPr dirty="0"/>
              <a:t>Instrucciones de mezclado</a:t>
            </a:r>
          </a:p>
          <a:p>
            <a:r>
              <a:rPr dirty="0"/>
              <a:t>Restricciones de aplicación</a:t>
            </a:r>
          </a:p>
          <a:p>
            <a:endParaRPr lang="es-US" dirty="0"/>
          </a:p>
        </p:txBody>
      </p:sp>
      <p:pic>
        <p:nvPicPr>
          <p:cNvPr id="7" name="Content Placeholder 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7840349" y="1027906"/>
            <a:ext cx="3984287" cy="1995607"/>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56683" y="3163768"/>
            <a:ext cx="3267953" cy="3183727"/>
          </a:xfrm>
          <a:prstGeom prst="rect">
            <a:avLst/>
          </a:prstGeom>
        </p:spPr>
      </p:pic>
    </p:spTree>
    <p:extLst>
      <p:ext uri="{BB962C8B-B14F-4D97-AF65-F5344CB8AC3E}">
        <p14:creationId xmlns:p14="http://schemas.microsoft.com/office/powerpoint/2010/main" val="9386256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6913"/>
            <a:ext cx="10515600" cy="1325563"/>
          </a:xfrm>
        </p:spPr>
        <p:txBody>
          <a:bodyPr/>
          <a:lstStyle/>
          <a:p>
            <a:r>
              <a:rPr dirty="0"/>
              <a:t>Instrucciones de almacenamiento y desecho</a:t>
            </a:r>
          </a:p>
        </p:txBody>
      </p:sp>
      <p:sp>
        <p:nvSpPr>
          <p:cNvPr id="6" name="Content Placeholder 5"/>
          <p:cNvSpPr>
            <a:spLocks noGrp="1"/>
          </p:cNvSpPr>
          <p:nvPr>
            <p:ph sz="half" idx="1"/>
          </p:nvPr>
        </p:nvSpPr>
        <p:spPr/>
        <p:txBody>
          <a:bodyPr/>
          <a:lstStyle/>
          <a:p>
            <a:r>
              <a:rPr dirty="0"/>
              <a:t>Rango de </a:t>
            </a:r>
            <a:r>
              <a:rPr dirty="0" err="1"/>
              <a:t>temperatura</a:t>
            </a:r>
            <a:r>
              <a:rPr dirty="0"/>
              <a:t> </a:t>
            </a:r>
            <a:r>
              <a:rPr lang="es-ES" dirty="0"/>
              <a:t/>
            </a:r>
            <a:br>
              <a:rPr lang="es-ES" dirty="0"/>
            </a:br>
            <a:r>
              <a:rPr dirty="0"/>
              <a:t>de almacenamiento</a:t>
            </a:r>
          </a:p>
          <a:p>
            <a:r>
              <a:rPr dirty="0"/>
              <a:t>Instrucciones específicas de almacenamiento o desecho</a:t>
            </a:r>
          </a:p>
        </p:txBody>
      </p:sp>
      <p:pic>
        <p:nvPicPr>
          <p:cNvPr id="10" name="Content Placeholder 9"/>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1996765"/>
            <a:ext cx="5181600" cy="4009058"/>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0160974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dirty="0"/>
              <a:t>Usar pesticidas de manera segura </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90616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7732"/>
            <a:ext cx="10515600" cy="1325563"/>
          </a:xfrm>
        </p:spPr>
        <p:txBody>
          <a:bodyPr/>
          <a:lstStyle/>
          <a:p>
            <a:r>
              <a:rPr dirty="0"/>
              <a:t>Aplicación y uso de pesticidas adecuados</a:t>
            </a:r>
          </a:p>
        </p:txBody>
      </p:sp>
      <p:sp>
        <p:nvSpPr>
          <p:cNvPr id="3" name="Content Placeholder 2"/>
          <p:cNvSpPr>
            <a:spLocks noGrp="1"/>
          </p:cNvSpPr>
          <p:nvPr>
            <p:ph idx="1"/>
          </p:nvPr>
        </p:nvSpPr>
        <p:spPr>
          <a:xfrm>
            <a:off x="838200" y="1891885"/>
            <a:ext cx="10972800" cy="4351338"/>
          </a:xfrm>
        </p:spPr>
        <p:txBody>
          <a:bodyPr>
            <a:normAutofit/>
          </a:bodyPr>
          <a:lstStyle/>
          <a:p>
            <a:r>
              <a:rPr dirty="0"/>
              <a:t>Debe mantenerse alerta durante toda la tarea de aplicación y controlar con frecuencia el área y el equipo de aplicación para asegurarse de que:</a:t>
            </a:r>
          </a:p>
          <a:p>
            <a:pPr lvl="1"/>
            <a:r>
              <a:rPr lang="en-US" sz="2800" dirty="0"/>
              <a:t>El pesticida esté alcanzando el </a:t>
            </a:r>
            <a:r>
              <a:rPr lang="en-US" sz="2800" dirty="0" err="1"/>
              <a:t>sitio</a:t>
            </a:r>
            <a:r>
              <a:rPr lang="en-US" sz="2800" dirty="0"/>
              <a:t> y/o objetivo</a:t>
            </a:r>
          </a:p>
          <a:p>
            <a:pPr lvl="1"/>
            <a:r>
              <a:rPr lang="en-US" sz="2800" spc="-40" dirty="0"/>
              <a:t>El equipo esté brindando una buena cobertura y una distribución pareja</a:t>
            </a:r>
          </a:p>
          <a:p>
            <a:pPr lvl="1"/>
            <a:r>
              <a:rPr lang="en-US" sz="2800" dirty="0"/>
              <a:t>Las mezclas de los tanques se agiten adecuadamente, parezcan uniformes y no se separen ni se </a:t>
            </a:r>
            <a:r>
              <a:rPr lang="en-US" sz="2800" dirty="0" err="1"/>
              <a:t>apelmacen</a:t>
            </a:r>
            <a:endParaRPr lang="en-US" sz="2800" dirty="0"/>
          </a:p>
          <a:p>
            <a:pPr lvl="1"/>
            <a:r>
              <a:rPr lang="en-US" sz="2800" dirty="0"/>
              <a:t>Las mangueras, válvulas, boquillas, tolvas y otras piezas del equipo estén funcionando correctamente</a:t>
            </a:r>
          </a:p>
          <a:p>
            <a:endParaRPr lang="es-US" dirty="0"/>
          </a:p>
        </p:txBody>
      </p:sp>
    </p:spTree>
    <p:extLst>
      <p:ext uri="{BB962C8B-B14F-4D97-AF65-F5344CB8AC3E}">
        <p14:creationId xmlns:p14="http://schemas.microsoft.com/office/powerpoint/2010/main" val="39103269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Requerimientos de seguridad para </a:t>
            </a:r>
            <a:r>
              <a:rPr lang="es-ES" dirty="0"/>
              <a:t/>
            </a:r>
            <a:br>
              <a:rPr lang="es-ES" dirty="0"/>
            </a:br>
            <a:r>
              <a:rPr dirty="0"/>
              <a:t>la manipulación de pesticidas</a:t>
            </a:r>
          </a:p>
        </p:txBody>
      </p:sp>
      <p:sp>
        <p:nvSpPr>
          <p:cNvPr id="7" name="Content Placeholder 6"/>
          <p:cNvSpPr>
            <a:spLocks noGrp="1"/>
          </p:cNvSpPr>
          <p:nvPr>
            <p:ph idx="1"/>
          </p:nvPr>
        </p:nvSpPr>
        <p:spPr/>
        <p:txBody>
          <a:bodyPr/>
          <a:lstStyle/>
          <a:p>
            <a:r>
              <a:rPr dirty="0"/>
              <a:t>Elija un sitio seguro</a:t>
            </a:r>
          </a:p>
          <a:p>
            <a:r>
              <a:rPr dirty="0"/>
              <a:t>Controle que no haya personas ni animales</a:t>
            </a:r>
          </a:p>
          <a:p>
            <a:r>
              <a:rPr dirty="0"/>
              <a:t>Lea la etiqueta del pesticida</a:t>
            </a:r>
          </a:p>
          <a:p>
            <a:r>
              <a:rPr dirty="0"/>
              <a:t>Lea la SDS para conocer más precauciones de seguridad</a:t>
            </a:r>
          </a:p>
        </p:txBody>
      </p:sp>
    </p:spTree>
    <p:extLst>
      <p:ext uri="{BB962C8B-B14F-4D97-AF65-F5344CB8AC3E}">
        <p14:creationId xmlns:p14="http://schemas.microsoft.com/office/powerpoint/2010/main" val="35572338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5c6fb5422289399909027122f3e6668cdef33d"/>
  <p:tag name="MMPROD_NEXTUNIQUEID" val="10011"/>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 - &amp;quot;Handler Training&amp;quot;&quot;/&gt;&lt;property id=&quot;20307&quot; value=&quot;256&quot;/&gt;&lt;/object&gt;&lt;object type=&quot;3&quot; unique_id=&quot;1915031&quot;&gt;&lt;property id=&quot;20148&quot; value=&quot;5&quot;/&gt;&lt;property id=&quot;20300&quot; value=&quot;Slide 7 - &amp;quot;Pesticide Handler Tasks&amp;quot;&quot;/&gt;&lt;property id=&quot;20307&quot; value=&quot;403&quot;/&gt;&lt;/object&gt;&lt;object type=&quot;3&quot; unique_id=&quot;1915033&quot;&gt;&lt;property id=&quot;20148&quot; value=&quot;5&quot;/&gt;&lt;property id=&quot;20300&quot; value=&quot;Slide 9 - &amp;quot;Pesticide Types&amp;quot;&quot;/&gt;&lt;property id=&quot;20307&quot; value=&quot;405&quot;/&gt;&lt;/object&gt;&lt;object type=&quot;3&quot; unique_id=&quot;1915034&quot;&gt;&lt;property id=&quot;20148&quot; value=&quot;5&quot;/&gt;&lt;property id=&quot;20300&quot; value=&quot;Slide 10 - &amp;quot;Pesticide Formulations&amp;quot;&quot;/&gt;&lt;property id=&quot;20307&quot; value=&quot;406&quot;/&gt;&lt;/object&gt;&lt;object type=&quot;3&quot; unique_id=&quot;1915035&quot;&gt;&lt;property id=&quot;20148&quot; value=&quot;5&quot;/&gt;&lt;property id=&quot;20300&quot; value=&quot;Slide 6 - &amp;quot;Early-Entry Worker Tasks&amp;quot;&quot;/&gt;&lt;property id=&quot;20307&quot; value=&quot;402&quot;/&gt;&lt;/object&gt;&lt;object type=&quot;3&quot; unique_id=&quot;1915037&quot;&gt;&lt;property id=&quot;20148&quot; value=&quot;5&quot;/&gt;&lt;property id=&quot;20300&quot; value=&quot;Slide 5 - &amp;quot;Agricultural Worker Tasks&amp;quot;&quot;/&gt;&lt;property id=&quot;20307&quot; value=&quot;401&quot;/&gt;&lt;/object&gt;&lt;object type=&quot;3&quot; unique_id=&quot;1916813&quot;&gt;&lt;property id=&quot;20148&quot; value=&quot;5&quot;/&gt;&lt;property id=&quot;20300&quot; value=&quot;Slide 11 - &amp;quot;At Work, Pesticides and Pesticide Residues May be Found:&amp;quot;&quot;/&gt;&lt;property id=&quot;20307&quot; value=&quot;407&quot;/&gt;&lt;/object&gt;&lt;object type=&quot;3&quot; unique_id=&quot;1916814&quot;&gt;&lt;property id=&quot;20148&quot; value=&quot;5&quot;/&gt;&lt;property id=&quot;20300&quot; value=&quot;Slide 14 - &amp;quot;Routes of Entry: Dermal&amp;quot;&quot;/&gt;&lt;property id=&quot;20307&quot; value=&quot;409&quot;/&gt;&lt;/object&gt;&lt;object type=&quot;3&quot; unique_id=&quot;1916816&quot;&gt;&lt;property id=&quot;20148&quot; value=&quot;5&quot;/&gt;&lt;property id=&quot;20300&quot; value=&quot;Slide 15 - &amp;quot;Routes of Entry: Ocular&amp;quot;&quot;/&gt;&lt;property id=&quot;20307&quot; value=&quot;410&quot;/&gt;&lt;/object&gt;&lt;object type=&quot;3&quot; unique_id=&quot;1916817&quot;&gt;&lt;property id=&quot;20148&quot; value=&quot;5&quot;/&gt;&lt;property id=&quot;20300&quot; value=&quot;Slide 16 - &amp;quot;Routes of Entry: Inhalation&amp;quot;&quot;/&gt;&lt;property id=&quot;20307&quot; value=&quot;411&quot;/&gt;&lt;/object&gt;&lt;object type=&quot;3&quot; unique_id=&quot;1916818&quot;&gt;&lt;property id=&quot;20148&quot; value=&quot;5&quot;/&gt;&lt;property id=&quot;20300&quot; value=&quot;Slide 17 - &amp;quot;Routes of Entry: Oral&amp;quot;&quot;/&gt;&lt;property id=&quot;20307&quot; value=&quot;412&quot;/&gt;&lt;/object&gt;&lt;object type=&quot;3&quot; unique_id=&quot;1924147&quot;&gt;&lt;property id=&quot;20148&quot; value=&quot;5&quot;/&gt;&lt;property id=&quot;20300&quot; value=&quot;Slide 19 - &amp;quot;Common Signs and Symptoms&amp;quot;&quot;/&gt;&lt;property id=&quot;20307&quot; value=&quot;414&quot;/&gt;&lt;/object&gt;&lt;object type=&quot;3&quot; unique_id=&quot;1924148&quot;&gt;&lt;property id=&quot;20148&quot; value=&quot;5&quot;/&gt;&lt;property id=&quot;20300&quot; value=&quot;Slide 20 - &amp;quot;Symptoms of Exposure to Fumigants &amp;quot;&quot;/&gt;&lt;property id=&quot;20307&quot; value=&quot;415&quot;/&gt;&lt;/object&gt;&lt;object type=&quot;3&quot; unique_id=&quot;1924149&quot;&gt;&lt;property id=&quot;20148&quot; value=&quot;5&quot;/&gt;&lt;property id=&quot;20300&quot; value=&quot;Slide 21 - &amp;quot;Pesticide Poisoning Symptoms Can  be Confused with Other Illnesses &amp;quot;&quot;/&gt;&lt;property id=&quot;20307&quot; value=&quot;416&quot;/&gt;&lt;/object&gt;&lt;object type=&quot;3&quot; unique_id=&quot;1924150&quot;&gt;&lt;property id=&quot;20148&quot; value=&quot;5&quot;/&gt;&lt;property id=&quot;20300&quot; value=&quot;Slide 22 - &amp;quot;Mild Symptoms&amp;quot;&quot;/&gt;&lt;property id=&quot;20307&quot; value=&quot;417&quot;/&gt;&lt;/object&gt;&lt;object type=&quot;3&quot; unique_id=&quot;1924151&quot;&gt;&lt;property id=&quot;20148&quot; value=&quot;5&quot;/&gt;&lt;property id=&quot;20300&quot; value=&quot;Slide 23 - &amp;quot;Moderate Symptoms&amp;quot;&quot;/&gt;&lt;property id=&quot;20307&quot; value=&quot;418&quot;/&gt;&lt;/object&gt;&lt;object type=&quot;3&quot; unique_id=&quot;1924152&quot;&gt;&lt;property id=&quot;20148&quot; value=&quot;5&quot;/&gt;&lt;property id=&quot;20300&quot; value=&quot;Slide 24 - &amp;quot;Severe Symptoms&amp;quot;&quot;/&gt;&lt;property id=&quot;20307&quot; value=&quot;419&quot;/&gt;&lt;/object&gt;&lt;object type=&quot;3&quot; unique_id=&quot;1924153&quot;&gt;&lt;property id=&quot;20148&quot; value=&quot;5&quot;/&gt;&lt;property id=&quot;20300&quot; value=&quot;Slide 25 - &amp;quot;The Type and Severity of Symptoms  Depend on:&amp;quot;&quot;/&gt;&lt;property id=&quot;20307&quot; value=&quot;420&quot;/&gt;&lt;/object&gt;&lt;object type=&quot;3&quot; unique_id=&quot;1924154&quot;&gt;&lt;property id=&quot;20148&quot; value=&quot;5&quot;/&gt;&lt;property id=&quot;20300&quot; value=&quot;Slide 27 - &amp;quot;Hazards to Children and Pregnant Women&amp;quot;&quot;/&gt;&lt;property id=&quot;20307&quot; value=&quot;421&quot;/&gt;&lt;/object&gt;&lt;object type=&quot;3&quot; unique_id=&quot;1924155&quot;&gt;&lt;property id=&quot;20148&quot; value=&quot;5&quot;/&gt;&lt;property id=&quot;20300&quot; value=&quot;Slide 28 - &amp;quot;Potential Hazards from Pesticides&amp;quot;&quot;/&gt;&lt;property id=&quot;20307&quot; value=&quot;422&quot;/&gt;&lt;/object&gt;&lt;object type=&quot;3&quot; unique_id=&quot;1924156&quot;&gt;&lt;property id=&quot;20148&quot; value=&quot;5&quot;/&gt;&lt;property id=&quot;20300&quot; value=&quot;Slide 29 - &amp;quot;Chronic Pesticide Hazards&amp;quot;&quot;/&gt;&lt;property id=&quot;20307&quot; value=&quot;423&quot;/&gt;&lt;/object&gt;&lt;object type=&quot;3&quot; unique_id=&quot;1924157&quot;&gt;&lt;property id=&quot;20148&quot; value=&quot;5&quot;/&gt;&lt;property id=&quot;20300&quot; value=&quot;Slide 30 - &amp;quot;Sensitization&amp;quot;&quot;/&gt;&lt;property id=&quot;20307&quot; value=&quot;424&quot;/&gt;&lt;/object&gt;&lt;object type=&quot;3&quot; unique_id=&quot;1924158&quot;&gt;&lt;property id=&quot;20148&quot; value=&quot;5&quot;/&gt;&lt;property id=&quot;20300&quot; value=&quot;Slide 35 - &amp;quot;Reduce Pesticide Residue on Clothing&amp;quot;&quot;/&gt;&lt;property id=&quot;20307&quot; value=&quot;425&quot;/&gt;&lt;/object&gt;&lt;object type=&quot;3&quot; unique_id=&quot;1924169&quot;&gt;&lt;property id=&quot;20148&quot; value=&quot;5&quot;/&gt;&lt;property id=&quot;20300&quot; value=&quot;Slide 40 - &amp;quot;What is Decontamination?&amp;quot;&quot;/&gt;&lt;property id=&quot;20307&quot; value=&quot;436&quot;/&gt;&lt;/object&gt;&lt;object type=&quot;3&quot; unique_id=&quot;1924170&quot;&gt;&lt;property id=&quot;20148&quot; value=&quot;5&quot;/&gt;&lt;property id=&quot;20300&quot; value=&quot;Slide 41 - &amp;quot;Agricultural Workers Routine Decontamination&amp;quot;&quot;/&gt;&lt;property id=&quot;20307&quot; value=&quot;437&quot;/&gt;&lt;/object&gt;&lt;object type=&quot;3&quot; unique_id=&quot;1924171&quot;&gt;&lt;property id=&quot;20148&quot; value=&quot;5&quot;/&gt;&lt;property id=&quot;20300&quot; value=&quot;Slide 42 - &amp;quot;Pesticide Handlers Routine Decontamination&amp;quot;&quot;/&gt;&lt;property id=&quot;20307&quot; value=&quot;438&quot;/&gt;&lt;/object&gt;&lt;object type=&quot;3&quot; unique_id=&quot;1924172&quot;&gt;&lt;property id=&quot;20148&quot; value=&quot;5&quot;/&gt;&lt;property id=&quot;20300&quot; value=&quot;Slide 43 - &amp;quot;Emergency Decontamination Procedures For Skin Exposure&amp;quot;&quot;/&gt;&lt;property id=&quot;20307&quot; value=&quot;439&quot;/&gt;&lt;/object&gt;&lt;object type=&quot;3&quot; unique_id=&quot;1924174&quot;&gt;&lt;property id=&quot;20148&quot; value=&quot;5&quot;/&gt;&lt;property id=&quot;20300&quot; value=&quot;Slide 45 - &amp;quot;How and When to Obtain Emergency Medical Care&amp;quot;&quot;/&gt;&lt;property id=&quot;20307&quot; value=&quot;441&quot;/&gt;&lt;/object&gt;&lt;object type=&quot;3&quot; unique_id=&quot;1924175&quot;&gt;&lt;property id=&quot;20148&quot; value=&quot;5&quot;/&gt;&lt;property id=&quot;20300&quot; value=&quot;Slide 46 - &amp;quot;First Aid for Skin Exposure&amp;quot;&quot;/&gt;&lt;property id=&quot;20307&quot; value=&quot;442&quot;/&gt;&lt;/object&gt;&lt;object type=&quot;3&quot; unique_id=&quot;1924177&quot;&gt;&lt;property id=&quot;20148&quot; value=&quot;5&quot;/&gt;&lt;property id=&quot;20300&quot; value=&quot;Slide 48 - &amp;quot;First Aid for Inhalation Exposure&amp;quot;&quot;/&gt;&lt;property id=&quot;20307&quot; value=&quot;444&quot;/&gt;&lt;/object&gt;&lt;object type=&quot;3&quot; unique_id=&quot;1924178&quot;&gt;&lt;property id=&quot;20148&quot; value=&quot;5&quot;/&gt;&lt;property id=&quot;20300&quot; value=&quot;Slide 49 - &amp;quot;First Aid for Oral Exposure&amp;quot;&quot;/&gt;&lt;property id=&quot;20307&quot; value=&quot;445&quot;/&gt;&lt;/object&gt;&lt;object type=&quot;3&quot; unique_id=&quot;1924180&quot;&gt;&lt;property id=&quot;20148&quot; value=&quot;5&quot;/&gt;&lt;property id=&quot;20300&quot; value=&quot;Slide 51 - &amp;quot;Employer’s WPS Responsibilities&amp;quot;&quot;/&gt;&lt;property id=&quot;20307&quot; value=&quot;447&quot;/&gt;&lt;/object&gt;&lt;object type=&quot;3&quot; unique_id=&quot;1924191&quot;&gt;&lt;property id=&quot;20148&quot; value=&quot;5&quot;/&gt;&lt;property id=&quot;20300&quot; value=&quot;Slide 66 - &amp;quot;Provide Emergency Medical Assistance&amp;quot;&quot;/&gt;&lt;property id=&quot;20307&quot; value=&quot;458&quot;/&gt;&lt;/object&gt;&lt;object type=&quot;3&quot; unique_id=&quot;1925674&quot;&gt;&lt;property id=&quot;20148&quot; value=&quot;5&quot;/&gt;&lt;property id=&quot;20300&quot; value=&quot;Slide 13 - &amp;quot;There are Four Routes of Pesticide Entry into the Body:&amp;quot;&quot;/&gt;&lt;property id=&quot;20307&quot; value=&quot;408&quot;/&gt;&lt;/object&gt;&lt;object type=&quot;3&quot; unique_id=&quot;1925675&quot;&gt;&lt;property id=&quot;20148&quot; value=&quot;5&quot;/&gt;&lt;property id=&quot;20300&quot; value=&quot;Slide 80 - &amp;quot;Pesticide Labels&amp;quot;&quot;/&gt;&lt;property id=&quot;20307&quot; value=&quot;466&quot;/&gt;&lt;/object&gt;&lt;object type=&quot;3&quot; unique_id=&quot;1925676&quot;&gt;&lt;property id=&quot;20148&quot; value=&quot;5&quot;/&gt;&lt;property id=&quot;20300&quot; value=&quot;Slide 81 - &amp;quot;Read the Label BEFORE:&amp;quot;&quot;/&gt;&lt;property id=&quot;20307&quot; value=&quot;467&quot;/&gt;&lt;/object&gt;&lt;object type=&quot;3&quot; unique_id=&quot;1925677&quot;&gt;&lt;property id=&quot;20148&quot; value=&quot;5&quot;/&gt;&lt;property id=&quot;20300&quot; value=&quot;Slide 82 - &amp;quot;Parts of the Pesticide Label&amp;quot;&quot;/&gt;&lt;property id=&quot;20307&quot; value=&quot;468&quot;/&gt;&lt;/object&gt;&lt;object type=&quot;3&quot; unique_id=&quot;1925678&quot;&gt;&lt;property id=&quot;20148&quot; value=&quot;5&quot;/&gt;&lt;property id=&quot;20300&quot; value=&quot;Slide 83 - &amp;quot;Brand Name&amp;quot;&quot;/&gt;&lt;property id=&quot;20307&quot; value=&quot;469&quot;/&gt;&lt;/object&gt;&lt;object type=&quot;3&quot; unique_id=&quot;1925679&quot;&gt;&lt;property id=&quot;20148&quot; value=&quot;5&quot;/&gt;&lt;property id=&quot;20300&quot; value=&quot;Slide 84 - &amp;quot;Pesticide Manufacturer&amp;quot;&quot;/&gt;&lt;property id=&quot;20307&quot; value=&quot;470&quot;/&gt;&lt;/object&gt;&lt;object type=&quot;3&quot; unique_id=&quot;1925680&quot;&gt;&lt;property id=&quot;20148&quot; value=&quot;5&quot;/&gt;&lt;property id=&quot;20300&quot; value=&quot;Slide 85 - &amp;quot;Pesticide Type&amp;quot;&quot;/&gt;&lt;property id=&quot;20307&quot; value=&quot;471&quot;/&gt;&lt;/object&gt;&lt;object type=&quot;3&quot; unique_id=&quot;1925681&quot;&gt;&lt;property id=&quot;20148&quot; value=&quot;5&quot;/&gt;&lt;property id=&quot;20300&quot; value=&quot;Slide 86 - &amp;quot;Ingredients&amp;quot;&quot;/&gt;&lt;property id=&quot;20307&quot; value=&quot;472&quot;/&gt;&lt;/object&gt;&lt;object type=&quot;3&quot; unique_id=&quot;1925682&quot;&gt;&lt;property id=&quot;20148&quot; value=&quot;5&quot;/&gt;&lt;property id=&quot;20300&quot; value=&quot;Slide 87 - &amp;quot;Pesticide Formulations&amp;quot;&quot;/&gt;&lt;property id=&quot;20307&quot; value=&quot;473&quot;/&gt;&lt;/object&gt;&lt;object type=&quot;3&quot; unique_id=&quot;1925683&quot;&gt;&lt;property id=&quot;20148&quot; value=&quot;5&quot;/&gt;&lt;property id=&quot;20300&quot; value=&quot;Slide 88 - &amp;quot;EPA Registration Number&amp;quot;&quot;/&gt;&lt;property id=&quot;20307&quot; value=&quot;474&quot;/&gt;&lt;/object&gt;&lt;object type=&quot;3&quot; unique_id=&quot;1925684&quot;&gt;&lt;property id=&quot;20148&quot; value=&quot;5&quot;/&gt;&lt;property id=&quot;20300&quot; value=&quot;Slide 89 - &amp;quot;Signal Words &amp;quot;&quot;/&gt;&lt;property id=&quot;20307&quot; value=&quot;475&quot;/&gt;&lt;/object&gt;&lt;object type=&quot;3&quot; unique_id=&quot;1925685&quot;&gt;&lt;property id=&quot;20148&quot; value=&quot;5&quot;/&gt;&lt;property id=&quot;20300&quot; value=&quot;Slide 90 - &amp;quot;First Aid&amp;quot;&quot;/&gt;&lt;property id=&quot;20307&quot; value=&quot;476&quot;/&gt;&lt;/object&gt;&lt;object type=&quot;3&quot; unique_id=&quot;1925686&quot;&gt;&lt;property id=&quot;20148&quot; value=&quot;5&quot;/&gt;&lt;property id=&quot;20300&quot; value=&quot;Slide 91 - &amp;quot;Personal Protective Equipment (PPE)&amp;quot;&quot;/&gt;&lt;property id=&quot;20307&quot; value=&quot;477&quot;/&gt;&lt;/object&gt;&lt;object type=&quot;3&quot; unique_id=&quot;1925687&quot;&gt;&lt;property id=&quot;20148&quot; value=&quot;5&quot;/&gt;&lt;property id=&quot;20300&quot; value=&quot;Slide 92 - &amp;quot;Precautionary Statements&amp;quot;&quot;/&gt;&lt;property id=&quot;20307&quot; value=&quot;478&quot;/&gt;&lt;/object&gt;&lt;object type=&quot;3&quot; unique_id=&quot;1925688&quot;&gt;&lt;property id=&quot;20148&quot; value=&quot;5&quot;/&gt;&lt;property id=&quot;20300&quot; value=&quot;Slide 93 - &amp;quot;Environmental Hazard Statements&amp;quot;&quot;/&gt;&lt;property id=&quot;20307&quot; value=&quot;479&quot;/&gt;&lt;/object&gt;&lt;object type=&quot;3&quot; unique_id=&quot;1925689&quot;&gt;&lt;property id=&quot;20148&quot; value=&quot;5&quot;/&gt;&lt;property id=&quot;20300&quot; value=&quot;Slide 94 - &amp;quot;Restricted-Entry Interval (REI)&amp;quot;&quot;/&gt;&lt;property id=&quot;20307&quot; value=&quot;480&quot;/&gt;&lt;/object&gt;&lt;object type=&quot;3&quot; unique_id=&quot;1925690&quot;&gt;&lt;property id=&quot;20148&quot; value=&quot;5&quot;/&gt;&lt;property id=&quot;20300&quot; value=&quot;Slide 95 - &amp;quot;Directions for Use&amp;quot;&quot;/&gt;&lt;property id=&quot;20307&quot; value=&quot;481&quot;/&gt;&lt;/object&gt;&lt;object type=&quot;3&quot; unique_id=&quot;1925691&quot;&gt;&lt;property id=&quot;20148&quot; value=&quot;5&quot;/&gt;&lt;property id=&quot;20300&quot; value=&quot;Slide 96 - &amp;quot;Storage and Disposal Instructions&amp;quot;&quot;/&gt;&lt;property id=&quot;20307&quot; value=&quot;482&quot;/&gt;&lt;/object&gt;&lt;object type=&quot;3&quot; unique_id=&quot;1925695&quot;&gt;&lt;property id=&quot;20148&quot; value=&quot;5&quot;/&gt;&lt;property id=&quot;20300&quot; value=&quot;Slide 98 - &amp;quot;Proper Application and Use of Pesticides&amp;quot;&quot;/&gt;&lt;property id=&quot;20307&quot; value=&quot;486&quot;/&gt;&lt;/object&gt;&lt;object type=&quot;3&quot; unique_id=&quot;1925696&quot;&gt;&lt;property id=&quot;20148&quot; value=&quot;5&quot;/&gt;&lt;property id=&quot;20300&quot; value=&quot;Slide 99 - &amp;quot;Safety Requirements for  Handling Pesticides&amp;quot;&quot;/&gt;&lt;property id=&quot;20307&quot; value=&quot;487&quot;/&gt;&lt;/object&gt;&lt;object type=&quot;3&quot; unique_id=&quot;1925697&quot;&gt;&lt;property id=&quot;20148&quot; value=&quot;5&quot;/&gt;&lt;property id=&quot;20300&quot; value=&quot;Slide 101 - &amp;quot;Storage and Disposal of Pesticides &amp;quot;&quot;/&gt;&lt;property id=&quot;20307&quot; value=&quot;488&quot;/&gt;&lt;/object&gt;&lt;object type=&quot;3&quot; unique_id=&quot;1925698&quot;&gt;&lt;property id=&quot;20148&quot; value=&quot;5&quot;/&gt;&lt;property id=&quot;20300&quot; value=&quot;Slide 102 - &amp;quot;General Procedures for Spill Cleanup&amp;quot;&quot;/&gt;&lt;property id=&quot;20307&quot; value=&quot;489&quot;/&gt;&lt;/object&gt;&lt;object type=&quot;3&quot; unique_id=&quot;1925706&quot;&gt;&lt;property id=&quot;20148&quot; value=&quot;5&quot;/&gt;&lt;property id=&quot;20300&quot; value=&quot;Slide 106 - &amp;quot;Importance of PPE&amp;quot;&quot;/&gt;&lt;property id=&quot;20307&quot; value=&quot;497&quot;/&gt;&lt;/object&gt;&lt;object type=&quot;3&quot; unique_id=&quot;1925708&quot;&gt;&lt;property id=&quot;20148&quot; value=&quot;5&quot;/&gt;&lt;property id=&quot;20300&quot; value=&quot;Slide 108 - &amp;quot;PPE on the Pesticide Label&amp;quot;&quot;/&gt;&lt;property id=&quot;20307&quot; value=&quot;499&quot;/&gt;&lt;/object&gt;&lt;object type=&quot;3&quot; unique_id=&quot;1925709&quot;&gt;&lt;property id=&quot;20148&quot; value=&quot;5&quot;/&gt;&lt;property id=&quot;20300&quot; value=&quot;Slide 109 - &amp;quot;Read the Label CAREFULLY:&amp;quot;&quot;/&gt;&lt;property id=&quot;20307&quot; value=&quot;500&quot;/&gt;&lt;/object&gt;&lt;object type=&quot;3&quot; unique_id=&quot;1925710&quot;&gt;&lt;property id=&quot;20148&quot; value=&quot;5&quot;/&gt;&lt;property id=&quot;20300&quot; value=&quot;Slide 110 - &amp;quot;Chemical-resistant PPE&amp;quot;&quot;/&gt;&lt;property id=&quot;20307&quot; value=&quot;501&quot;/&gt;&lt;/object&gt;&lt;object type=&quot;3&quot; unique_id=&quot;1925711&quot;&gt;&lt;property id=&quot;20148&quot; value=&quot;5&quot;/&gt;&lt;property id=&quot;20300&quot; value=&quot;Slide 111 - &amp;quot;Waterproof PPE&amp;quot;&quot;/&gt;&lt;property id=&quot;20307&quot; value=&quot;502&quot;/&gt;&lt;/object&gt;&lt;object type=&quot;3&quot; unique_id=&quot;1925712&quot;&gt;&lt;property id=&quot;20148&quot; value=&quot;5&quot;/&gt;&lt;property id=&quot;20300&quot; value=&quot;Slide 112 - &amp;quot;Reusable vs Disposable PPE&amp;quot;&quot;/&gt;&lt;property id=&quot;20307&quot; value=&quot;503&quot;/&gt;&lt;/object&gt;&lt;object type=&quot;3&quot; unique_id=&quot;1925713&quot;&gt;&lt;property id=&quot;20148&quot; value=&quot;5&quot;/&gt;&lt;property id=&quot;20300&quot; value=&quot;Slide 113 - &amp;quot;Coveralls or Chemical-resistant Suits&amp;quot;&quot;/&gt;&lt;property id=&quot;20307&quot; value=&quot;504&quot;/&gt;&lt;/object&gt;&lt;object type=&quot;3&quot; unique_id=&quot;1925714&quot;&gt;&lt;property id=&quot;20148&quot; value=&quot;5&quot;/&gt;&lt;property id=&quot;20300&quot; value=&quot;Slide 114 - &amp;quot;Apron&amp;quot;&quot;/&gt;&lt;property id=&quot;20307&quot; value=&quot;505&quot;/&gt;&lt;/object&gt;&lt;object type=&quot;3&quot; unique_id=&quot;1925715&quot;&gt;&lt;property id=&quot;20148&quot; value=&quot;5&quot;/&gt;&lt;property id=&quot;20300&quot; value=&quot;Slide 115 - &amp;quot;Chemical-resistant Headgear&amp;quot;&quot;/&gt;&lt;property id=&quot;20307&quot; value=&quot;506&quot;/&gt;&lt;/object&gt;&lt;object type=&quot;3&quot; unique_id=&quot;1925716&quot;&gt;&lt;property id=&quot;20148&quot; value=&quot;5&quot;/&gt;&lt;property id=&quot;20300&quot; value=&quot;Slide 116 - &amp;quot;Hat or Overhead Protection &amp;quot;&quot;/&gt;&lt;property id=&quot;20307&quot; value=&quot;507&quot;/&gt;&lt;/object&gt;&lt;object type=&quot;3&quot; unique_id=&quot;1925717&quot;&gt;&lt;property id=&quot;20148&quot; value=&quot;5&quot;/&gt;&lt;property id=&quot;20300&quot; value=&quot;Slide 117 - &amp;quot;Protective Eyewear&amp;quot;&quot;/&gt;&lt;property id=&quot;20307&quot; value=&quot;508&quot;/&gt;&lt;/object&gt;&lt;object type=&quot;3&quot; unique_id=&quot;1925718&quot;&gt;&lt;property id=&quot;20148&quot; value=&quot;5&quot;/&gt;&lt;property id=&quot;20300&quot; value=&quot;Slide 118 - &amp;quot;Chemical-resistant Footwear&amp;quot;&quot;/&gt;&lt;property id=&quot;20307&quot; value=&quot;509&quot;/&gt;&lt;/object&gt;&lt;object type=&quot;3&quot; unique_id=&quot;1925719&quot;&gt;&lt;property id=&quot;20148&quot; value=&quot;5&quot;/&gt;&lt;property id=&quot;20300&quot; value=&quot;Slide 119 - &amp;quot;Gloves&amp;quot;&quot;/&gt;&lt;property id=&quot;20307&quot; value=&quot;510&quot;/&gt;&lt;/object&gt;&lt;object type=&quot;3&quot; unique_id=&quot;1925720&quot;&gt;&lt;property id=&quot;20148&quot; value=&quot;5&quot;/&gt;&lt;property id=&quot;20300&quot; value=&quot;Slide 120 - &amp;quot;Glove Liners&amp;quot;&quot;/&gt;&lt;property id=&quot;20307&quot; value=&quot;511&quot;/&gt;&lt;/object&gt;&lt;object type=&quot;3&quot; unique_id=&quot;1925721&quot;&gt;&lt;property id=&quot;20148&quot; value=&quot;5&quot;/&gt;&lt;property id=&quot;20300&quot; value=&quot;Slide 121 - &amp;quot;Respirators&amp;quot;&quot;/&gt;&lt;property id=&quot;20307&quot; value=&quot;512&quot;/&gt;&lt;/object&gt;&lt;object type=&quot;3&quot; unique_id=&quot;1925722&quot;&gt;&lt;property id=&quot;20148&quot; value=&quot;5&quot;/&gt;&lt;property id=&quot;20300&quot; value=&quot;Slide 122 - &amp;quot;Respirators&amp;quot;&quot;/&gt;&lt;property id=&quot;20307&quot; value=&quot;513&quot;/&gt;&lt;/object&gt;&lt;object type=&quot;3&quot; unique_id=&quot;1925723&quot;&gt;&lt;property id=&quot;20148&quot; value=&quot;5&quot;/&gt;&lt;property id=&quot;20300&quot; value=&quot;Slide 123 - &amp;quot;Respirator-Use Requirements &amp;quot;&quot;/&gt;&lt;property id=&quot;20307&quot; value=&quot;514&quot;/&gt;&lt;/object&gt;&lt;object type=&quot;3&quot; unique_id=&quot;1925724&quot;&gt;&lt;property id=&quot;20148&quot; value=&quot;5&quot;/&gt;&lt;property id=&quot;20300&quot; value=&quot;Slide 124 - &amp;quot;Medical Evaluation&amp;quot;&quot;/&gt;&lt;property id=&quot;20307&quot; value=&quot;515&quot;/&gt;&lt;/object&gt;&lt;object type=&quot;3&quot; unique_id=&quot;1925725&quot;&gt;&lt;property id=&quot;20148&quot; value=&quot;5&quot;/&gt;&lt;property id=&quot;20300&quot; value=&quot;Slide 125 - &amp;quot;Respirator Fit Test&amp;quot;&quot;/&gt;&lt;property id=&quot;20307&quot; value=&quot;516&quot;/&gt;&lt;/object&gt;&lt;object type=&quot;3&quot; unique_id=&quot;1925727&quot;&gt;&lt;property id=&quot;20148&quot; value=&quot;5&quot;/&gt;&lt;property id=&quot;20300&quot; value=&quot;Slide 129 - &amp;quot;PPE Inspection&amp;quot;&quot;/&gt;&lt;property id=&quot;20307&quot; value=&quot;518&quot;/&gt;&lt;/object&gt;&lt;object type=&quot;3&quot; unique_id=&quot;1925728&quot;&gt;&lt;property id=&quot;20148&quot; value=&quot;5&quot;/&gt;&lt;property id=&quot;20300&quot; value=&quot;Slide 130 - &amp;quot;PPE Inspection Checklist&amp;quot;&quot;/&gt;&lt;property id=&quot;20307&quot; value=&quot;519&quot;/&gt;&lt;/object&gt;&lt;object type=&quot;3&quot; unique_id=&quot;1925729&quot;&gt;&lt;property id=&quot;20148&quot; value=&quot;5&quot;/&gt;&lt;property id=&quot;20300&quot; value=&quot;Slide 131 - &amp;quot;PPE Inspection Checklist cont.&amp;quot;&quot;/&gt;&lt;property id=&quot;20307&quot; value=&quot;520&quot;/&gt;&lt;/object&gt;&lt;object type=&quot;3&quot; unique_id=&quot;1925730&quot;&gt;&lt;property id=&quot;20148&quot; value=&quot;5&quot;/&gt;&lt;property id=&quot;20300&quot; value=&quot;Slide 132 - &amp;quot;Replacing Respirator Filters and Cartridges&amp;quot;&quot;/&gt;&lt;property id=&quot;20307&quot; value=&quot;521&quot;/&gt;&lt;/object&gt;&lt;object type=&quot;3&quot; unique_id=&quot;1925731&quot;&gt;&lt;property id=&quot;20148&quot; value=&quot;5&quot;/&gt;&lt;property id=&quot;20300&quot; value=&quot;Slide 133 - &amp;quot;Employer’s Responsibility&amp;quot;&quot;/&gt;&lt;property id=&quot;20307&quot; value=&quot;522&quot;/&gt;&lt;/object&gt;&lt;object type=&quot;3&quot; unique_id=&quot;1925732&quot;&gt;&lt;property id=&quot;20148&quot; value=&quot;5&quot;/&gt;&lt;property id=&quot;20300&quot; value=&quot;Slide 127 - &amp;quot;Wearing PPE&amp;quot;&quot;/&gt;&lt;property id=&quot;20307&quot; value=&quot;523&quot;/&gt;&lt;/object&gt;&lt;object type=&quot;3&quot; unique_id=&quot;1925733&quot;&gt;&lt;property id=&quot;20148&quot; value=&quot;5&quot;/&gt;&lt;property id=&quot;20300&quot; value=&quot;Slide 134 - &amp;quot;PPE and Heat Stress&amp;quot;&quot;/&gt;&lt;property id=&quot;20307&quot; value=&quot;524&quot;/&gt;&lt;/object&gt;&lt;object type=&quot;3&quot; unique_id=&quot;1925734&quot;&gt;&lt;property id=&quot;20148&quot; value=&quot;5&quot;/&gt;&lt;property id=&quot;20300&quot; value=&quot;Slide 135 - &amp;quot;Employers Should Reduce the Risk of Heat Stress&amp;quot;&quot;/&gt;&lt;property id=&quot;20307&quot; value=&quot;525&quot;/&gt;&lt;/object&gt;&lt;object type=&quot;3&quot; unique_id=&quot;1927535&quot;&gt;&lt;property id=&quot;20148&quot; value=&quot;5&quot;/&gt;&lt;property id=&quot;20300&quot; value=&quot;Slide 44 - &amp;quot;Safety Data Sheets&amp;quot;&quot;/&gt;&lt;property id=&quot;20307&quot; value=&quot;531&quot;/&gt;&lt;/object&gt;&lt;object type=&quot;3&quot; unique_id=&quot;1927536&quot;&gt;&lt;property id=&quot;20148&quot; value=&quot;5&quot;/&gt;&lt;property id=&quot;20300&quot; value=&quot;Slide 47 - &amp;quot;First Aid for Eye Exposure&amp;quot;&quot;/&gt;&lt;property id=&quot;20307&quot; value=&quot;532&quot;/&gt;&lt;/object&gt;&lt;object type=&quot;3&quot; unique_id=&quot;1927537&quot;&gt;&lt;property id=&quot;20148&quot; value=&quot;5&quot;/&gt;&lt;property id=&quot;20300&quot; value=&quot;Slide 58 - &amp;quot;Employer’s WPS Responsibilities&amp;quot;&quot;/&gt;&lt;property id=&quot;20307&quot; value=&quot;533&quot;/&gt;&lt;/object&gt;&lt;object type=&quot;3&quot; unique_id=&quot;1927538&quot;&gt;&lt;property id=&quot;20148&quot; value=&quot;5&quot;/&gt;&lt;property id=&quot;20300&quot; value=&quot;Slide 65 - &amp;quot;Employer’s WPS Responsibilities&amp;quot;&quot;/&gt;&lt;property id=&quot;20307&quot; value=&quot;534&quot;/&gt;&lt;/object&gt;&lt;object type=&quot;3&quot; unique_id=&quot;1927539&quot;&gt;&lt;property id=&quot;20148&quot; value=&quot;5&quot;/&gt;&lt;property id=&quot;20300&quot; value=&quot;Slide 52 - &amp;quot;Pesticide Safety Training&amp;quot;&quot;/&gt;&lt;property id=&quot;20307&quot; value=&quot;535&quot;/&gt;&lt;/object&gt;&lt;object type=&quot;3&quot; unique_id=&quot;1927547&quot;&gt;&lt;property id=&quot;20148&quot; value=&quot;5&quot;/&gt;&lt;property id=&quot;20300&quot; value=&quot;Slide 107 - &amp;quot;PPE on the Pesticide Label&amp;quot;&quot;/&gt;&lt;property id=&quot;20307&quot; value=&quot;543&quot;/&gt;&lt;/object&gt;&lt;object type=&quot;3&quot; unique_id=&quot;1927548&quot;&gt;&lt;property id=&quot;20148&quot; value=&quot;5&quot;/&gt;&lt;property id=&quot;20300&quot; value=&quot;Slide 126 - &amp;quot;Respirator Use and Maintenance Training&amp;quot;&quot;/&gt;&lt;property id=&quot;20307&quot; value=&quot;544&quot;/&gt;&lt;/object&gt;&lt;object type=&quot;3&quot; unique_id=&quot;1927985&quot;&gt;&lt;property id=&quot;20148&quot; value=&quot;5&quot;/&gt;&lt;property id=&quot;20300&quot; value=&quot;Slide 3 - &amp;quot;Using these slides to train: Pesticide Handlers &amp;quot;&quot;/&gt;&lt;property id=&quot;20307&quot; value=&quot;545&quot;/&gt;&lt;/object&gt;&lt;object type=&quot;3&quot; unique_id=&quot;1928828&quot;&gt;&lt;property id=&quot;20148&quot; value=&quot;5&quot;/&gt;&lt;property id=&quot;20300&quot; value=&quot;Slide 2&quot;/&gt;&lt;property id=&quot;20307&quot; value=&quot;546&quot;/&gt;&lt;/object&gt;&lt;object type=&quot;3&quot; unique_id=&quot;1929076&quot;&gt;&lt;property id=&quot;20148&quot; value=&quot;5&quot;/&gt;&lt;property id=&quot;20300&quot; value=&quot;Slide 136 - &amp;quot;Acknowledgments&amp;quot;&quot;/&gt;&lt;property id=&quot;20307&quot; value=&quot;547&quot;/&gt;&lt;/object&gt;&lt;object type=&quot;3&quot; unique_id=&quot;1930557&quot;&gt;&lt;property id=&quot;20148&quot; value=&quot;5&quot;/&gt;&lt;property id=&quot;20300&quot; value=&quot;Slide 103 - &amp;quot;Protecting Sensitive Areas &amp;quot;&quot;/&gt;&lt;property id=&quot;20307&quot; value=&quot;552&quot;/&gt;&lt;/object&gt;&lt;object type=&quot;3&quot; unique_id=&quot;1930558&quot;&gt;&lt;property id=&quot;20148&quot; value=&quot;5&quot;/&gt;&lt;property id=&quot;20300&quot; value=&quot;Slide 104 - &amp;quot;Other Impacts of Pesticides on the Environment&amp;quot;&quot;/&gt;&lt;property id=&quot;20307&quot; value=&quot;553&quot;/&gt;&lt;/object&gt;&lt;object type=&quot;3&quot; unique_id=&quot;1932263&quot;&gt;&lt;property id=&quot;20148&quot; value=&quot;5&quot;/&gt;&lt;property id=&quot;20300&quot; value=&quot;Slide 78 - &amp;quot;Other WPS Topics&amp;quot;&quot;/&gt;&lt;property id=&quot;20307&quot; value=&quot;563&quot;/&gt;&lt;/object&gt;&lt;object type=&quot;3&quot; unique_id=&quot;1941055&quot;&gt;&lt;property id=&quot;20148&quot; value=&quot;5&quot;/&gt;&lt;property id=&quot;20300&quot; value=&quot;Slide 4 - &amp;quot;Employee Tasks&amp;quot;&quot;/&gt;&lt;property id=&quot;20307&quot; value=&quot;564&quot;/&gt;&lt;/object&gt;&lt;object type=&quot;3&quot; unique_id=&quot;1941056&quot;&gt;&lt;property id=&quot;20148&quot; value=&quot;5&quot;/&gt;&lt;property id=&quot;20300&quot; value=&quot;Slide 8 - &amp;quot;Where You May Encounter Pesticides at Work&amp;quot;&quot;/&gt;&lt;property id=&quot;20307&quot; value=&quot;565&quot;/&gt;&lt;/object&gt;&lt;object type=&quot;3&quot; unique_id=&quot;1941057&quot;&gt;&lt;property id=&quot;20148&quot; value=&quot;5&quot;/&gt;&lt;property id=&quot;20300&quot; value=&quot;Slide 12 - &amp;quot;How Pesticides Can Enter Your Body&amp;quot;&quot;/&gt;&lt;property id=&quot;20307&quot; value=&quot;566&quot;/&gt;&lt;/object&gt;&lt;object type=&quot;3&quot; unique_id=&quot;1941058&quot;&gt;&lt;property id=&quot;20148&quot; value=&quot;5&quot;/&gt;&lt;property id=&quot;20300&quot; value=&quot;Slide 18 - &amp;quot;Signs and Symptoms of Pesticide Poisoning&amp;quot;&quot;/&gt;&lt;property id=&quot;20307&quot; value=&quot;567&quot;/&gt;&lt;/object&gt;&lt;object type=&quot;3&quot; unique_id=&quot;1941059&quot;&gt;&lt;property id=&quot;20148&quot; value=&quot;5&quot;/&gt;&lt;property id=&quot;20300&quot; value=&quot;Slide 26 - &amp;quot;Potential Hazards&amp;quot;&quot;/&gt;&lt;property id=&quot;20307&quot; value=&quot;568&quot;/&gt;&lt;/object&gt;&lt;object type=&quot;3&quot; unique_id=&quot;1941060&quot;&gt;&lt;property id=&quot;20148&quot; value=&quot;5&quot;/&gt;&lt;property id=&quot;20300&quot; value=&quot;Slide 31 - &amp;quot;Ways to Reduce Pesticide Exposure&amp;quot;&quot;/&gt;&lt;property id=&quot;20307&quot; value=&quot;569&quot;/&gt;&lt;/object&gt;&lt;object type=&quot;3&quot; unique_id=&quot;1941061&quot;&gt;&lt;property id=&quot;20148&quot; value=&quot;5&quot;/&gt;&lt;property id=&quot;20300&quot; value=&quot;Slide 32 - &amp;quot;Using Protective Clothing&amp;quot;&quot;/&gt;&lt;property id=&quot;20307&quot; value=&quot;571&quot;/&gt;&lt;/object&gt;&lt;object type=&quot;3&quot; unique_id=&quot;1941062&quot;&gt;&lt;property id=&quot;20148&quot; value=&quot;5&quot;/&gt;&lt;property id=&quot;20300&quot; value=&quot;Slide 33 - &amp;quot;Wash and Change into Clean Clothes&amp;quot;&quot;/&gt;&lt;property id=&quot;20307&quot; value=&quot;572&quot;/&gt;&lt;/object&gt;&lt;object type=&quot;3&quot; unique_id=&quot;1941063&quot;&gt;&lt;property id=&quot;20148&quot; value=&quot;5&quot;/&gt;&lt;property id=&quot;20300&quot; value=&quot;Slide 34 - &amp;quot;After Working in Pesticide Treated Areas&amp;quot;&quot;/&gt;&lt;property id=&quot;20307&quot; value=&quot;573&quot;/&gt;&lt;/object&gt;&lt;object type=&quot;3&quot; unique_id=&quot;1941064&quot;&gt;&lt;property id=&quot;20148&quot; value=&quot;5&quot;/&gt;&lt;property id=&quot;20300&quot; value=&quot;Slide 36 - &amp;quot;Wash Work Clothes &amp;quot;&quot;/&gt;&lt;property id=&quot;20307&quot; value=&quot;574&quot;/&gt;&lt;/object&gt;&lt;object type=&quot;3&quot; unique_id=&quot;1941065&quot;&gt;&lt;property id=&quot;20148&quot; value=&quot;5&quot;/&gt;&lt;property id=&quot;20300&quot; value=&quot;Slide 37 - &amp;quot;Do Not Take Pesticides or Pesticide Containers Used at Work to your Home&amp;quot;&quot;/&gt;&lt;property id=&quot;20307&quot; value=&quot;575&quot;/&gt;&lt;/object&gt;&lt;object type=&quot;3&quot; unique_id=&quot;1941066&quot;&gt;&lt;property id=&quot;20148&quot; value=&quot;5&quot;/&gt;&lt;property id=&quot;20300&quot; value=&quot;Slide 38 - &amp;quot;Keep Children and Family Members Away from Pesticide Treated Areas&amp;quot;&quot;/&gt;&lt;property id=&quot;20307&quot; value=&quot;576&quot;/&gt;&lt;/object&gt;&lt;object type=&quot;3&quot; unique_id=&quot;1941067&quot;&gt;&lt;property id=&quot;20148&quot; value=&quot;5&quot;/&gt;&lt;property id=&quot;20300&quot; value=&quot;Slide 39 - &amp;quot;Decontamination and First Aid&amp;quot;&quot;/&gt;&lt;property id=&quot;20307&quot; value=&quot;588&quot;/&gt;&lt;/object&gt;&lt;object type=&quot;3&quot; unique_id=&quot;1941068&quot;&gt;&lt;property id=&quot;20148&quot; value=&quot;5&quot;/&gt;&lt;property id=&quot;20300&quot; value=&quot;Slide 50 - &amp;quot;Your Employer’s Responsibilities&amp;quot;&quot;/&gt;&lt;property id=&quot;20307&quot; value=&quot;589&quot;/&gt;&lt;/object&gt;&lt;object type=&quot;3&quot; unique_id=&quot;1941069&quot;&gt;&lt;property id=&quot;20148&quot; value=&quot;5&quot;/&gt;&lt;property id=&quot;20300&quot; value=&quot;Slide 53 - &amp;quot;Employer’s WPS Responsibilities&amp;quot;&quot;/&gt;&lt;property id=&quot;20307&quot; value=&quot;590&quot;/&gt;&lt;/object&gt;&lt;object type=&quot;3&quot; unique_id=&quot;1941070&quot;&gt;&lt;property id=&quot;20148&quot; value=&quot;5&quot;/&gt;&lt;property id=&quot;20300&quot; value=&quot;Slide 54 - &amp;quot;Pesticide Safety Information &amp;quot;&quot;/&gt;&lt;property id=&quot;20307&quot; value=&quot;592&quot;/&gt;&lt;/object&gt;&lt;object type=&quot;3&quot; unique_id=&quot;1941071&quot;&gt;&lt;property id=&quot;20148&quot; value=&quot;5&quot;/&gt;&lt;property id=&quot;20300&quot; value=&quot;Slide 55 - &amp;quot;Pesticide Application Information and Safety Data Sheets&amp;quot;&quot;/&gt;&lt;property id=&quot;20307&quot; value=&quot;593&quot;/&gt;&lt;/object&gt;&lt;object type=&quot;3&quot; unique_id=&quot;1941072&quot;&gt;&lt;property id=&quot;20148&quot; value=&quot;5&quot;/&gt;&lt;property id=&quot;20300&quot; value=&quot;Slide 56 - &amp;quot;Employer’s WPS Responsibilities&amp;quot;&quot;/&gt;&lt;property id=&quot;20307&quot; value=&quot;591&quot;/&gt;&lt;/object&gt;&lt;object type=&quot;3&quot; unique_id=&quot;1941073&quot;&gt;&lt;property id=&quot;20148&quot; value=&quot;5&quot;/&gt;&lt;property id=&quot;20300&quot; value=&quot;Slide 57 - &amp;quot;Requesting Pesticide Application Information and Safety Data Sheets&amp;quot;&quot;/&gt;&lt;property id=&quot;20307&quot; value=&quot;594&quot;/&gt;&lt;/object&gt;&lt;object type=&quot;3&quot; unique_id=&quot;1941074&quot;&gt;&lt;property id=&quot;20148&quot; value=&quot;5&quot;/&gt;&lt;property id=&quot;20300&quot; value=&quot;Slide 59 - &amp;quot;Other Employer Responsibilities in Relation to Pesticide Information&amp;quot;&quot;/&gt;&lt;property id=&quot;20307&quot; value=&quot;595&quot;/&gt;&lt;/object&gt;&lt;object type=&quot;3&quot; unique_id=&quot;1941075&quot;&gt;&lt;property id=&quot;20148&quot; value=&quot;5&quot;/&gt;&lt;property id=&quot;20300&quot; value=&quot;Slide 60 - &amp;quot;Employer’s WPS Responsibilities&amp;quot;&quot;/&gt;&lt;property id=&quot;20307&quot; value=&quot;596&quot;/&gt;&lt;/object&gt;&lt;object type=&quot;3&quot; unique_id=&quot;1941076&quot;&gt;&lt;property id=&quot;20148&quot; value=&quot;5&quot;/&gt;&lt;property id=&quot;20300&quot; value=&quot;Slide 61 - &amp;quot;Employer’s WPS Responsibilities&amp;quot;&quot;/&gt;&lt;property id=&quot;20307&quot; value=&quot;597&quot;/&gt;&lt;/object&gt;&lt;object type=&quot;3&quot; unique_id=&quot;1941077&quot;&gt;&lt;property id=&quot;20148&quot; value=&quot;5&quot;/&gt;&lt;property id=&quot;20300&quot; value=&quot;Slide 62 - &amp;quot; Decontamination Supplies for  Agricultural Workers &amp;quot;&quot;/&gt;&lt;property id=&quot;20307&quot; value=&quot;598&quot;/&gt;&lt;/object&gt;&lt;object type=&quot;3&quot; unique_id=&quot;1941078&quot;&gt;&lt;property id=&quot;20148&quot; value=&quot;5&quot;/&gt;&lt;property id=&quot;20300&quot; value=&quot;Slide 63 - &amp;quot; Decontamination Supplies for Pesticide Handlers &amp;quot;&quot;/&gt;&lt;property id=&quot;20307&quot; value=&quot;599&quot;/&gt;&lt;/object&gt;&lt;object type=&quot;3&quot; unique_id=&quot;1941079&quot;&gt;&lt;property id=&quot;20148&quot; value=&quot;5&quot;/&gt;&lt;property id=&quot;20300&quot; value=&quot;Slide 64 - &amp;quot; Decontamination Supplies for Pesticide Handlers &amp;quot;&quot;/&gt;&lt;property id=&quot;20307&quot; value=&quot;600&quot;/&gt;&lt;/object&gt;&lt;object type=&quot;3&quot; unique_id=&quot;1941080&quot;&gt;&lt;property id=&quot;20148&quot; value=&quot;5&quot;/&gt;&lt;property id=&quot;20300&quot; value=&quot;Slide 67 - &amp;quot;Employer’s WPS Responsibilities&amp;quot;&quot;/&gt;&lt;property id=&quot;20307&quot; value=&quot;601&quot;/&gt;&lt;/object&gt;&lt;object type=&quot;3&quot; unique_id=&quot;1941081&quot;&gt;&lt;property id=&quot;20148&quot; value=&quot;5&quot;/&gt;&lt;property id=&quot;20300&quot; value=&quot;Slide 68 - &amp;quot;Recognize and Understand the Meaning of Posted Warning Signs&amp;quot;&quot;/&gt;&lt;property id=&quot;20307&quot; value=&quot;603&quot;/&gt;&lt;/object&gt;&lt;object type=&quot;3&quot; unique_id=&quot;1941082&quot;&gt;&lt;property id=&quot;20148&quot; value=&quot;5&quot;/&gt;&lt;property id=&quot;20300&quot; value=&quot;Slide 69 - &amp;quot;Follow Directions and/or Signs About Keeping Out of Pesticide Treated Areas&amp;quot;&quot;/&gt;&lt;property id=&quot;20307&quot; value=&quot;604&quot;/&gt;&lt;/object&gt;&lt;object type=&quot;3&quot; unique_id=&quot;1941083&quot;&gt;&lt;property id=&quot;20148&quot; value=&quot;5&quot;/&gt;&lt;property id=&quot;20300&quot; value=&quot;Slide 70 - &amp;quot;Posting Treated Areas&amp;quot;&quot;/&gt;&lt;property id=&quot;20307&quot; value=&quot;605&quot;/&gt;&lt;/object&gt;&lt;object type=&quot;3&quot; unique_id=&quot;1941084&quot;&gt;&lt;property id=&quot;20148&quot; value=&quot;5&quot;/&gt;&lt;property id=&quot;20300&quot; value=&quot;Slide 71 - &amp;quot;Protections During Applications:  Enclosed Space Production&amp;quot;&quot;/&gt;&lt;property id=&quot;20307&quot; value=&quot;606&quot;/&gt;&lt;/object&gt;&lt;object type=&quot;3&quot; unique_id=&quot;1941085&quot;&gt;&lt;property id=&quot;20148&quot; value=&quot;5&quot;/&gt;&lt;property id=&quot;20300&quot; value=&quot;Slide 72 - &amp;quot;Protections During Applications: Outdoor Production&amp;quot;&quot;/&gt;&lt;property id=&quot;20307&quot; value=&quot;607&quot;/&gt;&lt;/object&gt;&lt;object type=&quot;3&quot; unique_id=&quot;1941086&quot;&gt;&lt;property id=&quot;20148&quot; value=&quot;5&quot;/&gt;&lt;property id=&quot;20300&quot; value=&quot;Slide 73 - &amp;quot;Reducing Hazards from Pesticide Drift &amp;quot;&quot;/&gt;&lt;property id=&quot;20307&quot; value=&quot;608&quot;/&gt;&lt;/object&gt;&lt;object type=&quot;3&quot; unique_id=&quot;1941087&quot;&gt;&lt;property id=&quot;20148&quot; value=&quot;5&quot;/&gt;&lt;property id=&quot;20300&quot; value=&quot;Slide 74 - &amp;quot;AEZs in Outdoor Areas&amp;quot;&quot;/&gt;&lt;property id=&quot;20307&quot; value=&quot;609&quot;/&gt;&lt;/object&gt;&lt;object type=&quot;3&quot; unique_id=&quot;1941088&quot;&gt;&lt;property id=&quot;20148&quot; value=&quot;5&quot;/&gt;&lt;property id=&quot;20300&quot; value=&quot;Slide 75 - &amp;quot;Application Exclusion Zone in Outdoor Production&amp;quot;&quot;/&gt;&lt;property id=&quot;20307&quot; value=&quot;610&quot;/&gt;&lt;/object&gt;&lt;object type=&quot;3&quot; unique_id=&quot;1941089&quot;&gt;&lt;property id=&quot;20148&quot; value=&quot;5&quot;/&gt;&lt;property id=&quot;20300&quot; value=&quot;Slide 76 - &amp;quot;Suspend Applications if People are in the AEZ&amp;quot;&quot;/&gt;&lt;property id=&quot;20307&quot; value=&quot;611&quot;/&gt;&lt;/object&gt;&lt;object type=&quot;3&quot; unique_id=&quot;1941090&quot;&gt;&lt;property id=&quot;20148&quot; value=&quot;5&quot;/&gt;&lt;property id=&quot;20300&quot; value=&quot;Slide 77 - &amp;quot;AEZs on Field Borders&amp;quot;&quot;/&gt;&lt;property id=&quot;20307&quot; value=&quot;612&quot;/&gt;&lt;/object&gt;&lt;object type=&quot;3&quot; unique_id=&quot;1941091&quot;&gt;&lt;property id=&quot;20148&quot; value=&quot;5&quot;/&gt;&lt;property id=&quot;20300&quot; value=&quot;Slide 79 - &amp;quot;Pesticide Labels&amp;quot;&quot;/&gt;&lt;property id=&quot;20307&quot; value=&quot;613&quot;/&gt;&lt;/object&gt;&lt;object type=&quot;3&quot; unique_id=&quot;1941092&quot;&gt;&lt;property id=&quot;20148&quot; value=&quot;5&quot;/&gt;&lt;property id=&quot;20300&quot; value=&quot;Slide 97 - &amp;quot;Using Pesticides Safely &amp;quot;&quot;/&gt;&lt;property id=&quot;20307&quot; value=&quot;614&quot;/&gt;&lt;/object&gt;&lt;object type=&quot;3&quot; unique_id=&quot;1941093&quot;&gt;&lt;property id=&quot;20148&quot; value=&quot;5&quot;/&gt;&lt;property id=&quot;20300&quot; value=&quot;Slide 105 - &amp;quot;Personal Protective Equipment&amp;quot;&quot;/&gt;&lt;property id=&quot;20307&quot; value=&quot;615&quot;/&gt;&lt;/object&gt;&lt;object type=&quot;3&quot; unique_id=&quot;1943761&quot;&gt;&lt;property id=&quot;20148&quot; value=&quot;5&quot;/&gt;&lt;property id=&quot;20300&quot; value=&quot;Slide 100 - &amp;quot;Safety Requirements for  Transporting Pesticides&amp;quot;&quot;/&gt;&lt;property id=&quot;20307&quot; value=&quot;617&quot;/&gt;&lt;/object&gt;&lt;object type=&quot;3&quot; unique_id=&quot;1943762&quot;&gt;&lt;property id=&quot;20148&quot; value=&quot;5&quot;/&gt;&lt;property id=&quot;20300&quot; value=&quot;Slide 128 - &amp;quot;Removing PPE&amp;quot;&quot;/&gt;&lt;property id=&quot;20307&quot; value=&quot;616&quot;/&gt;&lt;/object&gt;&lt;/object&gt;&lt;object type=&quot;8&quot; unique_id=&quot;10022&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7">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0000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5E933471-8F0A-4369-89AB-CED74E250DD9}">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6337</TotalTime>
  <Words>20881</Words>
  <Application>Microsoft Office PowerPoint</Application>
  <PresentationFormat>Widescreen</PresentationFormat>
  <Paragraphs>1665</Paragraphs>
  <Slides>136</Slides>
  <Notes>136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136</vt:i4>
      </vt:variant>
    </vt:vector>
  </HeadingPairs>
  <TitlesOfParts>
    <vt:vector size="145" baseType="lpstr">
      <vt:lpstr>ＭＳ Ｐゴシック</vt:lpstr>
      <vt:lpstr>ＭＳ Ｐゴシック</vt:lpstr>
      <vt:lpstr>Arial</vt:lpstr>
      <vt:lpstr>Calibri</vt:lpstr>
      <vt:lpstr>Calibri Light</vt:lpstr>
      <vt:lpstr>Times New Roman</vt:lpstr>
      <vt:lpstr>Wingdings</vt:lpstr>
      <vt:lpstr>Office Theme</vt:lpstr>
      <vt:lpstr>3_Office Theme</vt:lpstr>
      <vt:lpstr>Capacitación para manipuladores de pesticidas</vt:lpstr>
      <vt:lpstr>PowerPoint Presentation</vt:lpstr>
      <vt:lpstr>Usar estas diapositivas para capacitar  a los manipuladores de pesticidas: </vt:lpstr>
      <vt:lpstr>Tareas del empleado</vt:lpstr>
      <vt:lpstr>Tareas de los trabajadores agrícolas</vt:lpstr>
      <vt:lpstr>Tareas de los trabajadores  de entrada temprana</vt:lpstr>
      <vt:lpstr>Tareas de los manipuladores  de pesticidas</vt:lpstr>
      <vt:lpstr>Lugares donde puede encontrar pesticidas en el trabajo</vt:lpstr>
      <vt:lpstr>Tipos de pesticidas</vt:lpstr>
      <vt:lpstr>Formulaciones de pesticidas</vt:lpstr>
      <vt:lpstr>Los pesticidas y sus residuos pueden encontrarse en los siguientes lugares en el trabajo:</vt:lpstr>
      <vt:lpstr>Cómo pueden ingresar  los pesticidas a su cuerpo</vt:lpstr>
      <vt:lpstr>Existen cuatro rutas de ingreso  de pesticidas al cuerpo:</vt:lpstr>
      <vt:lpstr>Rutas de ingreso: Dérmica</vt:lpstr>
      <vt:lpstr>Rutas de ingreso: Ocular</vt:lpstr>
      <vt:lpstr>Rutas de ingreso: Inhalación</vt:lpstr>
      <vt:lpstr>Rutas de ingreso: Oral</vt:lpstr>
      <vt:lpstr>Indicios y síntomas de intoxicación por pesticidas</vt:lpstr>
      <vt:lpstr>Indicios y síntomas frecuentes</vt:lpstr>
      <vt:lpstr>Síntomas de la exposición a fumigantes </vt:lpstr>
      <vt:lpstr>Los síntomas de la intoxicación por  pesticidas pueden confundirse con  otras enfermedades </vt:lpstr>
      <vt:lpstr>Síntomas leves</vt:lpstr>
      <vt:lpstr>Síntomas moderados</vt:lpstr>
      <vt:lpstr>Síntomas severos</vt:lpstr>
      <vt:lpstr>El tipo y la severidad de los síntomas dependen de lo siguiente:</vt:lpstr>
      <vt:lpstr>Posibles riesgos</vt:lpstr>
      <vt:lpstr>Riesgos para los niños  y las embarazadas</vt:lpstr>
      <vt:lpstr>Posibles riesgos de los pesticidas</vt:lpstr>
      <vt:lpstr>Riesgos crónicos de los pesticidas</vt:lpstr>
      <vt:lpstr>Sensibilización</vt:lpstr>
      <vt:lpstr>Formas de reducir  la exposición a pesticidas</vt:lpstr>
      <vt:lpstr>Usar ropa protectora</vt:lpstr>
      <vt:lpstr>Lávese y póngase ropa limpia</vt:lpstr>
      <vt:lpstr>Luego de trabajar en áreas tratadas con pesticidas</vt:lpstr>
      <vt:lpstr>Reduzca los residuos de pesticidas  en la ropa</vt:lpstr>
      <vt:lpstr>Lave la ropa de trabajo </vt:lpstr>
      <vt:lpstr>No lleve a su casa pesticidas ni envases de pesticidas que usó en el trabajo</vt:lpstr>
      <vt:lpstr>Mantenga a los niños y familiares alejados de las áreas tratadas con pesticidas</vt:lpstr>
      <vt:lpstr>Descontaminación  y primeros auxilios</vt:lpstr>
      <vt:lpstr>¿Qué es la descontaminación?</vt:lpstr>
      <vt:lpstr>Descontaminación de rutina  para los trabajadores agrícolas</vt:lpstr>
      <vt:lpstr>Descontaminación de rutina  para los manipuladores de pesticidas</vt:lpstr>
      <vt:lpstr>Procedimientos de descontaminación  de emergencia por exposición de la piel</vt:lpstr>
      <vt:lpstr>Hojas de datos de seguridad (SDS)</vt:lpstr>
      <vt:lpstr>Cómo y cuándo recibir atención médica de emergencia</vt:lpstr>
      <vt:lpstr>Primeros auxilios para la exposición de la piel</vt:lpstr>
      <vt:lpstr>Primeros auxilios para la exposición  de los ojos</vt:lpstr>
      <vt:lpstr>Primeros auxilios para la exposición  por inhalación</vt:lpstr>
      <vt:lpstr>Primeros auxilios para la exposición oral</vt:lpstr>
      <vt:lpstr>Las responsabilidades  de su empleador</vt:lpstr>
      <vt:lpstr>Responsabilidades del empleador  conforme al WPS</vt:lpstr>
      <vt:lpstr>Capacitación de seguridad  con respecto a los pesticidas</vt:lpstr>
      <vt:lpstr>Responsabilidades del empleador  conforme al WPS</vt:lpstr>
      <vt:lpstr>Información de seguridad  con respecto a los pesticidas </vt:lpstr>
      <vt:lpstr>Información sobre la aplicación de pesticidas y hojas de datos de seguridad</vt:lpstr>
      <vt:lpstr>Responsabilidades del empleador  conforme al WPS</vt:lpstr>
      <vt:lpstr>Pedir información sobre la aplicación de pesticidas y las hojas de datos de seguridad</vt:lpstr>
      <vt:lpstr>Responsabilidades del empleador  conforme al WPS</vt:lpstr>
      <vt:lpstr>Otras responsabilidades del empleador relacionadas con la información sobre pesticidas</vt:lpstr>
      <vt:lpstr>Responsabilidades del empleador  conforme al WPS</vt:lpstr>
      <vt:lpstr>Responsabilidades del empleador  conforme al WPS</vt:lpstr>
      <vt:lpstr> Suministros de descontaminación  para trabajadores agrícolas </vt:lpstr>
      <vt:lpstr> Suministros de descontaminación  para manipuladores de pesticidas </vt:lpstr>
      <vt:lpstr> Suministros de descontaminación  para manipuladores de pesticidas </vt:lpstr>
      <vt:lpstr>Responsabilidades del empleador  conforme al WPS</vt:lpstr>
      <vt:lpstr>Proporcione asistencia médica de emergencia</vt:lpstr>
      <vt:lpstr>Responsabilidades del empleador  conforme al WPS</vt:lpstr>
      <vt:lpstr>Reconozca y comprenda el significado  de las señales de advertencia exhibidas</vt:lpstr>
      <vt:lpstr>Siga las instrucciones y/o señales  sobre mantenerse alejado de las áreas tratadas con pesticidas</vt:lpstr>
      <vt:lpstr>Exhibir/Publicar las áreas tratadas</vt:lpstr>
      <vt:lpstr>Protecciones durante las aplicaciones:  Producción en espacios cerrados</vt:lpstr>
      <vt:lpstr>Protecciones durante las aplicaciones: Producción al aire libre</vt:lpstr>
      <vt:lpstr>Reducir los riesgos de la deriva  de pesticidas </vt:lpstr>
      <vt:lpstr>AEZ en áreas al aire libre</vt:lpstr>
      <vt:lpstr>La zona de exclusión de la aplicación en la producción al aire libre</vt:lpstr>
      <vt:lpstr>Suspenda las aplicaciones si hay personas en la AEZ</vt:lpstr>
      <vt:lpstr>AEZ en los límites del campo</vt:lpstr>
      <vt:lpstr>Otros temas relacionados con el WPS</vt:lpstr>
      <vt:lpstr>Etiquetas de los pesticidas</vt:lpstr>
      <vt:lpstr>Etiquetas de los pesticidas</vt:lpstr>
      <vt:lpstr>Lea la etiqueta ANTES DE:</vt:lpstr>
      <vt:lpstr>Partes de la etiqueta del pesticida</vt:lpstr>
      <vt:lpstr>Marca</vt:lpstr>
      <vt:lpstr>Fabricante del pesticida</vt:lpstr>
      <vt:lpstr>Tipo de pesticidas</vt:lpstr>
      <vt:lpstr>Ingredientes</vt:lpstr>
      <vt:lpstr>Formulaciones de pesticidas</vt:lpstr>
      <vt:lpstr>Número de registro de la EPA</vt:lpstr>
      <vt:lpstr>Palabras de advertencia </vt:lpstr>
      <vt:lpstr>Primeros auxilios</vt:lpstr>
      <vt:lpstr>Equipo de protección personal (PPE)</vt:lpstr>
      <vt:lpstr>Avisos de precaución</vt:lpstr>
      <vt:lpstr>Avisos de riesgos ambientales</vt:lpstr>
      <vt:lpstr>Intervalo de entrada restringida (REI)</vt:lpstr>
      <vt:lpstr>Instrucciones de uso</vt:lpstr>
      <vt:lpstr>Instrucciones de almacenamiento y desecho</vt:lpstr>
      <vt:lpstr>Usar pesticidas de manera segura </vt:lpstr>
      <vt:lpstr>Aplicación y uso de pesticidas adecuados</vt:lpstr>
      <vt:lpstr>Requerimientos de seguridad para  la manipulación de pesticidas</vt:lpstr>
      <vt:lpstr>Requerimientos de seguridad para  la transportación de pesticidas</vt:lpstr>
      <vt:lpstr>Almacenamiento y desecho de pesticidas </vt:lpstr>
      <vt:lpstr>Procedimientos generales para la limpieza de derrames</vt:lpstr>
      <vt:lpstr>Proteger las áreas sensibles </vt:lpstr>
      <vt:lpstr>Otros impactos de los pesticidas en el medio ambiente</vt:lpstr>
      <vt:lpstr>Equipo de protección personal</vt:lpstr>
      <vt:lpstr>La importancia del PPE</vt:lpstr>
      <vt:lpstr>PPE en la etiqueta del pesticida</vt:lpstr>
      <vt:lpstr>PPE en la etiqueta del pesticida</vt:lpstr>
      <vt:lpstr>Lea la etiqueta ATENTAMENTE:</vt:lpstr>
      <vt:lpstr>PPE resistente a productos químicos</vt:lpstr>
      <vt:lpstr>PPE resistente al agua</vt:lpstr>
      <vt:lpstr>PPE reutilizable contra desechable</vt:lpstr>
      <vt:lpstr>Overoles o trajes resistentes  a productos químicos</vt:lpstr>
      <vt:lpstr>Mandil</vt:lpstr>
      <vt:lpstr>Casco resistente a productos químicos</vt:lpstr>
      <vt:lpstr>Sombrero o protección  en la cabeza </vt:lpstr>
      <vt:lpstr>Gafas protectoras</vt:lpstr>
      <vt:lpstr>Calzado resistente a productos químicos</vt:lpstr>
      <vt:lpstr>Guantes</vt:lpstr>
      <vt:lpstr>Forros de guantes</vt:lpstr>
      <vt:lpstr>Respiradores</vt:lpstr>
      <vt:lpstr>Respiradores</vt:lpstr>
      <vt:lpstr>Requerimientos del uso de respirador </vt:lpstr>
      <vt:lpstr>Evaluación médica</vt:lpstr>
      <vt:lpstr>Prueba de ajuste del respirador</vt:lpstr>
      <vt:lpstr>Capacitación para el uso  y el mantenimiento del respirador</vt:lpstr>
      <vt:lpstr>Usar el PPE</vt:lpstr>
      <vt:lpstr>Quitarse el PPE</vt:lpstr>
      <vt:lpstr>Inspección del PPE</vt:lpstr>
      <vt:lpstr>Lista de verificación de la inspección del PPE</vt:lpstr>
      <vt:lpstr>Lista de verificación de la inspección del PPE (continuación)</vt:lpstr>
      <vt:lpstr>Reemplazar los filtros y cartuchos de los respiradores</vt:lpstr>
      <vt:lpstr>Responsabilidad del empleador</vt:lpstr>
      <vt:lpstr>PPE y el agotamiento por calor</vt:lpstr>
      <vt:lpstr>Los empleadores deben reducir  los riesgos del agotamiento por calor</vt:lpstr>
      <vt:lpstr>Agradecimientos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Kaci Buhl</dc:creator>
  <cp:lastModifiedBy>Hannah Moore</cp:lastModifiedBy>
  <cp:revision>196</cp:revision>
  <dcterms:created xsi:type="dcterms:W3CDTF">2016-09-27T14:35:40Z</dcterms:created>
  <dcterms:modified xsi:type="dcterms:W3CDTF">2017-06-26T22:05:36Z</dcterms:modified>
</cp:coreProperties>
</file>